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8" r:id="rId2"/>
    <p:sldId id="259" r:id="rId3"/>
    <p:sldId id="260" r:id="rId4"/>
    <p:sldId id="291" r:id="rId5"/>
    <p:sldId id="317" r:id="rId6"/>
    <p:sldId id="320" r:id="rId7"/>
    <p:sldId id="318" r:id="rId8"/>
    <p:sldId id="321" r:id="rId9"/>
    <p:sldId id="322" r:id="rId10"/>
    <p:sldId id="267" r:id="rId11"/>
    <p:sldId id="323" r:id="rId12"/>
    <p:sldId id="295" r:id="rId13"/>
    <p:sldId id="324" r:id="rId14"/>
    <p:sldId id="326" r:id="rId15"/>
    <p:sldId id="272" r:id="rId16"/>
    <p:sldId id="273" r:id="rId17"/>
    <p:sldId id="274" r:id="rId18"/>
    <p:sldId id="305" r:id="rId19"/>
    <p:sldId id="307" r:id="rId20"/>
    <p:sldId id="310" r:id="rId21"/>
    <p:sldId id="308" r:id="rId22"/>
    <p:sldId id="312" r:id="rId23"/>
    <p:sldId id="313" r:id="rId24"/>
    <p:sldId id="327" r:id="rId25"/>
    <p:sldId id="328" r:id="rId26"/>
    <p:sldId id="329" r:id="rId27"/>
    <p:sldId id="297" r:id="rId28"/>
    <p:sldId id="330" r:id="rId29"/>
    <p:sldId id="299" r:id="rId30"/>
    <p:sldId id="301" r:id="rId31"/>
    <p:sldId id="288" r:id="rId32"/>
    <p:sldId id="302" r:id="rId33"/>
    <p:sldId id="303" r:id="rId34"/>
    <p:sldId id="304" r:id="rId35"/>
    <p:sldId id="277" r:id="rId36"/>
    <p:sldId id="333" r:id="rId37"/>
    <p:sldId id="332" r:id="rId38"/>
    <p:sldId id="283" r:id="rId39"/>
    <p:sldId id="281" r:id="rId40"/>
    <p:sldId id="284" r:id="rId41"/>
    <p:sldId id="285" r:id="rId42"/>
    <p:sldId id="280" r:id="rId43"/>
    <p:sldId id="314" r:id="rId44"/>
    <p:sldId id="315" r:id="rId45"/>
  </p:sldIdLst>
  <p:sldSz cx="9144000" cy="5143500" type="screen16x9"/>
  <p:notesSz cx="6858000" cy="9144000"/>
  <p:embeddedFontLst>
    <p:embeddedFont>
      <p:font typeface="Albert Sans Black" pitchFamily="2" charset="77"/>
      <p:bold r:id="rId47"/>
      <p:italic r:id="rId48"/>
      <p:boldItalic r:id="rId49"/>
    </p:embeddedFont>
    <p:embeddedFont>
      <p:font typeface="Albert Sans ExtraBold" pitchFamily="2" charset="77"/>
      <p:bold r:id="rId50"/>
      <p:italic r:id="rId51"/>
      <p:boldItalic r:id="rId52"/>
    </p:embeddedFont>
    <p:embeddedFont>
      <p:font typeface="Albert Sans Medium" pitchFamily="2" charset="77"/>
      <p:regular r:id="rId53"/>
      <p:italic r:id="rId54"/>
    </p:embeddedFont>
    <p:embeddedFont>
      <p:font typeface="Albert Sans SemiBold" pitchFamily="2" charset="77"/>
      <p:regular r:id="rId55"/>
      <p:bold r:id="rId56"/>
      <p:italic r:id="rId57"/>
      <p:boldItalic r:id="rId58"/>
    </p:embeddedFont>
    <p:embeddedFont>
      <p:font typeface="Inter" panose="02000503000000020004" pitchFamily="2" charset="0"/>
      <p:regular r:id="rId59"/>
      <p:bold r:id="rId60"/>
      <p:italic r:id="rId61"/>
      <p:boldItalic r:id="rId62"/>
    </p:embeddedFont>
    <p:embeddedFont>
      <p:font typeface="Inter Black" panose="02000503000000020004" pitchFamily="2" charset="0"/>
      <p:bold r:id="rId63"/>
      <p:italic r:id="rId64"/>
      <p:boldItalic r:id="rId65"/>
    </p:embeddedFont>
    <p:embeddedFont>
      <p:font typeface="Inter ExtraBold" panose="02000503000000020004" pitchFamily="2" charset="0"/>
      <p:bold r:id="rId66"/>
      <p:italic r:id="rId67"/>
      <p:boldItalic r:id="rId68"/>
    </p:embeddedFont>
    <p:embeddedFont>
      <p:font typeface="Inter Medium" panose="02000503000000020004" pitchFamily="2" charset="0"/>
      <p:regular r:id="rId69"/>
      <p:italic r:id="rId70"/>
    </p:embeddedFont>
    <p:embeddedFont>
      <p:font typeface="Inter SemiBold" panose="02000503000000020004" pitchFamily="2" charset="0"/>
      <p:regular r:id="rId71"/>
      <p:bold r:id="rId72"/>
      <p:italic r:id="rId73"/>
      <p:boldItalic r:id="rId74"/>
    </p:embeddedFont>
    <p:embeddedFont>
      <p:font typeface="Roboto" panose="02000000000000000000" pitchFamily="2" charset="0"/>
      <p:regular r:id="rId75"/>
      <p:bold r:id="rId76"/>
      <p:italic r:id="rId77"/>
      <p:boldItalic r:id="rId78"/>
    </p:embeddedFont>
    <p:embeddedFont>
      <p:font typeface="Roboto Light" panose="020F0302020204030204" pitchFamily="34" charset="0"/>
      <p:regular r:id="rId79"/>
      <p:bold r:id="rId80"/>
      <p:italic r:id="rId81"/>
      <p:boldItalic r:id="rId82"/>
    </p:embeddedFont>
    <p:embeddedFont>
      <p:font typeface="Source Serif 4 Black" panose="02040603050405020204" pitchFamily="18" charset="0"/>
      <p:bold r:id="rId83"/>
      <p:italic r:id="rId84"/>
      <p:boldItalic r:id="rId85"/>
    </p:embeddedFont>
    <p:embeddedFont>
      <p:font typeface="Source Serif Pro" panose="02040603050405020204" pitchFamily="18"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747775"/>
          </p15:clr>
        </p15:guide>
        <p15:guide id="2" orient="horz" pos="162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ba Isaias"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1E1F"/>
    <a:srgbClr val="F25F41"/>
    <a:srgbClr val="F2846E"/>
    <a:srgbClr val="EDEFEF"/>
    <a:srgbClr val="F3F3F3"/>
    <a:srgbClr val="316AE0"/>
    <a:srgbClr val="B6D3B7"/>
    <a:srgbClr val="C72C48"/>
    <a:srgbClr val="9AB99B"/>
    <a:srgbClr val="EDF0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E3094-91D1-4A02-AF8A-AA652D08BAD9}">
  <a:tblStyle styleId="{EBDE3094-91D1-4A02-AF8A-AA652D08BA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0"/>
    <p:restoredTop sz="62209"/>
  </p:normalViewPr>
  <p:slideViewPr>
    <p:cSldViewPr snapToGrid="0">
      <p:cViewPr varScale="1">
        <p:scale>
          <a:sx n="108" d="100"/>
          <a:sy n="108" d="100"/>
        </p:scale>
        <p:origin x="1888" y="192"/>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84" Type="http://schemas.openxmlformats.org/officeDocument/2006/relationships/font" Target="fonts/font38.fntdata"/><Relationship Id="rId89" Type="http://schemas.openxmlformats.org/officeDocument/2006/relationships/font" Target="fonts/font4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7.fntdata"/><Relationship Id="rId58" Type="http://schemas.openxmlformats.org/officeDocument/2006/relationships/font" Target="fonts/font12.fntdata"/><Relationship Id="rId74" Type="http://schemas.openxmlformats.org/officeDocument/2006/relationships/font" Target="fonts/font28.fntdata"/><Relationship Id="rId79" Type="http://schemas.openxmlformats.org/officeDocument/2006/relationships/font" Target="fonts/font33.fntdata"/><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font" Target="fonts/font2.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80" Type="http://schemas.openxmlformats.org/officeDocument/2006/relationships/font" Target="fonts/font34.fntdata"/><Relationship Id="rId85" Type="http://schemas.openxmlformats.org/officeDocument/2006/relationships/font" Target="fonts/font39.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83" Type="http://schemas.openxmlformats.org/officeDocument/2006/relationships/font" Target="fonts/font37.fntdata"/><Relationship Id="rId88" Type="http://schemas.openxmlformats.org/officeDocument/2006/relationships/font" Target="fonts/font42.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font" Target="fonts/font32.fntdata"/><Relationship Id="rId81" Type="http://schemas.openxmlformats.org/officeDocument/2006/relationships/font" Target="fonts/font35.fntdata"/><Relationship Id="rId86" Type="http://schemas.openxmlformats.org/officeDocument/2006/relationships/font" Target="fonts/font40.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font" Target="fonts/font30.fntdata"/><Relationship Id="rId7" Type="http://schemas.openxmlformats.org/officeDocument/2006/relationships/slide" Target="slides/slide6.xml"/><Relationship Id="rId71" Type="http://schemas.openxmlformats.org/officeDocument/2006/relationships/font" Target="fonts/font25.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0.fntdata"/><Relationship Id="rId87" Type="http://schemas.openxmlformats.org/officeDocument/2006/relationships/font" Target="fonts/font41.fntdata"/><Relationship Id="rId61" Type="http://schemas.openxmlformats.org/officeDocument/2006/relationships/font" Target="fonts/font15.fntdata"/><Relationship Id="rId82" Type="http://schemas.openxmlformats.org/officeDocument/2006/relationships/font" Target="fonts/font3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font" Target="fonts/font10.fntdata"/><Relationship Id="rId77"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"Hello everyone, thank you for your time and thank you to the people of Valencia Codes for having me today. My name is Jose Smiller and today I'll be giving a presentation titled From Chaos to Flow, where we would dive into workflow automation with Argo Workflows."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7913d01bb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7913d01bb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Of course, it might be difficult to automate every single workflow in our lives, there simply is not enough time or resources to do that. But it's important to recognize that leaving workflows completely unmanaged comes with risks. Without oversight processes can become inconsistent, mistakes can creep in and bottlenecks can grow. In the worst cases, this can lead to chaos to take form and impact your operations.</a:t>
            </a:r>
          </a:p>
          <a:p>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In Greek Mythology, Chaos is the primordial void, the first state of existence before order was formed. It does not mean Chaos in the modern sense of disorder, but more like an unformed, unmanaged potential. Chaos as a concept is not inherently negative, it's a circumstance where creation and growth can happen, but over time, without structure, it becomes unpredictable and hard to control outcomes. In the same way, an unmanaged workflow tends to chaos: the steps exist, but without orchestration. Potential is present, yet without guidance, results become inconsistent.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B76CCA7-A3CA-5D09-4E7B-8FA8DA801FDC}"/>
            </a:ext>
          </a:extLst>
        </p:cNvPr>
        <p:cNvGrpSpPr/>
        <p:nvPr/>
      </p:nvGrpSpPr>
      <p:grpSpPr>
        <a:xfrm>
          <a:off x="0" y="0"/>
          <a:ext cx="0" cy="0"/>
          <a:chOff x="0" y="0"/>
          <a:chExt cx="0" cy="0"/>
        </a:xfrm>
      </p:grpSpPr>
      <p:sp>
        <p:nvSpPr>
          <p:cNvPr id="192" name="Google Shape;192;g37913d01bba_0_26:notes">
            <a:extLst>
              <a:ext uri="{FF2B5EF4-FFF2-40B4-BE49-F238E27FC236}">
                <a16:creationId xmlns:a16="http://schemas.microsoft.com/office/drawing/2014/main" id="{04B3511F-74C1-03EF-BDE0-2F44B7C6F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7913d01bba_0_26:notes">
            <a:extLst>
              <a:ext uri="{FF2B5EF4-FFF2-40B4-BE49-F238E27FC236}">
                <a16:creationId xmlns:a16="http://schemas.microsoft.com/office/drawing/2014/main" id="{603534E5-B309-BCEC-4859-3F0ECF3EEE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Nowadays, CI/CD pipelines tend to be automated trough tools like Jenkins or </a:t>
            </a:r>
            <a:r>
              <a:rPr lang="en-US" sz="1100" b="0" i="0" u="none" strike="noStrike" cap="none" dirty="0" err="1">
                <a:solidFill>
                  <a:srgbClr val="000000"/>
                </a:solidFill>
                <a:effectLst/>
                <a:latin typeface="Arial"/>
                <a:ea typeface="Arial"/>
                <a:cs typeface="Arial"/>
                <a:sym typeface="Arial"/>
              </a:rPr>
              <a:t>ArgoCD</a:t>
            </a:r>
            <a:r>
              <a:rPr lang="en-US" sz="1100" b="0" i="0" u="none" strike="noStrike" cap="none" dirty="0">
                <a:solidFill>
                  <a:srgbClr val="000000"/>
                </a:solidFill>
                <a:effectLst/>
                <a:latin typeface="Arial"/>
                <a:ea typeface="Arial"/>
                <a:cs typeface="Arial"/>
                <a:sym typeface="Arial"/>
              </a:rPr>
              <a:t>, this because it </a:t>
            </a:r>
            <a:r>
              <a:rPr lang="en-US" sz="1100" b="0" i="0" u="none" strike="noStrike" cap="none" dirty="0" err="1">
                <a:solidFill>
                  <a:srgbClr val="000000"/>
                </a:solidFill>
                <a:effectLst/>
                <a:latin typeface="Arial"/>
                <a:ea typeface="Arial"/>
                <a:cs typeface="Arial"/>
                <a:sym typeface="Arial"/>
              </a:rPr>
              <a:t>substracts</a:t>
            </a:r>
            <a:r>
              <a:rPr lang="en-US" sz="1100" b="0" i="0" u="none" strike="noStrike" cap="none" dirty="0">
                <a:solidFill>
                  <a:srgbClr val="000000"/>
                </a:solidFill>
                <a:effectLst/>
                <a:latin typeface="Arial"/>
                <a:ea typeface="Arial"/>
                <a:cs typeface="Arial"/>
                <a:sym typeface="Arial"/>
              </a:rPr>
              <a:t> human error from the pipeline and provides a solution that adds visibility and reliability. Let's see an example of how what can go wrong in an unmanaged CI/CD pipeline.</a:t>
            </a:r>
          </a:p>
        </p:txBody>
      </p:sp>
    </p:spTree>
    <p:extLst>
      <p:ext uri="{BB962C8B-B14F-4D97-AF65-F5344CB8AC3E}">
        <p14:creationId xmlns:p14="http://schemas.microsoft.com/office/powerpoint/2010/main" val="336721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a:extLst>
            <a:ext uri="{FF2B5EF4-FFF2-40B4-BE49-F238E27FC236}">
              <a16:creationId xmlns:a16="http://schemas.microsoft.com/office/drawing/2014/main" id="{CB1B9D70-DF8B-DB26-656E-B296E4E9F117}"/>
            </a:ext>
          </a:extLst>
        </p:cNvPr>
        <p:cNvGrpSpPr/>
        <p:nvPr/>
      </p:nvGrpSpPr>
      <p:grpSpPr>
        <a:xfrm>
          <a:off x="0" y="0"/>
          <a:ext cx="0" cy="0"/>
          <a:chOff x="0" y="0"/>
          <a:chExt cx="0" cy="0"/>
        </a:xfrm>
      </p:grpSpPr>
      <p:sp>
        <p:nvSpPr>
          <p:cNvPr id="233" name="Google Shape;233;g379e0f843eb_2_0:notes">
            <a:extLst>
              <a:ext uri="{FF2B5EF4-FFF2-40B4-BE49-F238E27FC236}">
                <a16:creationId xmlns:a16="http://schemas.microsoft.com/office/drawing/2014/main" id="{E5847F0E-C420-D248-3A7A-D565C6744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79e0f843eb_2_0:notes">
            <a:extLst>
              <a:ext uri="{FF2B5EF4-FFF2-40B4-BE49-F238E27FC236}">
                <a16:creationId xmlns:a16="http://schemas.microsoft.com/office/drawing/2014/main" id="{1A178689-45C2-8A57-70F4-3BBE2C3298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What could go wrong?</a:t>
            </a:r>
            <a:endParaRPr/>
          </a:p>
        </p:txBody>
      </p:sp>
    </p:spTree>
    <p:extLst>
      <p:ext uri="{BB962C8B-B14F-4D97-AF65-F5344CB8AC3E}">
        <p14:creationId xmlns:p14="http://schemas.microsoft.com/office/powerpoint/2010/main" val="683338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729FBB54-6AE7-CFBC-03EC-0CB472602A8E}"/>
            </a:ext>
          </a:extLst>
        </p:cNvPr>
        <p:cNvGrpSpPr/>
        <p:nvPr/>
      </p:nvGrpSpPr>
      <p:grpSpPr>
        <a:xfrm>
          <a:off x="0" y="0"/>
          <a:ext cx="0" cy="0"/>
          <a:chOff x="0" y="0"/>
          <a:chExt cx="0" cy="0"/>
        </a:xfrm>
      </p:grpSpPr>
      <p:sp>
        <p:nvSpPr>
          <p:cNvPr id="192" name="Google Shape;192;g37913d01bba_0_26:notes">
            <a:extLst>
              <a:ext uri="{FF2B5EF4-FFF2-40B4-BE49-F238E27FC236}">
                <a16:creationId xmlns:a16="http://schemas.microsoft.com/office/drawing/2014/main" id="{7938B35F-E710-F54D-84DA-E562F12184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7913d01bba_0_26:notes">
            <a:extLst>
              <a:ext uri="{FF2B5EF4-FFF2-40B4-BE49-F238E27FC236}">
                <a16:creationId xmlns:a16="http://schemas.microsoft.com/office/drawing/2014/main" id="{39BD5094-EED7-5291-B75E-ED8A49A9B0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Some of the issues that arise with unmanaged workflows are:</a:t>
            </a:r>
          </a:p>
          <a:p>
            <a:r>
              <a:rPr lang="en-US" sz="1100" b="0" i="0" u="none" strike="noStrike" cap="none" dirty="0">
                <a:solidFill>
                  <a:srgbClr val="000000"/>
                </a:solidFill>
                <a:effectLst/>
                <a:latin typeface="Arial"/>
                <a:ea typeface="Arial"/>
                <a:cs typeface="Arial"/>
                <a:sym typeface="Arial"/>
              </a:rPr>
              <a:t>Poor state management, which leads to a lack of visibility and control</a:t>
            </a:r>
          </a:p>
          <a:p>
            <a:r>
              <a:rPr lang="en-US" sz="1100" b="0" i="0" u="none" strike="noStrike" cap="none" dirty="0">
                <a:solidFill>
                  <a:srgbClr val="000000"/>
                </a:solidFill>
                <a:effectLst/>
                <a:latin typeface="Arial"/>
                <a:ea typeface="Arial"/>
                <a:cs typeface="Arial"/>
                <a:sym typeface="Arial"/>
              </a:rPr>
              <a:t>Manual triggers everywhere, resulting in low scalability and high overhead</a:t>
            </a:r>
          </a:p>
          <a:p>
            <a:r>
              <a:rPr lang="en-US" sz="1100" b="0" i="0" u="none" strike="noStrike" cap="none" dirty="0">
                <a:solidFill>
                  <a:srgbClr val="000000"/>
                </a:solidFill>
                <a:effectLst/>
                <a:latin typeface="Arial"/>
                <a:ea typeface="Arial"/>
                <a:cs typeface="Arial"/>
                <a:sym typeface="Arial"/>
              </a:rPr>
              <a:t>No asynchronous task coordination that can result in bottlenecks and fragile processes</a:t>
            </a:r>
          </a:p>
          <a:p>
            <a:r>
              <a:rPr lang="en-US" sz="1100" b="0" i="0" u="none" strike="noStrike" cap="none" dirty="0">
                <a:solidFill>
                  <a:srgbClr val="000000"/>
                </a:solidFill>
                <a:effectLst/>
                <a:latin typeface="Arial"/>
                <a:ea typeface="Arial"/>
                <a:cs typeface="Arial"/>
                <a:sym typeface="Arial"/>
              </a:rPr>
              <a:t>No dependencies management, causing low reliability and auditability gaps</a:t>
            </a:r>
          </a:p>
          <a:p>
            <a:r>
              <a:rPr lang="en-US" sz="1100" b="0" i="0" u="none" strike="noStrike" cap="none" dirty="0">
                <a:solidFill>
                  <a:srgbClr val="000000"/>
                </a:solidFill>
                <a:effectLst/>
                <a:latin typeface="Arial"/>
                <a:ea typeface="Arial"/>
                <a:cs typeface="Arial"/>
                <a:sym typeface="Arial"/>
              </a:rPr>
              <a:t>No failure handling, resulting in silent errors and low resilience</a:t>
            </a:r>
          </a:p>
        </p:txBody>
      </p:sp>
    </p:spTree>
    <p:extLst>
      <p:ext uri="{BB962C8B-B14F-4D97-AF65-F5344CB8AC3E}">
        <p14:creationId xmlns:p14="http://schemas.microsoft.com/office/powerpoint/2010/main" val="2660026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75BA145C-4D58-FF97-7967-D1776B8E8CE0}"/>
            </a:ext>
          </a:extLst>
        </p:cNvPr>
        <p:cNvGrpSpPr/>
        <p:nvPr/>
      </p:nvGrpSpPr>
      <p:grpSpPr>
        <a:xfrm>
          <a:off x="0" y="0"/>
          <a:ext cx="0" cy="0"/>
          <a:chOff x="0" y="0"/>
          <a:chExt cx="0" cy="0"/>
        </a:xfrm>
      </p:grpSpPr>
      <p:sp>
        <p:nvSpPr>
          <p:cNvPr id="192" name="Google Shape;192;g37913d01bba_0_26:notes">
            <a:extLst>
              <a:ext uri="{FF2B5EF4-FFF2-40B4-BE49-F238E27FC236}">
                <a16:creationId xmlns:a16="http://schemas.microsoft.com/office/drawing/2014/main" id="{55E1E869-241C-21C7-B541-BBE59B20F3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7913d01bba_0_26:notes">
            <a:extLst>
              <a:ext uri="{FF2B5EF4-FFF2-40B4-BE49-F238E27FC236}">
                <a16:creationId xmlns:a16="http://schemas.microsoft.com/office/drawing/2014/main" id="{5977AD7F-F8F3-1006-BA74-87210E6F00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Once we understand the challenges and consequences of having unmanaged workflows, let's talk about one alternative to using workflow management systems...</a:t>
            </a:r>
          </a:p>
        </p:txBody>
      </p:sp>
    </p:spTree>
    <p:extLst>
      <p:ext uri="{BB962C8B-B14F-4D97-AF65-F5344CB8AC3E}">
        <p14:creationId xmlns:p14="http://schemas.microsoft.com/office/powerpoint/2010/main" val="2358993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7913d01bb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7913d01bb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Let's talk about Argo Workflows, a powerful workflow management system and how it can be used to manage workflows, along with some examples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79e0f843eb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79e0f843eb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Argo Workflows is an open-source, container native, </a:t>
            </a:r>
            <a:r>
              <a:rPr lang="en-US" sz="1100" b="0" i="0" u="none" strike="noStrike" cap="none" dirty="0" err="1">
                <a:solidFill>
                  <a:srgbClr val="000000"/>
                </a:solidFill>
                <a:effectLst/>
                <a:latin typeface="Arial"/>
                <a:ea typeface="Arial"/>
                <a:cs typeface="Arial"/>
                <a:sym typeface="Arial"/>
              </a:rPr>
              <a:t>kubernetes</a:t>
            </a:r>
            <a:r>
              <a:rPr lang="en-US" sz="1100" b="0" i="0" u="none" strike="noStrike" cap="none" dirty="0">
                <a:solidFill>
                  <a:srgbClr val="000000"/>
                </a:solidFill>
                <a:effectLst/>
                <a:latin typeface="Arial"/>
                <a:ea typeface="Arial"/>
                <a:cs typeface="Arial"/>
                <a:sym typeface="Arial"/>
              </a:rPr>
              <a:t> based, cloud agnostic workflow engine. This means that Argo can orchestrate workflows in a Kubernetes </a:t>
            </a:r>
            <a:r>
              <a:rPr lang="en-US" sz="1100" b="0" i="0" u="none" strike="noStrike" cap="none" dirty="0" err="1">
                <a:solidFill>
                  <a:srgbClr val="000000"/>
                </a:solidFill>
                <a:effectLst/>
                <a:latin typeface="Arial"/>
                <a:ea typeface="Arial"/>
                <a:cs typeface="Arial"/>
                <a:sym typeface="Arial"/>
              </a:rPr>
              <a:t>Clúster</a:t>
            </a:r>
            <a:r>
              <a:rPr lang="en-US" sz="1100" b="0" i="0" u="none" strike="noStrike" cap="none" dirty="0">
                <a:solidFill>
                  <a:srgbClr val="000000"/>
                </a:solidFill>
                <a:effectLst/>
                <a:latin typeface="Arial"/>
                <a:ea typeface="Arial"/>
                <a:cs typeface="Arial"/>
                <a:sym typeface="Arial"/>
              </a:rPr>
              <a:t>, which can be deployed to any cloud platform that supports Kubernetes.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79e0f843eb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9e0f843eb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Argo Workflows is packed with a set of powerful tools, such as: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3BC6E51A-6219-0FD2-12CD-66CE0603DFB2}"/>
            </a:ext>
          </a:extLst>
        </p:cNvPr>
        <p:cNvGrpSpPr/>
        <p:nvPr/>
      </p:nvGrpSpPr>
      <p:grpSpPr>
        <a:xfrm>
          <a:off x="0" y="0"/>
          <a:ext cx="0" cy="0"/>
          <a:chOff x="0" y="0"/>
          <a:chExt cx="0" cy="0"/>
        </a:xfrm>
      </p:grpSpPr>
      <p:sp>
        <p:nvSpPr>
          <p:cNvPr id="282" name="Google Shape;282;g379e0f843eb_2_53:notes">
            <a:extLst>
              <a:ext uri="{FF2B5EF4-FFF2-40B4-BE49-F238E27FC236}">
                <a16:creationId xmlns:a16="http://schemas.microsoft.com/office/drawing/2014/main" id="{69906B2C-C4BB-313C-BFA7-6A221AD710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9e0f843eb_2_53:notes">
            <a:extLst>
              <a:ext uri="{FF2B5EF4-FFF2-40B4-BE49-F238E27FC236}">
                <a16:creationId xmlns:a16="http://schemas.microsoft.com/office/drawing/2014/main" id="{3B8CD74A-0CCF-9A59-F15C-791DCB33E0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Workflow Controller is at the core, orchestrating all the workflow tasks, managing retries, enforcing dependencies, tracking metrics, and handling the flow of artifacts between steps.</a:t>
            </a:r>
          </a:p>
          <a:p>
            <a:r>
              <a:rPr lang="en-US" sz="1100" b="0" i="0" u="none" strike="noStrike" cap="none" dirty="0" err="1">
                <a:solidFill>
                  <a:srgbClr val="000000"/>
                </a:solidFill>
                <a:effectLst/>
                <a:latin typeface="Arial"/>
                <a:ea typeface="Arial"/>
                <a:cs typeface="Arial"/>
                <a:sym typeface="Arial"/>
              </a:rPr>
              <a:t>WorkflowTemplates</a:t>
            </a:r>
            <a:r>
              <a:rPr lang="en-US" sz="1100" b="0" i="0" u="none" strike="noStrike" cap="none" dirty="0">
                <a:solidFill>
                  <a:srgbClr val="000000"/>
                </a:solidFill>
                <a:effectLst/>
                <a:latin typeface="Arial"/>
                <a:ea typeface="Arial"/>
                <a:cs typeface="Arial"/>
                <a:sym typeface="Arial"/>
              </a:rPr>
              <a:t> make it possible to define reusable and </a:t>
            </a:r>
            <a:r>
              <a:rPr lang="en-US" sz="1100" b="0" i="0" u="none" strike="noStrike" cap="none" dirty="0" err="1">
                <a:solidFill>
                  <a:srgbClr val="000000"/>
                </a:solidFill>
                <a:effectLst/>
                <a:latin typeface="Arial"/>
                <a:ea typeface="Arial"/>
                <a:cs typeface="Arial"/>
                <a:sym typeface="Arial"/>
              </a:rPr>
              <a:t>versionable</a:t>
            </a:r>
            <a:r>
              <a:rPr lang="en-US" sz="1100" b="0" i="0" u="none" strike="noStrike" cap="none" dirty="0">
                <a:solidFill>
                  <a:srgbClr val="000000"/>
                </a:solidFill>
                <a:effectLst/>
                <a:latin typeface="Arial"/>
                <a:ea typeface="Arial"/>
                <a:cs typeface="Arial"/>
                <a:sym typeface="Arial"/>
              </a:rPr>
              <a:t> blueprints, so teams can share and standardize automation patterns.</a:t>
            </a:r>
          </a:p>
        </p:txBody>
      </p:sp>
    </p:spTree>
    <p:extLst>
      <p:ext uri="{BB962C8B-B14F-4D97-AF65-F5344CB8AC3E}">
        <p14:creationId xmlns:p14="http://schemas.microsoft.com/office/powerpoint/2010/main" val="3407470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6D90060C-21B3-76FE-C354-D703CCADDFF7}"/>
            </a:ext>
          </a:extLst>
        </p:cNvPr>
        <p:cNvGrpSpPr/>
        <p:nvPr/>
      </p:nvGrpSpPr>
      <p:grpSpPr>
        <a:xfrm>
          <a:off x="0" y="0"/>
          <a:ext cx="0" cy="0"/>
          <a:chOff x="0" y="0"/>
          <a:chExt cx="0" cy="0"/>
        </a:xfrm>
      </p:grpSpPr>
      <p:sp>
        <p:nvSpPr>
          <p:cNvPr id="282" name="Google Shape;282;g379e0f843eb_2_53:notes">
            <a:extLst>
              <a:ext uri="{FF2B5EF4-FFF2-40B4-BE49-F238E27FC236}">
                <a16:creationId xmlns:a16="http://schemas.microsoft.com/office/drawing/2014/main" id="{7E6D1EF9-D9D7-8252-B36A-EE847E2303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9e0f843eb_2_53:notes">
            <a:extLst>
              <a:ext uri="{FF2B5EF4-FFF2-40B4-BE49-F238E27FC236}">
                <a16:creationId xmlns:a16="http://schemas.microsoft.com/office/drawing/2014/main" id="{B697CCA8-7495-2A66-9083-706DBD07A8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Workflows can be defined as simple sequential steps, or as DAGs, directed acyclic graphs, which allow parallel execution and more complex dependencies.</a:t>
            </a:r>
          </a:p>
        </p:txBody>
      </p:sp>
    </p:spTree>
    <p:extLst>
      <p:ext uri="{BB962C8B-B14F-4D97-AF65-F5344CB8AC3E}">
        <p14:creationId xmlns:p14="http://schemas.microsoft.com/office/powerpoint/2010/main" val="3973943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a665e77d5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a665e77d5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A little bit about me, I am a Web Developer at </a:t>
            </a:r>
            <a:r>
              <a:rPr lang="en-US" sz="1100" b="0" i="0" u="none" strike="noStrike" cap="none" dirty="0" err="1">
                <a:solidFill>
                  <a:srgbClr val="000000"/>
                </a:solidFill>
                <a:effectLst/>
                <a:latin typeface="Arial"/>
                <a:ea typeface="Arial"/>
                <a:cs typeface="Arial"/>
                <a:sym typeface="Arial"/>
              </a:rPr>
              <a:t>Avantio</a:t>
            </a:r>
            <a:r>
              <a:rPr lang="en-US" sz="1100" b="0" i="0" u="none" strike="noStrike" cap="none" dirty="0">
                <a:solidFill>
                  <a:srgbClr val="000000"/>
                </a:solidFill>
                <a:effectLst/>
                <a:latin typeface="Arial"/>
                <a:ea typeface="Arial"/>
                <a:cs typeface="Arial"/>
                <a:sym typeface="Arial"/>
              </a:rPr>
              <a:t>, specifically in the connectivity department. I have worked as a Full Stack Developer most of my career, but recently graduated from a Masters Degree in Cloud Computing. This is where I got to learn about cloud-related technologies as I did my final project on Workflow Orchestration with Argo Workflows.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DD93D059-0460-F8C7-A879-1934A6CB8936}"/>
            </a:ext>
          </a:extLst>
        </p:cNvPr>
        <p:cNvGrpSpPr/>
        <p:nvPr/>
      </p:nvGrpSpPr>
      <p:grpSpPr>
        <a:xfrm>
          <a:off x="0" y="0"/>
          <a:ext cx="0" cy="0"/>
          <a:chOff x="0" y="0"/>
          <a:chExt cx="0" cy="0"/>
        </a:xfrm>
      </p:grpSpPr>
      <p:sp>
        <p:nvSpPr>
          <p:cNvPr id="282" name="Google Shape;282;g379e0f843eb_2_53:notes">
            <a:extLst>
              <a:ext uri="{FF2B5EF4-FFF2-40B4-BE49-F238E27FC236}">
                <a16:creationId xmlns:a16="http://schemas.microsoft.com/office/drawing/2014/main" id="{C37468B7-D1E9-5E49-6BCF-F5610556D1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9e0f843eb_2_53:notes">
            <a:extLst>
              <a:ext uri="{FF2B5EF4-FFF2-40B4-BE49-F238E27FC236}">
                <a16:creationId xmlns:a16="http://schemas.microsoft.com/office/drawing/2014/main" id="{957AFF81-F2CE-B3DB-D3AB-96A373F2EC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Artifact management enables tasks to exchange files or data, with native support for S3-compatible object stores like MinIO or AWS S3.</a:t>
            </a:r>
          </a:p>
        </p:txBody>
      </p:sp>
    </p:spTree>
    <p:extLst>
      <p:ext uri="{BB962C8B-B14F-4D97-AF65-F5344CB8AC3E}">
        <p14:creationId xmlns:p14="http://schemas.microsoft.com/office/powerpoint/2010/main" val="223993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AA71359F-22CB-9932-2C04-9D6553A7A2DE}"/>
            </a:ext>
          </a:extLst>
        </p:cNvPr>
        <p:cNvGrpSpPr/>
        <p:nvPr/>
      </p:nvGrpSpPr>
      <p:grpSpPr>
        <a:xfrm>
          <a:off x="0" y="0"/>
          <a:ext cx="0" cy="0"/>
          <a:chOff x="0" y="0"/>
          <a:chExt cx="0" cy="0"/>
        </a:xfrm>
      </p:grpSpPr>
      <p:sp>
        <p:nvSpPr>
          <p:cNvPr id="282" name="Google Shape;282;g379e0f843eb_2_53:notes">
            <a:extLst>
              <a:ext uri="{FF2B5EF4-FFF2-40B4-BE49-F238E27FC236}">
                <a16:creationId xmlns:a16="http://schemas.microsoft.com/office/drawing/2014/main" id="{B9E7B910-6439-05AA-79F9-51A54FB705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9e0f843eb_2_53:notes">
            <a:extLst>
              <a:ext uri="{FF2B5EF4-FFF2-40B4-BE49-F238E27FC236}">
                <a16:creationId xmlns:a16="http://schemas.microsoft.com/office/drawing/2014/main" id="{94A28410-2A71-A63D-A1D7-305686480A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Parameters allow the passing of information between steps, whether as text, objects, or files, which makes the workflows flexible for both lightweight and data-heavy tasks.</a:t>
            </a:r>
          </a:p>
        </p:txBody>
      </p:sp>
    </p:spTree>
    <p:extLst>
      <p:ext uri="{BB962C8B-B14F-4D97-AF65-F5344CB8AC3E}">
        <p14:creationId xmlns:p14="http://schemas.microsoft.com/office/powerpoint/2010/main" val="1464497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41EE8D80-BB9D-6601-EBE6-CC5DDDDCB373}"/>
            </a:ext>
          </a:extLst>
        </p:cNvPr>
        <p:cNvGrpSpPr/>
        <p:nvPr/>
      </p:nvGrpSpPr>
      <p:grpSpPr>
        <a:xfrm>
          <a:off x="0" y="0"/>
          <a:ext cx="0" cy="0"/>
          <a:chOff x="0" y="0"/>
          <a:chExt cx="0" cy="0"/>
        </a:xfrm>
      </p:grpSpPr>
      <p:sp>
        <p:nvSpPr>
          <p:cNvPr id="282" name="Google Shape;282;g379e0f843eb_2_53:notes">
            <a:extLst>
              <a:ext uri="{FF2B5EF4-FFF2-40B4-BE49-F238E27FC236}">
                <a16:creationId xmlns:a16="http://schemas.microsoft.com/office/drawing/2014/main" id="{7465CC0A-AF14-A868-D815-61E2AB0422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9e0f843eb_2_53:notes">
            <a:extLst>
              <a:ext uri="{FF2B5EF4-FFF2-40B4-BE49-F238E27FC236}">
                <a16:creationId xmlns:a16="http://schemas.microsoft.com/office/drawing/2014/main" id="{88C680B1-0869-5EEC-D784-A96428A389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system comes with a powerful UI and CLI, making it easy to submit, monitor, visualize, and debug workflows.</a:t>
            </a:r>
          </a:p>
          <a:p>
            <a:r>
              <a:rPr lang="en-US" sz="1100" b="0" i="0" u="none" strike="noStrike" cap="none" dirty="0">
                <a:solidFill>
                  <a:srgbClr val="000000"/>
                </a:solidFill>
                <a:effectLst/>
                <a:latin typeface="Arial"/>
                <a:ea typeface="Arial"/>
                <a:cs typeface="Arial"/>
                <a:sym typeface="Arial"/>
              </a:rPr>
              <a:t>And finally, Argo includes advanced features like conditional logic, looping, event-driven triggers through Argo Events, and the ability to run recurring workflows on a schedule.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7332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AD6A7909-B5ED-B22C-8C5A-827EC07AD960}"/>
            </a:ext>
          </a:extLst>
        </p:cNvPr>
        <p:cNvGrpSpPr/>
        <p:nvPr/>
      </p:nvGrpSpPr>
      <p:grpSpPr>
        <a:xfrm>
          <a:off x="0" y="0"/>
          <a:ext cx="0" cy="0"/>
          <a:chOff x="0" y="0"/>
          <a:chExt cx="0" cy="0"/>
        </a:xfrm>
      </p:grpSpPr>
      <p:sp>
        <p:nvSpPr>
          <p:cNvPr id="282" name="Google Shape;282;g379e0f843eb_2_53:notes">
            <a:extLst>
              <a:ext uri="{FF2B5EF4-FFF2-40B4-BE49-F238E27FC236}">
                <a16:creationId xmlns:a16="http://schemas.microsoft.com/office/drawing/2014/main" id="{4AF454AA-AC96-D989-0A22-2190E0DD3B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9e0f843eb_2_53:notes">
            <a:extLst>
              <a:ext uri="{FF2B5EF4-FFF2-40B4-BE49-F238E27FC236}">
                <a16:creationId xmlns:a16="http://schemas.microsoft.com/office/drawing/2014/main" id="{97E892AA-1B0D-9986-C332-5EA59EA828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Incluir</a:t>
            </a:r>
            <a:r>
              <a:rPr lang="en-US"/>
              <a:t> </a:t>
            </a:r>
            <a:r>
              <a:rPr lang="en-US" err="1"/>
              <a:t>ejemplos</a:t>
            </a:r>
            <a:r>
              <a:rPr lang="en-US"/>
              <a:t>/</a:t>
            </a:r>
            <a:r>
              <a:rPr lang="en-US" err="1"/>
              <a:t>capturas</a:t>
            </a:r>
            <a:r>
              <a:rPr lang="en-US"/>
              <a:t> de </a:t>
            </a:r>
            <a:r>
              <a:rPr lang="en-US" err="1"/>
              <a:t>pantalla</a:t>
            </a:r>
            <a:r>
              <a:rPr lang="en-US"/>
              <a:t> y </a:t>
            </a:r>
            <a:r>
              <a:rPr lang="en-US" err="1"/>
              <a:t>animaciones</a:t>
            </a:r>
            <a:endParaRPr/>
          </a:p>
        </p:txBody>
      </p:sp>
    </p:spTree>
    <p:extLst>
      <p:ext uri="{BB962C8B-B14F-4D97-AF65-F5344CB8AC3E}">
        <p14:creationId xmlns:p14="http://schemas.microsoft.com/office/powerpoint/2010/main" val="3794638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6757AD64-67E3-C045-DA95-4CE8E6CAE264}"/>
            </a:ext>
          </a:extLst>
        </p:cNvPr>
        <p:cNvGrpSpPr/>
        <p:nvPr/>
      </p:nvGrpSpPr>
      <p:grpSpPr>
        <a:xfrm>
          <a:off x="0" y="0"/>
          <a:ext cx="0" cy="0"/>
          <a:chOff x="0" y="0"/>
          <a:chExt cx="0" cy="0"/>
        </a:xfrm>
      </p:grpSpPr>
      <p:sp>
        <p:nvSpPr>
          <p:cNvPr id="282" name="Google Shape;282;g379e0f843eb_2_53:notes">
            <a:extLst>
              <a:ext uri="{FF2B5EF4-FFF2-40B4-BE49-F238E27FC236}">
                <a16:creationId xmlns:a16="http://schemas.microsoft.com/office/drawing/2014/main" id="{B49F7291-56EB-4D11-F2F6-84619A1579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9e0f843eb_2_53:notes">
            <a:extLst>
              <a:ext uri="{FF2B5EF4-FFF2-40B4-BE49-F238E27FC236}">
                <a16:creationId xmlns:a16="http://schemas.microsoft.com/office/drawing/2014/main" id="{5FF502FE-A05E-111D-D60B-6807931719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Argo Workflows is ideal for automating workflows. But it’s important to be clear about what it’s not. It’s not a streaming engine, so it’s not designed for ultra-low-latency execution. It’s not a database or a state store, although it can integrate with those when needed. And it’s not a replacement for serverless platforms or event-based architectures. Instead, it complements them and integrates very well with them.</a:t>
            </a:r>
          </a:p>
        </p:txBody>
      </p:sp>
    </p:spTree>
    <p:extLst>
      <p:ext uri="{BB962C8B-B14F-4D97-AF65-F5344CB8AC3E}">
        <p14:creationId xmlns:p14="http://schemas.microsoft.com/office/powerpoint/2010/main" val="69615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9D6C7065-2AA4-2FBD-987B-260506AE52CD}"/>
            </a:ext>
          </a:extLst>
        </p:cNvPr>
        <p:cNvGrpSpPr/>
        <p:nvPr/>
      </p:nvGrpSpPr>
      <p:grpSpPr>
        <a:xfrm>
          <a:off x="0" y="0"/>
          <a:ext cx="0" cy="0"/>
          <a:chOff x="0" y="0"/>
          <a:chExt cx="0" cy="0"/>
        </a:xfrm>
      </p:grpSpPr>
      <p:sp>
        <p:nvSpPr>
          <p:cNvPr id="282" name="Google Shape;282;g379e0f843eb_2_53:notes">
            <a:extLst>
              <a:ext uri="{FF2B5EF4-FFF2-40B4-BE49-F238E27FC236}">
                <a16:creationId xmlns:a16="http://schemas.microsoft.com/office/drawing/2014/main" id="{F3FF90DF-4BA3-DB65-92A2-3D03A7DD31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9e0f843eb_2_53:notes">
            <a:extLst>
              <a:ext uri="{FF2B5EF4-FFF2-40B4-BE49-F238E27FC236}">
                <a16:creationId xmlns:a16="http://schemas.microsoft.com/office/drawing/2014/main" id="{179AF20E-E9FC-82BA-8455-9885D99ADD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 want to walk you trough what I call The Three Labors. Each Labor is a real-world automation challenge, but it's simplified into a form that is easy to understand but powerful enough to demonstrate the benefits of Workflow Orchestration</a:t>
            </a:r>
          </a:p>
        </p:txBody>
      </p:sp>
    </p:spTree>
    <p:extLst>
      <p:ext uri="{BB962C8B-B14F-4D97-AF65-F5344CB8AC3E}">
        <p14:creationId xmlns:p14="http://schemas.microsoft.com/office/powerpoint/2010/main" val="203721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F5BA52A0-3BBF-DEF5-2870-688DB44BFACB}"/>
            </a:ext>
          </a:extLst>
        </p:cNvPr>
        <p:cNvGrpSpPr/>
        <p:nvPr/>
      </p:nvGrpSpPr>
      <p:grpSpPr>
        <a:xfrm>
          <a:off x="0" y="0"/>
          <a:ext cx="0" cy="0"/>
          <a:chOff x="0" y="0"/>
          <a:chExt cx="0" cy="0"/>
        </a:xfrm>
      </p:grpSpPr>
      <p:sp>
        <p:nvSpPr>
          <p:cNvPr id="282" name="Google Shape;282;g379e0f843eb_2_53:notes">
            <a:extLst>
              <a:ext uri="{FF2B5EF4-FFF2-40B4-BE49-F238E27FC236}">
                <a16:creationId xmlns:a16="http://schemas.microsoft.com/office/drawing/2014/main" id="{9E7F1485-516B-E6B0-2B13-9F1F4A0BB5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9e0f843eb_2_53:notes">
            <a:extLst>
              <a:ext uri="{FF2B5EF4-FFF2-40B4-BE49-F238E27FC236}">
                <a16:creationId xmlns:a16="http://schemas.microsoft.com/office/drawing/2014/main" id="{13C6F9A0-C539-9C77-1AC3-4761873BE6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first labor is Image Classification. Imagine you’re handed not one but hundred of images, all need to be processed and classified. On its own, it sounds like a repetitive, error prone task. Workflow Orchestration is the ideal solution for scenarios like this. Once the workflow is setup, Argo handles the journey, each image goes trough preprocessing, processing, classification and aggregation of results. Argo handles the step execution, keeps tracks of artifacts and guarantees reproducibility for each step.</a:t>
            </a:r>
          </a:p>
        </p:txBody>
      </p:sp>
    </p:spTree>
    <p:extLst>
      <p:ext uri="{BB962C8B-B14F-4D97-AF65-F5344CB8AC3E}">
        <p14:creationId xmlns:p14="http://schemas.microsoft.com/office/powerpoint/2010/main" val="2057958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2F077226-0C21-5579-1E69-F460BEE2C506}"/>
            </a:ext>
          </a:extLst>
        </p:cNvPr>
        <p:cNvGrpSpPr/>
        <p:nvPr/>
      </p:nvGrpSpPr>
      <p:grpSpPr>
        <a:xfrm>
          <a:off x="0" y="0"/>
          <a:ext cx="0" cy="0"/>
          <a:chOff x="0" y="0"/>
          <a:chExt cx="0" cy="0"/>
        </a:xfrm>
      </p:grpSpPr>
      <p:sp>
        <p:nvSpPr>
          <p:cNvPr id="150" name="Google Shape;150;g37913d01bba_0_239:notes">
            <a:extLst>
              <a:ext uri="{FF2B5EF4-FFF2-40B4-BE49-F238E27FC236}">
                <a16:creationId xmlns:a16="http://schemas.microsoft.com/office/drawing/2014/main" id="{40DB6D92-B022-4D8D-F457-72CC80B879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913d01bba_0_239:notes">
            <a:extLst>
              <a:ext uri="{FF2B5EF4-FFF2-40B4-BE49-F238E27FC236}">
                <a16:creationId xmlns:a16="http://schemas.microsoft.com/office/drawing/2014/main" id="{EEB49849-4D48-4727-8F7A-EDB2E4809D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DONE</a:t>
            </a:r>
            <a:endParaRPr b="1" dirty="0"/>
          </a:p>
        </p:txBody>
      </p:sp>
    </p:spTree>
    <p:extLst>
      <p:ext uri="{BB962C8B-B14F-4D97-AF65-F5344CB8AC3E}">
        <p14:creationId xmlns:p14="http://schemas.microsoft.com/office/powerpoint/2010/main" val="445317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2F077226-0C21-5579-1E69-F460BEE2C506}"/>
            </a:ext>
          </a:extLst>
        </p:cNvPr>
        <p:cNvGrpSpPr/>
        <p:nvPr/>
      </p:nvGrpSpPr>
      <p:grpSpPr>
        <a:xfrm>
          <a:off x="0" y="0"/>
          <a:ext cx="0" cy="0"/>
          <a:chOff x="0" y="0"/>
          <a:chExt cx="0" cy="0"/>
        </a:xfrm>
      </p:grpSpPr>
      <p:sp>
        <p:nvSpPr>
          <p:cNvPr id="150" name="Google Shape;150;g37913d01bba_0_239:notes">
            <a:extLst>
              <a:ext uri="{FF2B5EF4-FFF2-40B4-BE49-F238E27FC236}">
                <a16:creationId xmlns:a16="http://schemas.microsoft.com/office/drawing/2014/main" id="{40DB6D92-B022-4D8D-F457-72CC80B879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913d01bba_0_239:notes">
            <a:extLst>
              <a:ext uri="{FF2B5EF4-FFF2-40B4-BE49-F238E27FC236}">
                <a16:creationId xmlns:a16="http://schemas.microsoft.com/office/drawing/2014/main" id="{EEB49849-4D48-4727-8F7A-EDB2E4809D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DONE</a:t>
            </a:r>
            <a:endParaRPr b="1" dirty="0"/>
          </a:p>
        </p:txBody>
      </p:sp>
    </p:spTree>
    <p:extLst>
      <p:ext uri="{BB962C8B-B14F-4D97-AF65-F5344CB8AC3E}">
        <p14:creationId xmlns:p14="http://schemas.microsoft.com/office/powerpoint/2010/main" val="84078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823C36B8-7FD4-FB25-F3AD-751699355576}"/>
            </a:ext>
          </a:extLst>
        </p:cNvPr>
        <p:cNvGrpSpPr/>
        <p:nvPr/>
      </p:nvGrpSpPr>
      <p:grpSpPr>
        <a:xfrm>
          <a:off x="0" y="0"/>
          <a:ext cx="0" cy="0"/>
          <a:chOff x="0" y="0"/>
          <a:chExt cx="0" cy="0"/>
        </a:xfrm>
      </p:grpSpPr>
      <p:sp>
        <p:nvSpPr>
          <p:cNvPr id="150" name="Google Shape;150;g37913d01bba_0_239:notes">
            <a:extLst>
              <a:ext uri="{FF2B5EF4-FFF2-40B4-BE49-F238E27FC236}">
                <a16:creationId xmlns:a16="http://schemas.microsoft.com/office/drawing/2014/main" id="{A0092878-B6F8-B453-AC47-26808600FF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913d01bba_0_239:notes">
            <a:extLst>
              <a:ext uri="{FF2B5EF4-FFF2-40B4-BE49-F238E27FC236}">
                <a16:creationId xmlns:a16="http://schemas.microsoft.com/office/drawing/2014/main" id="{301D8928-DA8F-498C-6251-52D5ABD8DC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second labor raised the stakes: Machine Learning Training. Here Argo orchestrates a ML pipeline, from data ingestion, cleaning, model training, validation, and deployment. Each of these tasks could live in different environments, CPUs for preprocessing, GPUs for training, or even separate cloud services. Argo ties them together in one coherent workflow. What was once a set of scripts now becomes a repeatable experiment, and every run is traceable, reproducible and scalable.</a:t>
            </a:r>
          </a:p>
        </p:txBody>
      </p:sp>
    </p:spTree>
    <p:extLst>
      <p:ext uri="{BB962C8B-B14F-4D97-AF65-F5344CB8AC3E}">
        <p14:creationId xmlns:p14="http://schemas.microsoft.com/office/powerpoint/2010/main" val="2153821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7913d01bb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7913d01bb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Let's start by defining the scope of this presentation. For this presentation, we will define workflows and the relevance of workflow orchestration through some examples. We will associate the challenges and common issues that are present in unmanaged workflows. We will also identify the benefits of using workflow management systems for workflow automation.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60B2635D-4FC2-C44D-D2F3-9DFCDE212CCF}"/>
            </a:ext>
          </a:extLst>
        </p:cNvPr>
        <p:cNvGrpSpPr/>
        <p:nvPr/>
      </p:nvGrpSpPr>
      <p:grpSpPr>
        <a:xfrm>
          <a:off x="0" y="0"/>
          <a:ext cx="0" cy="0"/>
          <a:chOff x="0" y="0"/>
          <a:chExt cx="0" cy="0"/>
        </a:xfrm>
      </p:grpSpPr>
      <p:sp>
        <p:nvSpPr>
          <p:cNvPr id="150" name="Google Shape;150;g37913d01bba_0_239:notes">
            <a:extLst>
              <a:ext uri="{FF2B5EF4-FFF2-40B4-BE49-F238E27FC236}">
                <a16:creationId xmlns:a16="http://schemas.microsoft.com/office/drawing/2014/main" id="{69D8BFF1-3BB3-CB23-A5D7-8EE94001D5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913d01bba_0_239:notes">
            <a:extLst>
              <a:ext uri="{FF2B5EF4-FFF2-40B4-BE49-F238E27FC236}">
                <a16:creationId xmlns:a16="http://schemas.microsoft.com/office/drawing/2014/main" id="{01FF9107-30D6-AD10-D01F-E3286ABF27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Looping section of the workflow. (Perera, 2024)</a:t>
            </a:r>
            <a:endParaRPr dirty="0"/>
          </a:p>
        </p:txBody>
      </p:sp>
    </p:spTree>
    <p:extLst>
      <p:ext uri="{BB962C8B-B14F-4D97-AF65-F5344CB8AC3E}">
        <p14:creationId xmlns:p14="http://schemas.microsoft.com/office/powerpoint/2010/main" val="1985422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a:t>Cada diapositiva de labor tiene: 1 diagrama, 1 snippet y 1 video</a:t>
            </a:r>
          </a:p>
        </p:txBody>
      </p:sp>
    </p:spTree>
    <p:extLst>
      <p:ext uri="{BB962C8B-B14F-4D97-AF65-F5344CB8AC3E}">
        <p14:creationId xmlns:p14="http://schemas.microsoft.com/office/powerpoint/2010/main" val="1601581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C1C93E49-88BF-2AAB-9F3B-A3D501223B61}"/>
            </a:ext>
          </a:extLst>
        </p:cNvPr>
        <p:cNvGrpSpPr/>
        <p:nvPr/>
      </p:nvGrpSpPr>
      <p:grpSpPr>
        <a:xfrm>
          <a:off x="0" y="0"/>
          <a:ext cx="0" cy="0"/>
          <a:chOff x="0" y="0"/>
          <a:chExt cx="0" cy="0"/>
        </a:xfrm>
      </p:grpSpPr>
      <p:sp>
        <p:nvSpPr>
          <p:cNvPr id="150" name="Google Shape;150;g37913d01bba_0_239:notes">
            <a:extLst>
              <a:ext uri="{FF2B5EF4-FFF2-40B4-BE49-F238E27FC236}">
                <a16:creationId xmlns:a16="http://schemas.microsoft.com/office/drawing/2014/main" id="{D97E27B2-58D0-7FAE-1BAB-4A57D907D8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913d01bba_0_239:notes">
            <a:extLst>
              <a:ext uri="{FF2B5EF4-FFF2-40B4-BE49-F238E27FC236}">
                <a16:creationId xmlns:a16="http://schemas.microsoft.com/office/drawing/2014/main" id="{353868AF-16DF-F4BB-DAB3-D4BB6313EE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third labor takes us from pixels to words: Sentiment Analysis of social media conversations. A pipeline that collects Reddit comments on specific topics, cleans and process the text, extracts topics, and finally classifies the sentiments of each discussion. This labor proves that Argo can orchestrate complex text mining workflows and deliver insights at scale.</a:t>
            </a:r>
          </a:p>
        </p:txBody>
      </p:sp>
    </p:spTree>
    <p:extLst>
      <p:ext uri="{BB962C8B-B14F-4D97-AF65-F5344CB8AC3E}">
        <p14:creationId xmlns:p14="http://schemas.microsoft.com/office/powerpoint/2010/main" val="181538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D40A8363-1198-62AF-2A28-86A35E05AF0E}"/>
            </a:ext>
          </a:extLst>
        </p:cNvPr>
        <p:cNvGrpSpPr/>
        <p:nvPr/>
      </p:nvGrpSpPr>
      <p:grpSpPr>
        <a:xfrm>
          <a:off x="0" y="0"/>
          <a:ext cx="0" cy="0"/>
          <a:chOff x="0" y="0"/>
          <a:chExt cx="0" cy="0"/>
        </a:xfrm>
      </p:grpSpPr>
      <p:sp>
        <p:nvSpPr>
          <p:cNvPr id="150" name="Google Shape;150;g37913d01bba_0_239:notes">
            <a:extLst>
              <a:ext uri="{FF2B5EF4-FFF2-40B4-BE49-F238E27FC236}">
                <a16:creationId xmlns:a16="http://schemas.microsoft.com/office/drawing/2014/main" id="{7868CC9E-96FB-2B09-656B-1928A4A48B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913d01bba_0_239:notes">
            <a:extLst>
              <a:ext uri="{FF2B5EF4-FFF2-40B4-BE49-F238E27FC236}">
                <a16:creationId xmlns:a16="http://schemas.microsoft.com/office/drawing/2014/main" id="{ABA52A54-FE68-9FE7-73CB-3222B35928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Nombrar</a:t>
            </a:r>
            <a:r>
              <a:rPr lang="en-US" dirty="0"/>
              <a:t> </a:t>
            </a:r>
            <a:r>
              <a:rPr lang="en-US" dirty="0" err="1"/>
              <a:t>diagrama</a:t>
            </a:r>
            <a:endParaRPr dirty="0"/>
          </a:p>
        </p:txBody>
      </p:sp>
    </p:spTree>
    <p:extLst>
      <p:ext uri="{BB962C8B-B14F-4D97-AF65-F5344CB8AC3E}">
        <p14:creationId xmlns:p14="http://schemas.microsoft.com/office/powerpoint/2010/main" val="3031636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a:t>Cada diapositiva de labor tiene: 1 diagrama, 1 snippet y 1 video</a:t>
            </a:r>
          </a:p>
        </p:txBody>
      </p:sp>
    </p:spTree>
    <p:extLst>
      <p:ext uri="{BB962C8B-B14F-4D97-AF65-F5344CB8AC3E}">
        <p14:creationId xmlns:p14="http://schemas.microsoft.com/office/powerpoint/2010/main" val="891646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7913d01bb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7913d01bb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Once the battle against Chaos is over, we can enjoy the sweet harmony of order. Let's go over the benefits of having automated workflows.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7913d01bb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7913d01bb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Some of the most notable results for automated workflows are:</a:t>
            </a:r>
          </a:p>
          <a:p>
            <a:r>
              <a:rPr lang="en-US" sz="1100" b="0" i="0" u="none" strike="noStrike" cap="none" dirty="0">
                <a:solidFill>
                  <a:srgbClr val="000000"/>
                </a:solidFill>
                <a:effectLst/>
                <a:latin typeface="Arial"/>
                <a:ea typeface="Arial"/>
                <a:cs typeface="Arial"/>
                <a:sym typeface="Arial"/>
              </a:rPr>
              <a:t>The ability to visualize the progress and access logs, artifacts and parameters at each step in a centralized platform</a:t>
            </a:r>
          </a:p>
          <a:p>
            <a:r>
              <a:rPr lang="en-US" sz="1100" b="0" i="0" u="none" strike="noStrike" cap="none" dirty="0">
                <a:solidFill>
                  <a:srgbClr val="000000"/>
                </a:solidFill>
                <a:effectLst/>
                <a:latin typeface="Arial"/>
                <a:ea typeface="Arial"/>
                <a:cs typeface="Arial"/>
                <a:sym typeface="Arial"/>
              </a:rPr>
              <a:t>Letting the platform manage error handling and configurable automatic retries</a:t>
            </a:r>
          </a:p>
          <a:p>
            <a:r>
              <a:rPr lang="en-US" sz="1100" b="0" i="0" u="none" strike="noStrike" cap="none" dirty="0">
                <a:solidFill>
                  <a:srgbClr val="000000"/>
                </a:solidFill>
                <a:effectLst/>
                <a:latin typeface="Arial"/>
                <a:ea typeface="Arial"/>
                <a:cs typeface="Arial"/>
                <a:sym typeface="Arial"/>
              </a:rPr>
              <a:t>Achieve scalable workflows by design</a:t>
            </a:r>
          </a:p>
          <a:p>
            <a:r>
              <a:rPr lang="en-US" sz="1100" b="0" i="0" u="none" strike="noStrike" cap="none" dirty="0">
                <a:solidFill>
                  <a:srgbClr val="000000"/>
                </a:solidFill>
                <a:effectLst/>
                <a:latin typeface="Arial"/>
                <a:ea typeface="Arial"/>
                <a:cs typeface="Arial"/>
                <a:sym typeface="Arial"/>
              </a:rPr>
              <a:t>Having reusable workflows, that can be easily shared and versioned by a team</a:t>
            </a:r>
          </a:p>
          <a:p>
            <a:r>
              <a:rPr lang="en-US" sz="1100" b="0" i="0" u="none" strike="noStrike" cap="none" dirty="0">
                <a:solidFill>
                  <a:srgbClr val="000000"/>
                </a:solidFill>
                <a:effectLst/>
                <a:latin typeface="Arial"/>
                <a:ea typeface="Arial"/>
                <a:cs typeface="Arial"/>
                <a:sym typeface="Arial"/>
              </a:rPr>
              <a:t>Having cost efficient solutions</a:t>
            </a:r>
          </a:p>
        </p:txBody>
      </p:sp>
    </p:spTree>
    <p:extLst>
      <p:ext uri="{BB962C8B-B14F-4D97-AF65-F5344CB8AC3E}">
        <p14:creationId xmlns:p14="http://schemas.microsoft.com/office/powerpoint/2010/main" val="1123830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a:extLst>
            <a:ext uri="{FF2B5EF4-FFF2-40B4-BE49-F238E27FC236}">
              <a16:creationId xmlns:a16="http://schemas.microsoft.com/office/drawing/2014/main" id="{62AD2DC5-ACB4-6BC9-35D7-DF8AAD770D03}"/>
            </a:ext>
          </a:extLst>
        </p:cNvPr>
        <p:cNvGrpSpPr/>
        <p:nvPr/>
      </p:nvGrpSpPr>
      <p:grpSpPr>
        <a:xfrm>
          <a:off x="0" y="0"/>
          <a:ext cx="0" cy="0"/>
          <a:chOff x="0" y="0"/>
          <a:chExt cx="0" cy="0"/>
        </a:xfrm>
      </p:grpSpPr>
      <p:sp>
        <p:nvSpPr>
          <p:cNvPr id="340" name="Google Shape;340;g37913d01bba_0_53:notes">
            <a:extLst>
              <a:ext uri="{FF2B5EF4-FFF2-40B4-BE49-F238E27FC236}">
                <a16:creationId xmlns:a16="http://schemas.microsoft.com/office/drawing/2014/main" id="{240BE702-93EE-5B2B-A8ED-E771DB379D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7913d01bba_0_53:notes">
            <a:extLst>
              <a:ext uri="{FF2B5EF4-FFF2-40B4-BE49-F238E27FC236}">
                <a16:creationId xmlns:a16="http://schemas.microsoft.com/office/drawing/2014/main" id="{61547F91-BF96-D249-9B8F-BE442D7D4A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With all this information in hand, it’s a good moment to pause and ask ourselves, do I need a workflow orchestrator? I wanted to share a checklist that helps you identify if a Workflow Management System could help your particular use case:</a:t>
            </a:r>
          </a:p>
          <a:p>
            <a:r>
              <a:rPr lang="en-US" sz="1100" b="0" i="0" u="none" strike="noStrike" cap="none" dirty="0">
                <a:solidFill>
                  <a:srgbClr val="000000"/>
                </a:solidFill>
                <a:effectLst/>
                <a:latin typeface="Arial"/>
                <a:ea typeface="Arial"/>
                <a:cs typeface="Arial"/>
                <a:sym typeface="Arial"/>
              </a:rPr>
              <a:t>If your workflow has few steps, minimal dependencies and a low change rate, it’s possible that you might do just fine with simple scripts.</a:t>
            </a:r>
          </a:p>
          <a:p>
            <a:r>
              <a:rPr lang="en-US" sz="1100" b="0" i="0" u="none" strike="noStrike" cap="none" dirty="0">
                <a:solidFill>
                  <a:srgbClr val="000000"/>
                </a:solidFill>
                <a:effectLst/>
                <a:latin typeface="Arial"/>
                <a:ea typeface="Arial"/>
                <a:cs typeface="Arial"/>
                <a:sym typeface="Arial"/>
              </a:rPr>
              <a:t>If your tasks are short lived, event-based and needs near real-time response, an Event-driven system might be a better choice</a:t>
            </a:r>
          </a:p>
          <a:p>
            <a:r>
              <a:rPr lang="en-US" sz="1100" b="0" i="0" u="none" strike="noStrike" cap="none" dirty="0">
                <a:solidFill>
                  <a:srgbClr val="000000"/>
                </a:solidFill>
                <a:effectLst/>
                <a:latin typeface="Arial"/>
                <a:ea typeface="Arial"/>
                <a:cs typeface="Arial"/>
                <a:sym typeface="Arial"/>
              </a:rPr>
              <a:t>But if your workflow has multiple steps with dependencies, need retries and consistent error handling to ensure completion, integrates artifact and data passing, and requires granular observability and auditability, a Workflow Management System might be a good choice for you</a:t>
            </a:r>
          </a:p>
        </p:txBody>
      </p:sp>
    </p:spTree>
    <p:extLst>
      <p:ext uri="{BB962C8B-B14F-4D97-AF65-F5344CB8AC3E}">
        <p14:creationId xmlns:p14="http://schemas.microsoft.com/office/powerpoint/2010/main" val="1775434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79e0f843eb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79e0f843eb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When choosing a tool for workflow management, there are conditions to consider, here we can see some of the options available today. I contemplated some of these tools for my masters final project, they are powerful tools that offer many advantages on their own. However, there is not one-case-fits-all, and the best choice would be the one that fits better for you. Are you looking for a fully managed tool that can orchestrate workflows self contained on AWS? AWS Step Functions may be right for you. Are you more interested in a SDK approach where you can define your workflows as code? Temporal offers that. Airflow is great for data pipelines and great for </a:t>
            </a:r>
            <a:r>
              <a:rPr lang="en-US" sz="1100" b="0" i="0" u="none" strike="noStrike" cap="none" dirty="0" err="1">
                <a:solidFill>
                  <a:srgbClr val="000000"/>
                </a:solidFill>
                <a:effectLst/>
                <a:latin typeface="Arial"/>
                <a:ea typeface="Arial"/>
                <a:cs typeface="Arial"/>
                <a:sym typeface="Arial"/>
              </a:rPr>
              <a:t>cron</a:t>
            </a:r>
            <a:r>
              <a:rPr lang="en-US" sz="1100" b="0" i="0" u="none" strike="noStrike" cap="none" dirty="0">
                <a:solidFill>
                  <a:srgbClr val="000000"/>
                </a:solidFill>
                <a:effectLst/>
                <a:latin typeface="Arial"/>
                <a:ea typeface="Arial"/>
                <a:cs typeface="Arial"/>
                <a:sym typeface="Arial"/>
              </a:rPr>
              <a:t>-scheduling. In the end, it’s not about the most powerful tool — it’s about the tool that fits your needs, your team, and your workflows. Choose what works for your story.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7913d01bba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7913d01bb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By now, we have seen what Argo can do, the benefits of having automated, managed workflows. Now the paths that lie beyond us are open, from orchestrating serverless functions, run AI pipelines at scale, integrate across cloud platforms, etc.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3BA79B05-5196-237F-B578-41607C666ABC}"/>
            </a:ext>
          </a:extLst>
        </p:cNvPr>
        <p:cNvGrpSpPr/>
        <p:nvPr/>
      </p:nvGrpSpPr>
      <p:grpSpPr>
        <a:xfrm>
          <a:off x="0" y="0"/>
          <a:ext cx="0" cy="0"/>
          <a:chOff x="0" y="0"/>
          <a:chExt cx="0" cy="0"/>
        </a:xfrm>
      </p:grpSpPr>
      <p:sp>
        <p:nvSpPr>
          <p:cNvPr id="110" name="Google Shape;110;g37913d01bba_0_72:notes">
            <a:extLst>
              <a:ext uri="{FF2B5EF4-FFF2-40B4-BE49-F238E27FC236}">
                <a16:creationId xmlns:a16="http://schemas.microsoft.com/office/drawing/2014/main" id="{3090E27E-D1FE-6DDF-CF88-74CFB6FD0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7913d01bba_0_72:notes">
            <a:extLst>
              <a:ext uri="{FF2B5EF4-FFF2-40B4-BE49-F238E27FC236}">
                <a16:creationId xmlns:a16="http://schemas.microsoft.com/office/drawing/2014/main" id="{C4BDCC7C-7F45-E973-02C9-E041EF7801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DONE</a:t>
            </a:r>
            <a:endParaRPr b="1"/>
          </a:p>
        </p:txBody>
      </p:sp>
    </p:spTree>
    <p:extLst>
      <p:ext uri="{BB962C8B-B14F-4D97-AF65-F5344CB8AC3E}">
        <p14:creationId xmlns:p14="http://schemas.microsoft.com/office/powerpoint/2010/main" val="3366076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7913d01bba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7913d01bba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DONE</a:t>
            </a:r>
            <a:endParaRPr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79e0f843eb_2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79e0f843eb_2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Actualizar</a:t>
            </a:r>
            <a:r>
              <a:rPr lang="en-US"/>
              <a:t> QR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79e0f843eb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79e0f843eb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 would like to do a quick mention of my final project use case, I basically implemented Argo Workflows as a Serverless Workflow Management System that allowed to orchestrate workflows by connecting with OSCAR, an open source platform that supports event-driven computing model to execute services on demand. Here, Argo didn’t execute the services by itself, but orchestrated the services execution through the interfaces that OSCAR exposes, adding all the capabilities of workflow orchestration to OSCAR. This opens paradigms where you might want to orchestrate workflows in multi-cloud environments, hybrid environments or even in a computing </a:t>
            </a:r>
            <a:r>
              <a:rPr lang="en-US" sz="1100" b="0" i="0" u="none" strike="noStrike" cap="none" dirty="0" err="1">
                <a:solidFill>
                  <a:srgbClr val="000000"/>
                </a:solidFill>
                <a:effectLst/>
                <a:latin typeface="Arial"/>
                <a:ea typeface="Arial"/>
                <a:cs typeface="Arial"/>
                <a:sym typeface="Arial"/>
              </a:rPr>
              <a:t>continum</a:t>
            </a:r>
            <a:r>
              <a:rPr lang="en-US" sz="1100" b="0" i="0" u="none" strike="noStrike" cap="none">
                <a:solidFill>
                  <a:srgbClr val="000000"/>
                </a:solidFill>
                <a:effectLst/>
                <a:latin typeface="Arial"/>
                <a:ea typeface="Arial"/>
                <a:cs typeface="Arial"/>
                <a:sym typeface="Arial"/>
              </a:rPr>
              <a:t> architecture.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F5423042-4E1B-6467-8D38-B95FEE131E23}"/>
            </a:ext>
          </a:extLst>
        </p:cNvPr>
        <p:cNvGrpSpPr/>
        <p:nvPr/>
      </p:nvGrpSpPr>
      <p:grpSpPr>
        <a:xfrm>
          <a:off x="0" y="0"/>
          <a:ext cx="0" cy="0"/>
          <a:chOff x="0" y="0"/>
          <a:chExt cx="0" cy="0"/>
        </a:xfrm>
      </p:grpSpPr>
      <p:sp>
        <p:nvSpPr>
          <p:cNvPr id="150" name="Google Shape;150;g37913d01bba_0_239:notes">
            <a:extLst>
              <a:ext uri="{FF2B5EF4-FFF2-40B4-BE49-F238E27FC236}">
                <a16:creationId xmlns:a16="http://schemas.microsoft.com/office/drawing/2014/main" id="{0CD4BCF4-E185-AB5D-4B07-B213139952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913d01bba_0_239:notes">
            <a:extLst>
              <a:ext uri="{FF2B5EF4-FFF2-40B4-BE49-F238E27FC236}">
                <a16:creationId xmlns:a16="http://schemas.microsoft.com/office/drawing/2014/main" id="{6D92B034-EC6B-618B-72E6-0E8E3AB205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Looping section of the workflow. (Perera, 2024)</a:t>
            </a:r>
            <a:endParaRPr/>
          </a:p>
        </p:txBody>
      </p:sp>
    </p:spTree>
    <p:extLst>
      <p:ext uri="{BB962C8B-B14F-4D97-AF65-F5344CB8AC3E}">
        <p14:creationId xmlns:p14="http://schemas.microsoft.com/office/powerpoint/2010/main" val="1894503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E4E48299-5260-7A65-1124-48A8AEDB316A}"/>
            </a:ext>
          </a:extLst>
        </p:cNvPr>
        <p:cNvGrpSpPr/>
        <p:nvPr/>
      </p:nvGrpSpPr>
      <p:grpSpPr>
        <a:xfrm>
          <a:off x="0" y="0"/>
          <a:ext cx="0" cy="0"/>
          <a:chOff x="0" y="0"/>
          <a:chExt cx="0" cy="0"/>
        </a:xfrm>
      </p:grpSpPr>
      <p:sp>
        <p:nvSpPr>
          <p:cNvPr id="150" name="Google Shape;150;g37913d01bba_0_239:notes">
            <a:extLst>
              <a:ext uri="{FF2B5EF4-FFF2-40B4-BE49-F238E27FC236}">
                <a16:creationId xmlns:a16="http://schemas.microsoft.com/office/drawing/2014/main" id="{84EB99F0-3E5A-A252-CFF4-11BFBC3B66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913d01bba_0_239:notes">
            <a:extLst>
              <a:ext uri="{FF2B5EF4-FFF2-40B4-BE49-F238E27FC236}">
                <a16:creationId xmlns:a16="http://schemas.microsoft.com/office/drawing/2014/main" id="{B3DCFBBB-67F8-0C34-E3A8-8986EFFB65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Looping section of the workflow. (Perera, 2024)</a:t>
            </a:r>
            <a:endParaRPr/>
          </a:p>
        </p:txBody>
      </p:sp>
    </p:spTree>
    <p:extLst>
      <p:ext uri="{BB962C8B-B14F-4D97-AF65-F5344CB8AC3E}">
        <p14:creationId xmlns:p14="http://schemas.microsoft.com/office/powerpoint/2010/main" val="2548716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7259A51A-AA69-1948-0B72-C9C1DFF2952A}"/>
            </a:ext>
          </a:extLst>
        </p:cNvPr>
        <p:cNvGrpSpPr/>
        <p:nvPr/>
      </p:nvGrpSpPr>
      <p:grpSpPr>
        <a:xfrm>
          <a:off x="0" y="0"/>
          <a:ext cx="0" cy="0"/>
          <a:chOff x="0" y="0"/>
          <a:chExt cx="0" cy="0"/>
        </a:xfrm>
      </p:grpSpPr>
      <p:sp>
        <p:nvSpPr>
          <p:cNvPr id="110" name="Google Shape;110;g37913d01bba_0_72:notes">
            <a:extLst>
              <a:ext uri="{FF2B5EF4-FFF2-40B4-BE49-F238E27FC236}">
                <a16:creationId xmlns:a16="http://schemas.microsoft.com/office/drawing/2014/main" id="{EFCDB73F-AD94-22B7-DE19-47D38E44F0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7913d01bba_0_72:notes">
            <a:extLst>
              <a:ext uri="{FF2B5EF4-FFF2-40B4-BE49-F238E27FC236}">
                <a16:creationId xmlns:a16="http://schemas.microsoft.com/office/drawing/2014/main" id="{7000C8C0-5280-4FFB-2DA0-647FC16520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Before diving into workflow orchestration, let's define what a workflow is and talk about workflow management.</a:t>
            </a:r>
          </a:p>
        </p:txBody>
      </p:sp>
    </p:spTree>
    <p:extLst>
      <p:ext uri="{BB962C8B-B14F-4D97-AF65-F5344CB8AC3E}">
        <p14:creationId xmlns:p14="http://schemas.microsoft.com/office/powerpoint/2010/main" val="4051245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055B3755-809F-85E1-90D1-DE95BDADD904}"/>
            </a:ext>
          </a:extLst>
        </p:cNvPr>
        <p:cNvGrpSpPr/>
        <p:nvPr/>
      </p:nvGrpSpPr>
      <p:grpSpPr>
        <a:xfrm>
          <a:off x="0" y="0"/>
          <a:ext cx="0" cy="0"/>
          <a:chOff x="0" y="0"/>
          <a:chExt cx="0" cy="0"/>
        </a:xfrm>
      </p:grpSpPr>
      <p:sp>
        <p:nvSpPr>
          <p:cNvPr id="110" name="Google Shape;110;g37913d01bba_0_72:notes">
            <a:extLst>
              <a:ext uri="{FF2B5EF4-FFF2-40B4-BE49-F238E27FC236}">
                <a16:creationId xmlns:a16="http://schemas.microsoft.com/office/drawing/2014/main" id="{3F8D2758-6E19-6805-C0BE-A9AC34D176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7913d01bba_0_72:notes">
            <a:extLst>
              <a:ext uri="{FF2B5EF4-FFF2-40B4-BE49-F238E27FC236}">
                <a16:creationId xmlns:a16="http://schemas.microsoft.com/office/drawing/2014/main" id="{4874860F-8ED9-68B4-FE1D-7429C98556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What is a workflow? A workflow can be defined as a sequence of steps or tasks, often with dependencies, that achieve a specific outcome. Workflows are a part of our daily days, both personal and professional, from cooking a meal, to developing a new feature or onboarding a new employee. Here we can see a generic example of a workflow, represented as a Directed Acyclic Graph. This example represents a workflow with order, direction and parallelism.</a:t>
            </a:r>
          </a:p>
          <a:p>
            <a:r>
              <a:rPr lang="en-US" sz="1100" b="0" i="0" u="none" strike="noStrike" cap="none" dirty="0">
                <a:solidFill>
                  <a:srgbClr val="000000"/>
                </a:solidFill>
                <a:effectLst/>
                <a:latin typeface="Arial"/>
                <a:ea typeface="Arial"/>
                <a:cs typeface="Arial"/>
                <a:sym typeface="Arial"/>
              </a:rPr>
              <a:t>Q: Can anyone here point out a dependency in this generic example?</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R: There are </a:t>
            </a:r>
            <a:r>
              <a:rPr lang="en-US" sz="1100" b="0" i="0" u="none" strike="noStrike" cap="none" dirty="0" err="1">
                <a:solidFill>
                  <a:srgbClr val="000000"/>
                </a:solidFill>
                <a:effectLst/>
                <a:latin typeface="Arial"/>
                <a:ea typeface="Arial"/>
                <a:cs typeface="Arial"/>
                <a:sym typeface="Arial"/>
              </a:rPr>
              <a:t>múltiple</a:t>
            </a:r>
            <a:r>
              <a:rPr lang="en-US" sz="1100" b="0" i="0" u="none" strike="noStrike" cap="none" dirty="0">
                <a:solidFill>
                  <a:srgbClr val="000000"/>
                </a:solidFill>
                <a:effectLst/>
                <a:latin typeface="Arial"/>
                <a:ea typeface="Arial"/>
                <a:cs typeface="Arial"/>
                <a:sym typeface="Arial"/>
              </a:rPr>
              <a:t> dependencies in this example, the task 2 and 3 are dependent on task 1 to be finished, task 4 depends on tasks 2 and 3, and task 5 depends on task 4</a:t>
            </a:r>
          </a:p>
          <a:p>
            <a:r>
              <a:rPr lang="en-US" sz="1100" b="0" i="0" u="none" strike="noStrike" cap="none" dirty="0">
                <a:solidFill>
                  <a:srgbClr val="000000"/>
                </a:solidFill>
                <a:effectLst/>
                <a:latin typeface="Arial"/>
                <a:ea typeface="Arial"/>
                <a:cs typeface="Arial"/>
                <a:sym typeface="Arial"/>
              </a:rPr>
              <a:t>Q: Can anyone point as well the direction or order of the workflow in this example?</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R: The order points that this workflow will be executed from right to left, indicated by the arrows connecting the tasks in the workflow</a:t>
            </a:r>
          </a:p>
          <a:p>
            <a:r>
              <a:rPr lang="en-US" sz="1100" b="0" i="0" u="none" strike="noStrike" cap="none" dirty="0">
                <a:solidFill>
                  <a:srgbClr val="000000"/>
                </a:solidFill>
                <a:effectLst/>
                <a:latin typeface="Arial"/>
                <a:ea typeface="Arial"/>
                <a:cs typeface="Arial"/>
                <a:sym typeface="Arial"/>
              </a:rPr>
              <a:t>Q: Finally, can someone point the parallelism described in this workflow?</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R: The workflow defines that task 2 and 3 can be executed in parallel</a:t>
            </a:r>
          </a:p>
        </p:txBody>
      </p:sp>
    </p:spTree>
    <p:extLst>
      <p:ext uri="{BB962C8B-B14F-4D97-AF65-F5344CB8AC3E}">
        <p14:creationId xmlns:p14="http://schemas.microsoft.com/office/powerpoint/2010/main" val="2226590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1FF6147A-79B8-A2F3-6BC5-AFE31A9C4CFB}"/>
            </a:ext>
          </a:extLst>
        </p:cNvPr>
        <p:cNvGrpSpPr/>
        <p:nvPr/>
      </p:nvGrpSpPr>
      <p:grpSpPr>
        <a:xfrm>
          <a:off x="0" y="0"/>
          <a:ext cx="0" cy="0"/>
          <a:chOff x="0" y="0"/>
          <a:chExt cx="0" cy="0"/>
        </a:xfrm>
      </p:grpSpPr>
      <p:sp>
        <p:nvSpPr>
          <p:cNvPr id="110" name="Google Shape;110;g37913d01bba_0_72:notes">
            <a:extLst>
              <a:ext uri="{FF2B5EF4-FFF2-40B4-BE49-F238E27FC236}">
                <a16:creationId xmlns:a16="http://schemas.microsoft.com/office/drawing/2014/main" id="{B76046E2-415E-3051-2351-797DEAD545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7913d01bba_0_72:notes">
            <a:extLst>
              <a:ext uri="{FF2B5EF4-FFF2-40B4-BE49-F238E27FC236}">
                <a16:creationId xmlns:a16="http://schemas.microsoft.com/office/drawing/2014/main" id="{73F90BEC-4FEA-11AA-8510-A6FDF7DAD4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Unmanaged or manual workflows can exist in many forms and shapes, they are usually executed manually by a human or an external process, but left unsupervised for the most part of the process. In practice, an unmanaged workflow might look like a documented process (a checklist or sequence of steps) that a team follows by hand, a script of sequential shell commands that you run line by line, etc.</a:t>
            </a:r>
          </a:p>
        </p:txBody>
      </p:sp>
    </p:spTree>
    <p:extLst>
      <p:ext uri="{BB962C8B-B14F-4D97-AF65-F5344CB8AC3E}">
        <p14:creationId xmlns:p14="http://schemas.microsoft.com/office/powerpoint/2010/main" val="138357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9820D75E-3E74-A202-667F-FEA3E6C9F146}"/>
            </a:ext>
          </a:extLst>
        </p:cNvPr>
        <p:cNvGrpSpPr/>
        <p:nvPr/>
      </p:nvGrpSpPr>
      <p:grpSpPr>
        <a:xfrm>
          <a:off x="0" y="0"/>
          <a:ext cx="0" cy="0"/>
          <a:chOff x="0" y="0"/>
          <a:chExt cx="0" cy="0"/>
        </a:xfrm>
      </p:grpSpPr>
      <p:sp>
        <p:nvSpPr>
          <p:cNvPr id="110" name="Google Shape;110;g37913d01bba_0_72:notes">
            <a:extLst>
              <a:ext uri="{FF2B5EF4-FFF2-40B4-BE49-F238E27FC236}">
                <a16:creationId xmlns:a16="http://schemas.microsoft.com/office/drawing/2014/main" id="{96FC4D27-F09E-774A-58F1-564F7F2539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7913d01bba_0_72:notes">
            <a:extLst>
              <a:ext uri="{FF2B5EF4-FFF2-40B4-BE49-F238E27FC236}">
                <a16:creationId xmlns:a16="http://schemas.microsoft.com/office/drawing/2014/main" id="{870B35FC-7684-2F05-9F24-DF40CB7C41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With managed workflows, you submit a workflow definition or request a workflow execution, and the system manages the entire lifecycle of the workflow for you.</a:t>
            </a:r>
          </a:p>
        </p:txBody>
      </p:sp>
    </p:spTree>
    <p:extLst>
      <p:ext uri="{BB962C8B-B14F-4D97-AF65-F5344CB8AC3E}">
        <p14:creationId xmlns:p14="http://schemas.microsoft.com/office/powerpoint/2010/main" val="2716942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A4FC64D5-B79E-DBB8-2E14-6D40424B139A}"/>
            </a:ext>
          </a:extLst>
        </p:cNvPr>
        <p:cNvGrpSpPr/>
        <p:nvPr/>
      </p:nvGrpSpPr>
      <p:grpSpPr>
        <a:xfrm>
          <a:off x="0" y="0"/>
          <a:ext cx="0" cy="0"/>
          <a:chOff x="0" y="0"/>
          <a:chExt cx="0" cy="0"/>
        </a:xfrm>
      </p:grpSpPr>
      <p:sp>
        <p:nvSpPr>
          <p:cNvPr id="110" name="Google Shape;110;g37913d01bba_0_72:notes">
            <a:extLst>
              <a:ext uri="{FF2B5EF4-FFF2-40B4-BE49-F238E27FC236}">
                <a16:creationId xmlns:a16="http://schemas.microsoft.com/office/drawing/2014/main" id="{3C36CAC8-7231-D5D9-4C36-F533FAA7C2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7913d01bba_0_72:notes">
            <a:extLst>
              <a:ext uri="{FF2B5EF4-FFF2-40B4-BE49-F238E27FC236}">
                <a16:creationId xmlns:a16="http://schemas.microsoft.com/office/drawing/2014/main" id="{65E45022-AD94-0CE7-7C52-D3A68F63C2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In brief, with unmanaged workflows you are responsible for executing them correctly, while in managed workflows a systems handles the execution end-to-end for you."</a:t>
            </a:r>
          </a:p>
        </p:txBody>
      </p:sp>
    </p:spTree>
    <p:extLst>
      <p:ext uri="{BB962C8B-B14F-4D97-AF65-F5344CB8AC3E}">
        <p14:creationId xmlns:p14="http://schemas.microsoft.com/office/powerpoint/2010/main" val="1907225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emf"/><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4.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6.emf"/><Relationship Id="rId11" Type="http://schemas.openxmlformats.org/officeDocument/2006/relationships/image" Target="../media/image31.png"/><Relationship Id="rId5" Type="http://schemas.openxmlformats.org/officeDocument/2006/relationships/image" Target="../media/image24.jpe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emf"/><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5.png"/><Relationship Id="rId10" Type="http://schemas.openxmlformats.org/officeDocument/2006/relationships/image" Target="../media/image31.png"/><Relationship Id="rId4" Type="http://schemas.openxmlformats.org/officeDocument/2006/relationships/image" Target="../media/image1.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8.png"/><Relationship Id="rId3" Type="http://schemas.openxmlformats.org/officeDocument/2006/relationships/image" Target="../media/image30.png"/><Relationship Id="rId7" Type="http://schemas.openxmlformats.org/officeDocument/2006/relationships/image" Target="../media/image31.png"/><Relationship Id="rId12"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33.png"/><Relationship Id="rId5" Type="http://schemas.openxmlformats.org/officeDocument/2006/relationships/image" Target="../media/image34.png"/><Relationship Id="rId10" Type="http://schemas.openxmlformats.org/officeDocument/2006/relationships/image" Target="../media/image25.png"/><Relationship Id="rId4" Type="http://schemas.openxmlformats.org/officeDocument/2006/relationships/image" Target="../media/image29.png"/><Relationship Id="rId9" Type="http://schemas.openxmlformats.org/officeDocument/2006/relationships/image" Target="../media/image1.png"/><Relationship Id="rId14" Type="http://schemas.openxmlformats.org/officeDocument/2006/relationships/image" Target="../media/image26.emf"/></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6.png"/><Relationship Id="rId7" Type="http://schemas.openxmlformats.org/officeDocument/2006/relationships/image" Target="../media/image1.png"/><Relationship Id="rId12"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27.png"/><Relationship Id="rId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image" Target="../media/image37.pn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png"/><Relationship Id="rId7" Type="http://schemas.openxmlformats.org/officeDocument/2006/relationships/image" Target="../media/image36.png"/><Relationship Id="rId12"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37.png"/><Relationship Id="rId10"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1.png"/><Relationship Id="rId4" Type="http://schemas.openxmlformats.org/officeDocument/2006/relationships/image" Target="../media/image27.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1.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notesSlide" Target="../notesSlides/notesSlide28.xml"/><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5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5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2.png"/><Relationship Id="rId5" Type="http://schemas.openxmlformats.org/officeDocument/2006/relationships/image" Target="../media/image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xml"/><Relationship Id="rId7" Type="http://schemas.openxmlformats.org/officeDocument/2006/relationships/image" Target="../media/image5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5" Type="http://schemas.openxmlformats.org/officeDocument/2006/relationships/image" Target="../media/image53.png"/><Relationship Id="rId4" Type="http://schemas.openxmlformats.org/officeDocument/2006/relationships/notesSlide" Target="../notesSlides/notesSlide35.xml"/><Relationship Id="rId9"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png"/><Relationship Id="rId7" Type="http://schemas.openxmlformats.org/officeDocument/2006/relationships/image" Target="../media/image15.png"/><Relationship Id="rId12"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7.png"/><Relationship Id="rId12"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3.png"/><Relationship Id="rId5" Type="http://schemas.openxmlformats.org/officeDocument/2006/relationships/image" Target="../media/image15.png"/><Relationship Id="rId10" Type="http://schemas.openxmlformats.org/officeDocument/2006/relationships/image" Target="../media/image22.jpeg"/><Relationship Id="rId4" Type="http://schemas.openxmlformats.org/officeDocument/2006/relationships/image" Target="../media/image21.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p:nvSpPr>
          <p:cNvPr id="14" name="Google Shape;359;p36">
            <a:extLst>
              <a:ext uri="{FF2B5EF4-FFF2-40B4-BE49-F238E27FC236}">
                <a16:creationId xmlns:a16="http://schemas.microsoft.com/office/drawing/2014/main" id="{D26303FA-6651-6276-EB6B-1FB977408826}"/>
              </a:ext>
            </a:extLst>
          </p:cNvPr>
          <p:cNvSpPr/>
          <p:nvPr/>
        </p:nvSpPr>
        <p:spPr>
          <a:xfrm>
            <a:off x="-7000" y="0"/>
            <a:ext cx="9151000" cy="5150400"/>
          </a:xfrm>
          <a:prstGeom prst="rect">
            <a:avLst/>
          </a:prstGeom>
          <a:solidFill>
            <a:srgbClr val="F15F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 name="Google Shape;108;p16">
            <a:extLst>
              <a:ext uri="{FF2B5EF4-FFF2-40B4-BE49-F238E27FC236}">
                <a16:creationId xmlns:a16="http://schemas.microsoft.com/office/drawing/2014/main" id="{1F0AE624-6A45-E898-01D9-9F4E5828EE2C}"/>
              </a:ext>
            </a:extLst>
          </p:cNvPr>
          <p:cNvPicPr preferRelativeResize="0"/>
          <p:nvPr/>
        </p:nvPicPr>
        <p:blipFill>
          <a:blip r:embed="rId3">
            <a:alphaModFix/>
          </a:blip>
          <a:stretch>
            <a:fillRect/>
          </a:stretch>
        </p:blipFill>
        <p:spPr>
          <a:xfrm>
            <a:off x="8057450" y="261000"/>
            <a:ext cx="758850" cy="198100"/>
          </a:xfrm>
          <a:prstGeom prst="rect">
            <a:avLst/>
          </a:prstGeom>
          <a:noFill/>
          <a:ln>
            <a:noFill/>
          </a:ln>
        </p:spPr>
      </p:pic>
      <p:pic>
        <p:nvPicPr>
          <p:cNvPr id="11" name="Imagen 10">
            <a:extLst>
              <a:ext uri="{FF2B5EF4-FFF2-40B4-BE49-F238E27FC236}">
                <a16:creationId xmlns:a16="http://schemas.microsoft.com/office/drawing/2014/main" id="{2461CEB5-24FA-45B3-C023-1F9BD4D9539B}"/>
              </a:ext>
            </a:extLst>
          </p:cNvPr>
          <p:cNvPicPr>
            <a:picLocks noChangeAspect="1"/>
          </p:cNvPicPr>
          <p:nvPr/>
        </p:nvPicPr>
        <p:blipFill>
          <a:blip r:embed="rId4"/>
          <a:stretch>
            <a:fillRect/>
          </a:stretch>
        </p:blipFill>
        <p:spPr>
          <a:xfrm>
            <a:off x="6588435" y="1018299"/>
            <a:ext cx="2501379" cy="796337"/>
          </a:xfrm>
          <a:prstGeom prst="rect">
            <a:avLst/>
          </a:prstGeom>
        </p:spPr>
      </p:pic>
      <p:sp>
        <p:nvSpPr>
          <p:cNvPr id="93" name="Google Shape;93;p15"/>
          <p:cNvSpPr txBox="1"/>
          <p:nvPr/>
        </p:nvSpPr>
        <p:spPr>
          <a:xfrm>
            <a:off x="119800" y="221401"/>
            <a:ext cx="1597500" cy="27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3000"/>
              <a:buFont typeface="Calibri"/>
              <a:buNone/>
            </a:pPr>
            <a:r>
              <a:rPr lang="es" sz="1000">
                <a:solidFill>
                  <a:srgbClr val="FFFFFF"/>
                </a:solidFill>
                <a:latin typeface="Inter SemiBold"/>
                <a:ea typeface="Inter SemiBold"/>
                <a:cs typeface="Inter SemiBold"/>
                <a:sym typeface="Inter SemiBold"/>
              </a:rPr>
              <a:t>www.avantio.com</a:t>
            </a:r>
            <a:endParaRPr sz="1000">
              <a:solidFill>
                <a:srgbClr val="FFFFFF"/>
              </a:solidFill>
              <a:latin typeface="Inter SemiBold"/>
              <a:ea typeface="Inter SemiBold"/>
              <a:cs typeface="Inter SemiBold"/>
              <a:sym typeface="Inter SemiBold"/>
            </a:endParaRPr>
          </a:p>
        </p:txBody>
      </p:sp>
      <p:sp>
        <p:nvSpPr>
          <p:cNvPr id="94" name="Google Shape;94;p15"/>
          <p:cNvSpPr txBox="1"/>
          <p:nvPr/>
        </p:nvSpPr>
        <p:spPr>
          <a:xfrm>
            <a:off x="427450" y="1794567"/>
            <a:ext cx="4878300" cy="1339200"/>
          </a:xfrm>
          <a:prstGeom prst="rect">
            <a:avLst/>
          </a:prstGeom>
          <a:noFill/>
          <a:ln>
            <a:noFill/>
          </a:ln>
        </p:spPr>
        <p:txBody>
          <a:bodyPr spcFirstLastPara="1" wrap="square" lIns="91425" tIns="91425" rIns="91425" bIns="91425" anchor="t" anchorCtr="0">
            <a:spAutoFit/>
          </a:bodyPr>
          <a:lstStyle/>
          <a:p>
            <a:pPr marL="0" lvl="0" indent="0" algn="l" rtl="0">
              <a:lnSpc>
                <a:spcPct val="75000"/>
              </a:lnSpc>
              <a:spcBef>
                <a:spcPts val="0"/>
              </a:spcBef>
              <a:spcAft>
                <a:spcPts val="0"/>
              </a:spcAft>
              <a:buNone/>
            </a:pPr>
            <a:r>
              <a:rPr lang="es" sz="5000">
                <a:solidFill>
                  <a:schemeClr val="lt1"/>
                </a:solidFill>
                <a:latin typeface="Inter Black"/>
                <a:ea typeface="Inter Black"/>
                <a:cs typeface="Inter Black"/>
                <a:sym typeface="Inter Black"/>
              </a:rPr>
              <a:t>FROM CHAOS TO FLOW</a:t>
            </a:r>
            <a:endParaRPr sz="5000">
              <a:solidFill>
                <a:schemeClr val="lt1"/>
              </a:solidFill>
              <a:latin typeface="Inter Black"/>
              <a:ea typeface="Inter Black"/>
              <a:cs typeface="Inter Black"/>
              <a:sym typeface="Inter Black"/>
            </a:endParaRPr>
          </a:p>
        </p:txBody>
      </p:sp>
      <p:pic>
        <p:nvPicPr>
          <p:cNvPr id="95" name="Google Shape;95;p15"/>
          <p:cNvPicPr preferRelativeResize="0"/>
          <p:nvPr/>
        </p:nvPicPr>
        <p:blipFill rotWithShape="1">
          <a:blip r:embed="rId5">
            <a:alphaModFix/>
          </a:blip>
          <a:srcRect r="-4701"/>
          <a:stretch/>
        </p:blipFill>
        <p:spPr>
          <a:xfrm>
            <a:off x="6875075" y="291425"/>
            <a:ext cx="1938475" cy="565200"/>
          </a:xfrm>
          <a:prstGeom prst="rect">
            <a:avLst/>
          </a:prstGeom>
          <a:noFill/>
          <a:ln>
            <a:noFill/>
          </a:ln>
        </p:spPr>
      </p:pic>
      <p:pic>
        <p:nvPicPr>
          <p:cNvPr id="96" name="Google Shape;96;p15"/>
          <p:cNvPicPr preferRelativeResize="0"/>
          <p:nvPr/>
        </p:nvPicPr>
        <p:blipFill rotWithShape="1">
          <a:blip r:embed="rId6">
            <a:alphaModFix/>
          </a:blip>
          <a:srcRect l="2180" r="2180"/>
          <a:stretch/>
        </p:blipFill>
        <p:spPr>
          <a:xfrm>
            <a:off x="4391000" y="3954775"/>
            <a:ext cx="1417500" cy="741075"/>
          </a:xfrm>
          <a:prstGeom prst="rect">
            <a:avLst/>
          </a:prstGeom>
          <a:noFill/>
          <a:ln>
            <a:noFill/>
          </a:ln>
        </p:spPr>
      </p:pic>
      <p:sp>
        <p:nvSpPr>
          <p:cNvPr id="97" name="Google Shape;97;p15"/>
          <p:cNvSpPr txBox="1"/>
          <p:nvPr/>
        </p:nvSpPr>
        <p:spPr>
          <a:xfrm>
            <a:off x="516750" y="3052000"/>
            <a:ext cx="6218700" cy="369300"/>
          </a:xfrm>
          <a:prstGeom prst="rect">
            <a:avLst/>
          </a:prstGeom>
          <a:noFill/>
          <a:ln>
            <a:noFill/>
          </a:ln>
        </p:spPr>
        <p:txBody>
          <a:bodyPr spcFirstLastPara="1" wrap="square" lIns="91425" tIns="91425" rIns="91425" bIns="91425" anchor="t" anchorCtr="0">
            <a:spAutoFit/>
          </a:bodyPr>
          <a:lstStyle/>
          <a:p>
            <a:pPr marL="0" lvl="0" indent="0" algn="l" rtl="0">
              <a:lnSpc>
                <a:spcPct val="75000"/>
              </a:lnSpc>
              <a:spcBef>
                <a:spcPts val="0"/>
              </a:spcBef>
              <a:spcAft>
                <a:spcPts val="0"/>
              </a:spcAft>
              <a:buNone/>
            </a:pPr>
            <a:r>
              <a:rPr lang="es" sz="1600">
                <a:solidFill>
                  <a:schemeClr val="lt1"/>
                </a:solidFill>
                <a:latin typeface="Inter"/>
                <a:ea typeface="Inter"/>
                <a:cs typeface="Inter"/>
                <a:sym typeface="Inter"/>
              </a:rPr>
              <a:t>SIMPLIFYING AUTOMATION WITH ARGO WORKFLOWS</a:t>
            </a:r>
            <a:endParaRPr sz="1600">
              <a:solidFill>
                <a:schemeClr val="lt1"/>
              </a:solidFill>
              <a:latin typeface="Inter"/>
              <a:ea typeface="Inter"/>
              <a:cs typeface="Inter"/>
              <a:sym typeface="Inter"/>
            </a:endParaRPr>
          </a:p>
        </p:txBody>
      </p:sp>
      <p:pic>
        <p:nvPicPr>
          <p:cNvPr id="98" name="Google Shape;98;p15" title="Avantio-Preferred-Partner-Airbnb-Logo-2025_White.png"/>
          <p:cNvPicPr preferRelativeResize="0"/>
          <p:nvPr/>
        </p:nvPicPr>
        <p:blipFill>
          <a:blip r:embed="rId7">
            <a:alphaModFix/>
          </a:blip>
          <a:stretch>
            <a:fillRect/>
          </a:stretch>
        </p:blipFill>
        <p:spPr>
          <a:xfrm>
            <a:off x="1717300" y="3441950"/>
            <a:ext cx="3533450" cy="1766725"/>
          </a:xfrm>
          <a:prstGeom prst="rect">
            <a:avLst/>
          </a:prstGeom>
          <a:noFill/>
          <a:ln>
            <a:noFill/>
          </a:ln>
        </p:spPr>
      </p:pic>
      <p:grpSp>
        <p:nvGrpSpPr>
          <p:cNvPr id="21" name="Grupo 20">
            <a:extLst>
              <a:ext uri="{FF2B5EF4-FFF2-40B4-BE49-F238E27FC236}">
                <a16:creationId xmlns:a16="http://schemas.microsoft.com/office/drawing/2014/main" id="{ADDB21FB-4E3B-1DD7-D1A2-A97F8127ED61}"/>
              </a:ext>
            </a:extLst>
          </p:cNvPr>
          <p:cNvGrpSpPr/>
          <p:nvPr/>
        </p:nvGrpSpPr>
        <p:grpSpPr>
          <a:xfrm>
            <a:off x="516750" y="3520712"/>
            <a:ext cx="2589992" cy="1609200"/>
            <a:chOff x="516750" y="3520712"/>
            <a:chExt cx="2589992" cy="1609200"/>
          </a:xfrm>
        </p:grpSpPr>
        <p:pic>
          <p:nvPicPr>
            <p:cNvPr id="92" name="Google Shape;92;p15"/>
            <p:cNvPicPr preferRelativeResize="0"/>
            <p:nvPr/>
          </p:nvPicPr>
          <p:blipFill rotWithShape="1">
            <a:blip r:embed="rId8">
              <a:alphaModFix/>
            </a:blip>
            <a:srcRect l="20153" t="26312" r="28038" b="27687"/>
            <a:stretch/>
          </p:blipFill>
          <p:spPr>
            <a:xfrm>
              <a:off x="516750" y="3954775"/>
              <a:ext cx="1669250" cy="741075"/>
            </a:xfrm>
            <a:prstGeom prst="rect">
              <a:avLst/>
            </a:prstGeom>
            <a:noFill/>
            <a:ln>
              <a:noFill/>
            </a:ln>
          </p:spPr>
        </p:pic>
        <p:pic>
          <p:nvPicPr>
            <p:cNvPr id="99" name="Google Shape;99;p15" title="Avantio-Preferred-Partner-Booking-Logo_White.png"/>
            <p:cNvPicPr preferRelativeResize="0">
              <a:picLocks noChangeAspect="1"/>
            </p:cNvPicPr>
            <p:nvPr/>
          </p:nvPicPr>
          <p:blipFill rotWithShape="1">
            <a:blip r:embed="rId9">
              <a:alphaModFix/>
            </a:blip>
            <a:srcRect l="68329"/>
            <a:stretch/>
          </p:blipFill>
          <p:spPr>
            <a:xfrm>
              <a:off x="2087475" y="3520712"/>
              <a:ext cx="1019267" cy="1609200"/>
            </a:xfrm>
            <a:prstGeom prst="rect">
              <a:avLst/>
            </a:prstGeom>
            <a:noFill/>
            <a:ln>
              <a:noFill/>
            </a:ln>
          </p:spPr>
        </p:pic>
      </p:grpSp>
      <p:sp>
        <p:nvSpPr>
          <p:cNvPr id="15" name="Google Shape;104;p16">
            <a:extLst>
              <a:ext uri="{FF2B5EF4-FFF2-40B4-BE49-F238E27FC236}">
                <a16:creationId xmlns:a16="http://schemas.microsoft.com/office/drawing/2014/main" id="{20C527F3-F0FA-4B56-B496-3CF5A65B245B}"/>
              </a:ext>
            </a:extLst>
          </p:cNvPr>
          <p:cNvSpPr/>
          <p:nvPr/>
        </p:nvSpPr>
        <p:spPr>
          <a:xfrm>
            <a:off x="648750" y="5652020"/>
            <a:ext cx="3423900" cy="3423900"/>
          </a:xfrm>
          <a:prstGeom prst="rect">
            <a:avLst/>
          </a:prstGeom>
          <a:solidFill>
            <a:srgbClr val="FAA89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t>TU FOTO AQUÍ</a:t>
            </a:r>
            <a:endParaRPr b="1"/>
          </a:p>
        </p:txBody>
      </p:sp>
      <p:sp>
        <p:nvSpPr>
          <p:cNvPr id="16" name="Google Shape;105;p16">
            <a:extLst>
              <a:ext uri="{FF2B5EF4-FFF2-40B4-BE49-F238E27FC236}">
                <a16:creationId xmlns:a16="http://schemas.microsoft.com/office/drawing/2014/main" id="{E0B1B719-AAC9-C3DC-17EE-91F7760F7FFF}"/>
              </a:ext>
            </a:extLst>
          </p:cNvPr>
          <p:cNvSpPr txBox="1"/>
          <p:nvPr/>
        </p:nvSpPr>
        <p:spPr>
          <a:xfrm>
            <a:off x="4440150" y="8074710"/>
            <a:ext cx="2854800" cy="13172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600" dirty="0">
                <a:solidFill>
                  <a:srgbClr val="1E1E1E"/>
                </a:solidFill>
                <a:latin typeface="Inter"/>
                <a:ea typeface="Inter"/>
                <a:cs typeface="Inter"/>
                <a:sym typeface="Inter"/>
              </a:rPr>
              <a:t>Software Engineer</a:t>
            </a:r>
            <a:endParaRPr sz="1600" dirty="0">
              <a:solidFill>
                <a:srgbClr val="1E1E1E"/>
              </a:solidFill>
              <a:latin typeface="Inter"/>
              <a:ea typeface="Inter"/>
              <a:cs typeface="Inter"/>
              <a:sym typeface="Inter"/>
            </a:endParaRPr>
          </a:p>
          <a:p>
            <a:pPr marL="0" lvl="0" indent="0" algn="l" rtl="0">
              <a:lnSpc>
                <a:spcPct val="115000"/>
              </a:lnSpc>
              <a:spcBef>
                <a:spcPts val="0"/>
              </a:spcBef>
              <a:spcAft>
                <a:spcPts val="0"/>
              </a:spcAft>
              <a:buNone/>
            </a:pPr>
            <a:r>
              <a:rPr lang="es" sz="1600" dirty="0">
                <a:solidFill>
                  <a:srgbClr val="1E1E1E"/>
                </a:solidFill>
                <a:latin typeface="Inter"/>
                <a:ea typeface="Inter"/>
                <a:cs typeface="Inter"/>
                <a:sym typeface="Inter"/>
              </a:rPr>
              <a:t>Avantio</a:t>
            </a:r>
            <a:endParaRPr sz="1600" dirty="0">
              <a:solidFill>
                <a:srgbClr val="1E1E1E"/>
              </a:solidFill>
              <a:latin typeface="Inter"/>
              <a:ea typeface="Inter"/>
              <a:cs typeface="Inter"/>
              <a:sym typeface="Inter"/>
            </a:endParaRPr>
          </a:p>
          <a:p>
            <a:pPr marL="0" lvl="0" indent="0" algn="l" rtl="0">
              <a:lnSpc>
                <a:spcPct val="115000"/>
              </a:lnSpc>
              <a:spcBef>
                <a:spcPts val="0"/>
              </a:spcBef>
              <a:spcAft>
                <a:spcPts val="0"/>
              </a:spcAft>
              <a:buClr>
                <a:schemeClr val="dk1"/>
              </a:buClr>
              <a:buSzPts val="1100"/>
              <a:buFont typeface="Arial"/>
              <a:buNone/>
            </a:pPr>
            <a:r>
              <a:rPr lang="es" sz="1600" dirty="0">
                <a:solidFill>
                  <a:srgbClr val="1E1E1E"/>
                </a:solidFill>
                <a:latin typeface="Inter"/>
                <a:ea typeface="Inter"/>
                <a:cs typeface="Inter"/>
                <a:sym typeface="Inter"/>
              </a:rPr>
              <a:t>Connectivity</a:t>
            </a:r>
            <a:endParaRPr sz="1600" dirty="0">
              <a:solidFill>
                <a:srgbClr val="1E1E1E"/>
              </a:solidFill>
              <a:latin typeface="Inter"/>
              <a:ea typeface="Inter"/>
              <a:cs typeface="Inter"/>
              <a:sym typeface="Inter"/>
            </a:endParaRPr>
          </a:p>
          <a:p>
            <a:pPr marL="0" lvl="0" indent="0" algn="l" rtl="0">
              <a:lnSpc>
                <a:spcPct val="115000"/>
              </a:lnSpc>
              <a:spcBef>
                <a:spcPts val="0"/>
              </a:spcBef>
              <a:spcAft>
                <a:spcPts val="0"/>
              </a:spcAft>
              <a:buNone/>
            </a:pPr>
            <a:endParaRPr sz="1600" dirty="0">
              <a:solidFill>
                <a:srgbClr val="1E1E1E"/>
              </a:solidFill>
              <a:latin typeface="Inter"/>
              <a:ea typeface="Inter"/>
              <a:cs typeface="Inter"/>
              <a:sym typeface="Inter"/>
            </a:endParaRPr>
          </a:p>
        </p:txBody>
      </p:sp>
      <p:sp>
        <p:nvSpPr>
          <p:cNvPr id="17" name="Google Shape;106;p16">
            <a:extLst>
              <a:ext uri="{FF2B5EF4-FFF2-40B4-BE49-F238E27FC236}">
                <a16:creationId xmlns:a16="http://schemas.microsoft.com/office/drawing/2014/main" id="{B559C5C5-F891-C15A-7A17-65041D487BBE}"/>
              </a:ext>
            </a:extLst>
          </p:cNvPr>
          <p:cNvSpPr txBox="1"/>
          <p:nvPr/>
        </p:nvSpPr>
        <p:spPr>
          <a:xfrm>
            <a:off x="4440150" y="7613020"/>
            <a:ext cx="3862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b="1">
                <a:solidFill>
                  <a:srgbClr val="1E1E1E"/>
                </a:solidFill>
                <a:latin typeface="Inter"/>
                <a:ea typeface="Inter"/>
                <a:cs typeface="Inter"/>
                <a:sym typeface="Inter"/>
              </a:rPr>
              <a:t>José Smiller</a:t>
            </a:r>
            <a:endParaRPr sz="1800" b="1">
              <a:solidFill>
                <a:srgbClr val="1E1E1E"/>
              </a:solidFill>
              <a:latin typeface="Inter"/>
              <a:ea typeface="Inter"/>
              <a:cs typeface="Inter"/>
              <a:sym typeface="Inter"/>
            </a:endParaRPr>
          </a:p>
        </p:txBody>
      </p:sp>
      <p:cxnSp>
        <p:nvCxnSpPr>
          <p:cNvPr id="18" name="Google Shape;107;p16">
            <a:extLst>
              <a:ext uri="{FF2B5EF4-FFF2-40B4-BE49-F238E27FC236}">
                <a16:creationId xmlns:a16="http://schemas.microsoft.com/office/drawing/2014/main" id="{960F096D-CC73-14FB-99B1-9C3666C7F30D}"/>
              </a:ext>
            </a:extLst>
          </p:cNvPr>
          <p:cNvCxnSpPr/>
          <p:nvPr/>
        </p:nvCxnSpPr>
        <p:spPr>
          <a:xfrm rot="10800000">
            <a:off x="4072750" y="8074720"/>
            <a:ext cx="4123200" cy="0"/>
          </a:xfrm>
          <a:prstGeom prst="straightConnector1">
            <a:avLst/>
          </a:prstGeom>
          <a:noFill/>
          <a:ln w="9525" cap="flat" cmpd="sng">
            <a:solidFill>
              <a:srgbClr val="F15F41"/>
            </a:solidFill>
            <a:prstDash val="solid"/>
            <a:round/>
            <a:headEnd type="oval" w="med" len="med"/>
            <a:tailEnd type="none" w="med" len="med"/>
          </a:ln>
        </p:spPr>
      </p:cxnSp>
      <p:pic>
        <p:nvPicPr>
          <p:cNvPr id="19" name="Imagen 18">
            <a:extLst>
              <a:ext uri="{FF2B5EF4-FFF2-40B4-BE49-F238E27FC236}">
                <a16:creationId xmlns:a16="http://schemas.microsoft.com/office/drawing/2014/main" id="{30DAF0A2-3F73-5B0E-ADC4-A39AF921FDFF}"/>
              </a:ext>
            </a:extLst>
          </p:cNvPr>
          <p:cNvPicPr>
            <a:picLocks noChangeAspect="1"/>
          </p:cNvPicPr>
          <p:nvPr/>
        </p:nvPicPr>
        <p:blipFill>
          <a:blip r:embed="rId10"/>
          <a:stretch>
            <a:fillRect/>
          </a:stretch>
        </p:blipFill>
        <p:spPr>
          <a:xfrm>
            <a:off x="648750" y="5652020"/>
            <a:ext cx="3423900" cy="34239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p:nvSpPr>
          <p:cNvPr id="194" name="Rectángulo 193">
            <a:extLst>
              <a:ext uri="{FF2B5EF4-FFF2-40B4-BE49-F238E27FC236}">
                <a16:creationId xmlns:a16="http://schemas.microsoft.com/office/drawing/2014/main" id="{FF3C473E-446E-B442-E49D-0802516D1FC0}"/>
              </a:ext>
            </a:extLst>
          </p:cNvPr>
          <p:cNvSpPr/>
          <p:nvPr/>
        </p:nvSpPr>
        <p:spPr>
          <a:xfrm>
            <a:off x="-5955" y="-5173441"/>
            <a:ext cx="9143999"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55" name="Google Shape;173;p22">
            <a:extLst>
              <a:ext uri="{FF2B5EF4-FFF2-40B4-BE49-F238E27FC236}">
                <a16:creationId xmlns:a16="http://schemas.microsoft.com/office/drawing/2014/main" id="{8CE0F8B8-2EF4-F37E-4BD1-A5CBD846797D}"/>
              </a:ext>
            </a:extLst>
          </p:cNvPr>
          <p:cNvGrpSpPr/>
          <p:nvPr/>
        </p:nvGrpSpPr>
        <p:grpSpPr>
          <a:xfrm>
            <a:off x="5626528" y="-4591529"/>
            <a:ext cx="3274631" cy="4261500"/>
            <a:chOff x="6095563" y="682300"/>
            <a:chExt cx="2855700" cy="4261500"/>
          </a:xfrm>
        </p:grpSpPr>
        <p:sp>
          <p:nvSpPr>
            <p:cNvPr id="56" name="Google Shape;174;p22">
              <a:extLst>
                <a:ext uri="{FF2B5EF4-FFF2-40B4-BE49-F238E27FC236}">
                  <a16:creationId xmlns:a16="http://schemas.microsoft.com/office/drawing/2014/main" id="{A076431C-F721-5DAE-811C-3D0D0FC9FBD6}"/>
                </a:ext>
              </a:extLst>
            </p:cNvPr>
            <p:cNvSpPr/>
            <p:nvPr/>
          </p:nvSpPr>
          <p:spPr>
            <a:xfrm>
              <a:off x="6095563" y="682300"/>
              <a:ext cx="2855700" cy="4261500"/>
            </a:xfrm>
            <a:prstGeom prst="roundRect">
              <a:avLst>
                <a:gd name="adj" fmla="val 2191"/>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 name="Google Shape;175;p22">
              <a:extLst>
                <a:ext uri="{FF2B5EF4-FFF2-40B4-BE49-F238E27FC236}">
                  <a16:creationId xmlns:a16="http://schemas.microsoft.com/office/drawing/2014/main" id="{C32AAE95-074F-E375-D60F-EB165D808463}"/>
                </a:ext>
              </a:extLst>
            </p:cNvPr>
            <p:cNvSpPr txBox="1"/>
            <p:nvPr/>
          </p:nvSpPr>
          <p:spPr>
            <a:xfrm>
              <a:off x="6237025" y="1877850"/>
              <a:ext cx="24144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chemeClr val="lt1"/>
                  </a:solidFill>
                  <a:latin typeface="Inter"/>
                  <a:ea typeface="Inter"/>
                  <a:cs typeface="Inter"/>
                  <a:sym typeface="Inter"/>
                </a:rPr>
                <a:t>"I have the steps written down, but </a:t>
              </a:r>
              <a:r>
                <a:rPr lang="es" sz="2000" b="1">
                  <a:solidFill>
                    <a:schemeClr val="lt1"/>
                  </a:solidFill>
                  <a:latin typeface="Inter"/>
                  <a:ea typeface="Inter"/>
                  <a:cs typeface="Inter"/>
                  <a:sym typeface="Inter"/>
                </a:rPr>
                <a:t>I'm responsible for executing them correctly</a:t>
              </a:r>
              <a:r>
                <a:rPr lang="es"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p:txBody>
        </p:sp>
        <p:sp>
          <p:nvSpPr>
            <p:cNvPr id="58" name="Google Shape;176;p22">
              <a:extLst>
                <a:ext uri="{FF2B5EF4-FFF2-40B4-BE49-F238E27FC236}">
                  <a16:creationId xmlns:a16="http://schemas.microsoft.com/office/drawing/2014/main" id="{72BA3CC8-C498-8BAA-4242-E50238E4A602}"/>
                </a:ext>
              </a:extLst>
            </p:cNvPr>
            <p:cNvSpPr txBox="1"/>
            <p:nvPr/>
          </p:nvSpPr>
          <p:spPr>
            <a:xfrm>
              <a:off x="6427075" y="981650"/>
              <a:ext cx="21927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500">
                  <a:solidFill>
                    <a:schemeClr val="lt1"/>
                  </a:solidFill>
                  <a:latin typeface="Inter ExtraBold"/>
                  <a:ea typeface="Inter ExtraBold"/>
                  <a:cs typeface="Inter ExtraBold"/>
                  <a:sym typeface="Inter ExtraBold"/>
                </a:rPr>
                <a:t>UNMANAGED</a:t>
              </a:r>
              <a:endParaRPr sz="2500">
                <a:solidFill>
                  <a:schemeClr val="lt1"/>
                </a:solidFill>
                <a:latin typeface="Inter ExtraBold"/>
                <a:ea typeface="Inter ExtraBold"/>
                <a:cs typeface="Inter ExtraBold"/>
                <a:sym typeface="Inter ExtraBold"/>
              </a:endParaRPr>
            </a:p>
          </p:txBody>
        </p:sp>
      </p:grpSp>
      <p:pic>
        <p:nvPicPr>
          <p:cNvPr id="59" name="Google Shape;178;p22" title="admin.png">
            <a:extLst>
              <a:ext uri="{FF2B5EF4-FFF2-40B4-BE49-F238E27FC236}">
                <a16:creationId xmlns:a16="http://schemas.microsoft.com/office/drawing/2014/main" id="{98AF071A-48EC-370F-573F-CBD8A39E5A12}"/>
              </a:ext>
            </a:extLst>
          </p:cNvPr>
          <p:cNvPicPr preferRelativeResize="0"/>
          <p:nvPr/>
        </p:nvPicPr>
        <p:blipFill>
          <a:blip r:embed="rId3">
            <a:alphaModFix/>
          </a:blip>
          <a:stretch>
            <a:fillRect/>
          </a:stretch>
        </p:blipFill>
        <p:spPr>
          <a:xfrm>
            <a:off x="8313455" y="-4462022"/>
            <a:ext cx="447760" cy="482586"/>
          </a:xfrm>
          <a:prstGeom prst="rect">
            <a:avLst/>
          </a:prstGeom>
          <a:noFill/>
          <a:ln>
            <a:noFill/>
          </a:ln>
        </p:spPr>
      </p:pic>
      <p:pic>
        <p:nvPicPr>
          <p:cNvPr id="60" name="Google Shape;177;p22" title="rocket-gear.png">
            <a:extLst>
              <a:ext uri="{FF2B5EF4-FFF2-40B4-BE49-F238E27FC236}">
                <a16:creationId xmlns:a16="http://schemas.microsoft.com/office/drawing/2014/main" id="{09576F7F-AAE9-B8DB-8AEE-83548DBBB1D1}"/>
              </a:ext>
            </a:extLst>
          </p:cNvPr>
          <p:cNvPicPr preferRelativeResize="0"/>
          <p:nvPr/>
        </p:nvPicPr>
        <p:blipFill>
          <a:blip r:embed="rId4">
            <a:alphaModFix/>
          </a:blip>
          <a:stretch>
            <a:fillRect/>
          </a:stretch>
        </p:blipFill>
        <p:spPr>
          <a:xfrm>
            <a:off x="4859356" y="-4462022"/>
            <a:ext cx="447760" cy="482586"/>
          </a:xfrm>
          <a:prstGeom prst="rect">
            <a:avLst/>
          </a:prstGeom>
          <a:noFill/>
          <a:ln>
            <a:noFill/>
          </a:ln>
        </p:spPr>
      </p:pic>
      <p:grpSp>
        <p:nvGrpSpPr>
          <p:cNvPr id="61" name="Google Shape;179;p22">
            <a:extLst>
              <a:ext uri="{FF2B5EF4-FFF2-40B4-BE49-F238E27FC236}">
                <a16:creationId xmlns:a16="http://schemas.microsoft.com/office/drawing/2014/main" id="{E05CE90F-D260-E827-7016-6D4CACFBB1F5}"/>
              </a:ext>
            </a:extLst>
          </p:cNvPr>
          <p:cNvGrpSpPr/>
          <p:nvPr/>
        </p:nvGrpSpPr>
        <p:grpSpPr>
          <a:xfrm>
            <a:off x="2201779" y="-4591529"/>
            <a:ext cx="3274631" cy="4261500"/>
            <a:chOff x="3108950" y="682300"/>
            <a:chExt cx="2855700" cy="4261500"/>
          </a:xfrm>
        </p:grpSpPr>
        <p:sp>
          <p:nvSpPr>
            <p:cNvPr id="62" name="Google Shape;180;p22">
              <a:extLst>
                <a:ext uri="{FF2B5EF4-FFF2-40B4-BE49-F238E27FC236}">
                  <a16:creationId xmlns:a16="http://schemas.microsoft.com/office/drawing/2014/main" id="{BAB5A0DE-2500-7558-19B2-CECCD9F66893}"/>
                </a:ext>
              </a:extLst>
            </p:cNvPr>
            <p:cNvSpPr/>
            <p:nvPr/>
          </p:nvSpPr>
          <p:spPr>
            <a:xfrm>
              <a:off x="3108950" y="682300"/>
              <a:ext cx="2855700" cy="4261500"/>
            </a:xfrm>
            <a:prstGeom prst="roundRect">
              <a:avLst>
                <a:gd name="adj" fmla="val 2668"/>
              </a:avLst>
            </a:prstGeom>
            <a:noFill/>
            <a:ln w="9525" cap="flat" cmpd="sng">
              <a:solidFill>
                <a:srgbClr val="20212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 name="Google Shape;181;p22">
              <a:extLst>
                <a:ext uri="{FF2B5EF4-FFF2-40B4-BE49-F238E27FC236}">
                  <a16:creationId xmlns:a16="http://schemas.microsoft.com/office/drawing/2014/main" id="{F61C71CC-9F11-37E9-2346-085DDB618366}"/>
                </a:ext>
              </a:extLst>
            </p:cNvPr>
            <p:cNvSpPr txBox="1"/>
            <p:nvPr/>
          </p:nvSpPr>
          <p:spPr>
            <a:xfrm>
              <a:off x="3463375" y="1877850"/>
              <a:ext cx="2192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000">
                  <a:solidFill>
                    <a:schemeClr val="dk1"/>
                  </a:solidFill>
                  <a:latin typeface="Inter"/>
                  <a:ea typeface="Inter"/>
                  <a:cs typeface="Inter"/>
                  <a:sym typeface="Inter"/>
                </a:rPr>
                <a:t>"The </a:t>
              </a:r>
              <a:r>
                <a:rPr lang="es" sz="2000" b="1">
                  <a:solidFill>
                    <a:schemeClr val="dk1"/>
                  </a:solidFill>
                  <a:latin typeface="Inter"/>
                  <a:ea typeface="Inter"/>
                  <a:cs typeface="Inter"/>
                  <a:sym typeface="Inter"/>
                </a:rPr>
                <a:t>system runs this for me</a:t>
              </a:r>
              <a:r>
                <a:rPr lang="es" sz="2000">
                  <a:solidFill>
                    <a:schemeClr val="dk1"/>
                  </a:solidFill>
                  <a:latin typeface="Inter"/>
                  <a:ea typeface="Inter"/>
                  <a:cs typeface="Inter"/>
                  <a:sym typeface="Inter"/>
                </a:rPr>
                <a:t>, end-to-end".</a:t>
              </a:r>
              <a:endParaRPr sz="2000">
                <a:solidFill>
                  <a:schemeClr val="dk1"/>
                </a:solidFill>
                <a:latin typeface="Inter"/>
                <a:ea typeface="Inter"/>
                <a:cs typeface="Inter"/>
                <a:sym typeface="Inter"/>
              </a:endParaRPr>
            </a:p>
          </p:txBody>
        </p:sp>
        <p:sp>
          <p:nvSpPr>
            <p:cNvPr id="192" name="Google Shape;182;p22">
              <a:extLst>
                <a:ext uri="{FF2B5EF4-FFF2-40B4-BE49-F238E27FC236}">
                  <a16:creationId xmlns:a16="http://schemas.microsoft.com/office/drawing/2014/main" id="{F93F5764-3D4B-013D-0622-57937FA1A4D3}"/>
                </a:ext>
              </a:extLst>
            </p:cNvPr>
            <p:cNvSpPr txBox="1"/>
            <p:nvPr/>
          </p:nvSpPr>
          <p:spPr>
            <a:xfrm>
              <a:off x="3377025" y="981650"/>
              <a:ext cx="20547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500">
                  <a:latin typeface="Inter ExtraBold"/>
                  <a:ea typeface="Inter ExtraBold"/>
                  <a:cs typeface="Inter ExtraBold"/>
                  <a:sym typeface="Inter ExtraBold"/>
                </a:rPr>
                <a:t>MANAGED</a:t>
              </a:r>
              <a:endParaRPr sz="2500">
                <a:latin typeface="Inter ExtraBold"/>
                <a:ea typeface="Inter ExtraBold"/>
                <a:cs typeface="Inter ExtraBold"/>
                <a:sym typeface="Inter ExtraBold"/>
              </a:endParaRPr>
            </a:p>
          </p:txBody>
        </p:sp>
      </p:grpSp>
      <p:sp>
        <p:nvSpPr>
          <p:cNvPr id="193" name="Google Shape;184;p22">
            <a:extLst>
              <a:ext uri="{FF2B5EF4-FFF2-40B4-BE49-F238E27FC236}">
                <a16:creationId xmlns:a16="http://schemas.microsoft.com/office/drawing/2014/main" id="{0C2DB36D-A41C-3DD1-8B36-6C9EC7597CD1}"/>
              </a:ext>
            </a:extLst>
          </p:cNvPr>
          <p:cNvSpPr txBox="1"/>
          <p:nvPr/>
        </p:nvSpPr>
        <p:spPr>
          <a:xfrm>
            <a:off x="355410" y="-772004"/>
            <a:ext cx="23988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solidFill>
                  <a:srgbClr val="202124"/>
                </a:solidFill>
                <a:latin typeface="Inter ExtraBold"/>
                <a:ea typeface="Inter ExtraBold"/>
                <a:cs typeface="Inter ExtraBold"/>
                <a:sym typeface="Inter ExtraBold"/>
              </a:rPr>
              <a:t>In brief</a:t>
            </a:r>
            <a:endParaRPr sz="2700">
              <a:solidFill>
                <a:srgbClr val="202124"/>
              </a:solidFill>
              <a:latin typeface="Inter ExtraBold"/>
              <a:ea typeface="Inter ExtraBold"/>
              <a:cs typeface="Inter ExtraBold"/>
              <a:sym typeface="Inter ExtraBold"/>
            </a:endParaRPr>
          </a:p>
        </p:txBody>
      </p:sp>
      <p:grpSp>
        <p:nvGrpSpPr>
          <p:cNvPr id="200" name="Grupo 199">
            <a:extLst>
              <a:ext uri="{FF2B5EF4-FFF2-40B4-BE49-F238E27FC236}">
                <a16:creationId xmlns:a16="http://schemas.microsoft.com/office/drawing/2014/main" id="{F111FA4E-9134-3AEA-DB88-E7786BAFF3CD}"/>
              </a:ext>
            </a:extLst>
          </p:cNvPr>
          <p:cNvGrpSpPr/>
          <p:nvPr/>
        </p:nvGrpSpPr>
        <p:grpSpPr>
          <a:xfrm>
            <a:off x="0" y="-30679"/>
            <a:ext cx="9144002" cy="5189147"/>
            <a:chOff x="0" y="-30679"/>
            <a:chExt cx="9144002" cy="5189147"/>
          </a:xfrm>
        </p:grpSpPr>
        <p:pic>
          <p:nvPicPr>
            <p:cNvPr id="195" name="Google Shape;195;p24"/>
            <p:cNvPicPr preferRelativeResize="0">
              <a:picLocks noChangeAspect="1"/>
            </p:cNvPicPr>
            <p:nvPr/>
          </p:nvPicPr>
          <p:blipFill>
            <a:blip r:embed="rId5">
              <a:alphaModFix/>
            </a:blip>
            <a:srcRect t="7812" b="7812"/>
            <a:stretch>
              <a:fillRect/>
            </a:stretch>
          </p:blipFill>
          <p:spPr>
            <a:xfrm>
              <a:off x="0" y="0"/>
              <a:ext cx="9144002" cy="5143500"/>
            </a:xfrm>
            <a:prstGeom prst="rect">
              <a:avLst/>
            </a:prstGeom>
            <a:noFill/>
            <a:ln>
              <a:noFill/>
            </a:ln>
          </p:spPr>
        </p:pic>
        <p:sp>
          <p:nvSpPr>
            <p:cNvPr id="196" name="Google Shape;196;p24"/>
            <p:cNvSpPr/>
            <p:nvPr/>
          </p:nvSpPr>
          <p:spPr>
            <a:xfrm>
              <a:off x="0" y="-30679"/>
              <a:ext cx="9144000" cy="5189147"/>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97" name="Google Shape;197;p24"/>
          <p:cNvSpPr txBox="1"/>
          <p:nvPr/>
        </p:nvSpPr>
        <p:spPr>
          <a:xfrm>
            <a:off x="636025" y="3793175"/>
            <a:ext cx="69117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dirty="0">
                <a:solidFill>
                  <a:srgbClr val="FFFFFF"/>
                </a:solidFill>
                <a:latin typeface="Inter Black"/>
                <a:ea typeface="Inter Black"/>
                <a:cs typeface="Inter Black"/>
                <a:sym typeface="Inter Black"/>
              </a:rPr>
              <a:t>Chaos</a:t>
            </a:r>
            <a:endParaRPr sz="3000" dirty="0">
              <a:solidFill>
                <a:srgbClr val="FFFFFF"/>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dirty="0">
                <a:solidFill>
                  <a:srgbClr val="FFFFFF"/>
                </a:solidFill>
                <a:latin typeface="Inter"/>
                <a:ea typeface="Inter"/>
                <a:cs typeface="Inter"/>
                <a:sym typeface="Inter"/>
              </a:rPr>
              <a:t>The Wrath of Unmanaged Workflows</a:t>
            </a:r>
            <a:endParaRPr sz="3000" i="1" dirty="0">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dirty="0">
              <a:solidFill>
                <a:srgbClr val="FFFFFF"/>
              </a:solidFill>
              <a:latin typeface="Inter SemiBold"/>
              <a:ea typeface="Inter SemiBold"/>
              <a:cs typeface="Inter SemiBold"/>
              <a:sym typeface="Inter SemiBold"/>
            </a:endParaRPr>
          </a:p>
        </p:txBody>
      </p:sp>
      <p:sp>
        <p:nvSpPr>
          <p:cNvPr id="198" name="Google Shape;198;p24"/>
          <p:cNvSpPr/>
          <p:nvPr/>
        </p:nvSpPr>
        <p:spPr>
          <a:xfrm>
            <a:off x="522650" y="515650"/>
            <a:ext cx="1300800" cy="1314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dirty="0">
                <a:solidFill>
                  <a:srgbClr val="FFFFFF"/>
                </a:solidFill>
                <a:latin typeface="Inter Black"/>
                <a:ea typeface="Inter Black"/>
                <a:cs typeface="Inter Black"/>
                <a:sym typeface="Inter Black"/>
              </a:rPr>
              <a:t>2</a:t>
            </a:r>
            <a:endParaRPr sz="3500" dirty="0">
              <a:solidFill>
                <a:srgbClr val="FFFFFF"/>
              </a:solidFill>
              <a:latin typeface="Inter Black"/>
              <a:ea typeface="Inter Black"/>
              <a:cs typeface="Inter Black"/>
              <a:sym typeface="Inter Black"/>
            </a:endParaRPr>
          </a:p>
        </p:txBody>
      </p:sp>
      <p:sp>
        <p:nvSpPr>
          <p:cNvPr id="3" name="Google Shape;196;p24">
            <a:extLst>
              <a:ext uri="{FF2B5EF4-FFF2-40B4-BE49-F238E27FC236}">
                <a16:creationId xmlns:a16="http://schemas.microsoft.com/office/drawing/2014/main" id="{2D8D70B4-8C9E-E6A1-BD6A-8EAD491F66AA}"/>
              </a:ext>
            </a:extLst>
          </p:cNvPr>
          <p:cNvSpPr/>
          <p:nvPr/>
        </p:nvSpPr>
        <p:spPr>
          <a:xfrm>
            <a:off x="-5955" y="-10170"/>
            <a:ext cx="9177532" cy="5171851"/>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99" name="Google Shape;199;p24"/>
          <p:cNvPicPr preferRelativeResize="0"/>
          <p:nvPr/>
        </p:nvPicPr>
        <p:blipFill rotWithShape="1">
          <a:blip r:embed="rId6">
            <a:alphaModFix/>
          </a:blip>
          <a:srcRect r="-4701"/>
          <a:stretch/>
        </p:blipFill>
        <p:spPr>
          <a:xfrm>
            <a:off x="8041300" y="237400"/>
            <a:ext cx="834600" cy="243325"/>
          </a:xfrm>
          <a:prstGeom prst="rect">
            <a:avLst/>
          </a:prstGeom>
          <a:noFill/>
          <a:ln>
            <a:noFill/>
          </a:ln>
        </p:spPr>
      </p:pic>
      <p:sp>
        <p:nvSpPr>
          <p:cNvPr id="2" name="Google Shape;189;p23">
            <a:extLst>
              <a:ext uri="{FF2B5EF4-FFF2-40B4-BE49-F238E27FC236}">
                <a16:creationId xmlns:a16="http://schemas.microsoft.com/office/drawing/2014/main" id="{1EE80CFC-5C49-9D4A-05F1-DCEE5EAEF908}"/>
              </a:ext>
            </a:extLst>
          </p:cNvPr>
          <p:cNvSpPr txBox="1"/>
          <p:nvPr/>
        </p:nvSpPr>
        <p:spPr>
          <a:xfrm>
            <a:off x="540000" y="1940700"/>
            <a:ext cx="8064000" cy="152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900" b="1" i="1" dirty="0">
                <a:solidFill>
                  <a:srgbClr val="FFFFFF"/>
                </a:solidFill>
                <a:latin typeface="Source Serif 4 Black"/>
                <a:ea typeface="Source Serif 4 Black"/>
                <a:cs typeface="Source Serif 4 Black"/>
                <a:sym typeface="Source Serif 4"/>
              </a:rPr>
              <a:t>But as in every epic, the peace on the void was short-lived.</a:t>
            </a:r>
            <a:endParaRPr sz="2900" b="1" i="1" dirty="0">
              <a:solidFill>
                <a:srgbClr val="FFFFFF"/>
              </a:solidFill>
              <a:latin typeface="Source Serif 4 Black"/>
              <a:ea typeface="Source Serif 4 Black"/>
              <a:cs typeface="Source Serif 4 Black"/>
              <a:sym typeface="Source Serif 4"/>
            </a:endParaRPr>
          </a:p>
          <a:p>
            <a:pPr marL="0" lvl="0" indent="0" algn="ctr" rtl="0">
              <a:spcBef>
                <a:spcPts val="0"/>
              </a:spcBef>
              <a:spcAft>
                <a:spcPts val="0"/>
              </a:spcAft>
              <a:buNone/>
            </a:pPr>
            <a:r>
              <a:rPr lang="es" sz="2900" b="1" i="1" dirty="0">
                <a:solidFill>
                  <a:srgbClr val="FFFFFF"/>
                </a:solidFill>
                <a:latin typeface="Source Serif 4 Black"/>
                <a:ea typeface="Source Serif 4 Black"/>
                <a:cs typeface="Source Serif 4 Black"/>
                <a:sym typeface="Source Serif 4"/>
              </a:rPr>
              <a:t>Chaos would take form and it would test us…</a:t>
            </a:r>
            <a:endParaRPr sz="2900" dirty="0">
              <a:solidFill>
                <a:srgbClr val="FFFFFF"/>
              </a:solidFill>
              <a:latin typeface="Roboto Light"/>
              <a:ea typeface="Roboto Light"/>
              <a:cs typeface="Roboto Light"/>
              <a:sym typeface="Roboto Light"/>
            </a:endParaRPr>
          </a:p>
        </p:txBody>
      </p:sp>
      <p:sp>
        <p:nvSpPr>
          <p:cNvPr id="8" name="Google Shape;238;p26">
            <a:extLst>
              <a:ext uri="{FF2B5EF4-FFF2-40B4-BE49-F238E27FC236}">
                <a16:creationId xmlns:a16="http://schemas.microsoft.com/office/drawing/2014/main" id="{EB1A66CE-B447-81FB-E986-9435CFFFC4C0}"/>
              </a:ext>
            </a:extLst>
          </p:cNvPr>
          <p:cNvSpPr txBox="1"/>
          <p:nvPr/>
        </p:nvSpPr>
        <p:spPr>
          <a:xfrm>
            <a:off x="436675" y="5286771"/>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A fatal flaw</a:t>
            </a:r>
            <a:endParaRPr sz="2700" b="1">
              <a:latin typeface="Inter"/>
              <a:ea typeface="Inter"/>
              <a:cs typeface="Inter"/>
              <a:sym typeface="Inter"/>
            </a:endParaRPr>
          </a:p>
        </p:txBody>
      </p:sp>
      <p:grpSp>
        <p:nvGrpSpPr>
          <p:cNvPr id="54" name="Grupo 53">
            <a:extLst>
              <a:ext uri="{FF2B5EF4-FFF2-40B4-BE49-F238E27FC236}">
                <a16:creationId xmlns:a16="http://schemas.microsoft.com/office/drawing/2014/main" id="{82D3672D-9E90-6CD1-0343-50A8ADA7D511}"/>
              </a:ext>
            </a:extLst>
          </p:cNvPr>
          <p:cNvGrpSpPr/>
          <p:nvPr/>
        </p:nvGrpSpPr>
        <p:grpSpPr>
          <a:xfrm>
            <a:off x="627700" y="5877546"/>
            <a:ext cx="7791050" cy="974400"/>
            <a:chOff x="627700" y="5877546"/>
            <a:chExt cx="7791050" cy="974400"/>
          </a:xfrm>
        </p:grpSpPr>
        <p:pic>
          <p:nvPicPr>
            <p:cNvPr id="6" name="Google Shape;236;p26" title="admin.png">
              <a:extLst>
                <a:ext uri="{FF2B5EF4-FFF2-40B4-BE49-F238E27FC236}">
                  <a16:creationId xmlns:a16="http://schemas.microsoft.com/office/drawing/2014/main" id="{2209FECC-CFBB-1646-C88E-8421DACD114D}"/>
                </a:ext>
              </a:extLst>
            </p:cNvPr>
            <p:cNvPicPr preferRelativeResize="0"/>
            <p:nvPr/>
          </p:nvPicPr>
          <p:blipFill>
            <a:blip r:embed="rId3">
              <a:alphaModFix/>
            </a:blip>
            <a:stretch>
              <a:fillRect/>
            </a:stretch>
          </p:blipFill>
          <p:spPr>
            <a:xfrm>
              <a:off x="627700" y="5951346"/>
              <a:ext cx="826801" cy="826799"/>
            </a:xfrm>
            <a:prstGeom prst="rect">
              <a:avLst/>
            </a:prstGeom>
            <a:noFill/>
            <a:ln>
              <a:noFill/>
            </a:ln>
          </p:spPr>
        </p:pic>
        <p:grpSp>
          <p:nvGrpSpPr>
            <p:cNvPr id="9" name="Google Shape;239;p26">
              <a:extLst>
                <a:ext uri="{FF2B5EF4-FFF2-40B4-BE49-F238E27FC236}">
                  <a16:creationId xmlns:a16="http://schemas.microsoft.com/office/drawing/2014/main" id="{CC365384-7A72-D99F-501F-5590570B98A3}"/>
                </a:ext>
              </a:extLst>
            </p:cNvPr>
            <p:cNvGrpSpPr/>
            <p:nvPr/>
          </p:nvGrpSpPr>
          <p:grpSpPr>
            <a:xfrm>
              <a:off x="1699050" y="5877546"/>
              <a:ext cx="6719700" cy="974400"/>
              <a:chOff x="1699050" y="1073166"/>
              <a:chExt cx="6719700" cy="974400"/>
            </a:xfrm>
          </p:grpSpPr>
          <p:sp>
            <p:nvSpPr>
              <p:cNvPr id="10" name="Google Shape;240;p26">
                <a:extLst>
                  <a:ext uri="{FF2B5EF4-FFF2-40B4-BE49-F238E27FC236}">
                    <a16:creationId xmlns:a16="http://schemas.microsoft.com/office/drawing/2014/main" id="{8B1B14B7-1DD3-6A3A-76B4-7345219483A5}"/>
                  </a:ext>
                </a:extLst>
              </p:cNvPr>
              <p:cNvSpPr/>
              <p:nvPr/>
            </p:nvSpPr>
            <p:spPr>
              <a:xfrm>
                <a:off x="1699050" y="1073166"/>
                <a:ext cx="6719700" cy="974400"/>
              </a:xfrm>
              <a:prstGeom prst="roundRect">
                <a:avLst>
                  <a:gd name="adj" fmla="val 10355"/>
                </a:avLst>
              </a:prstGeom>
              <a:solidFill>
                <a:srgbClr val="F15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26">
                <a:extLst>
                  <a:ext uri="{FF2B5EF4-FFF2-40B4-BE49-F238E27FC236}">
                    <a16:creationId xmlns:a16="http://schemas.microsoft.com/office/drawing/2014/main" id="{22AD85F3-64CA-D57F-607E-AFE1B4B1BB78}"/>
                  </a:ext>
                </a:extLst>
              </p:cNvPr>
              <p:cNvSpPr txBox="1"/>
              <p:nvPr/>
            </p:nvSpPr>
            <p:spPr>
              <a:xfrm>
                <a:off x="1972500" y="1233375"/>
                <a:ext cx="6172800" cy="6465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Clr>
                    <a:srgbClr val="000000"/>
                  </a:buClr>
                  <a:buSzPts val="1100"/>
                  <a:buFont typeface="Arial"/>
                  <a:buNone/>
                </a:pPr>
                <a:r>
                  <a:rPr lang="es" sz="2000" dirty="0">
                    <a:solidFill>
                      <a:srgbClr val="FFFFFF"/>
                    </a:solidFill>
                    <a:latin typeface="Albert Sans Medium"/>
                    <a:ea typeface="Albert Sans Medium"/>
                    <a:cs typeface="Albert Sans Medium"/>
                    <a:sym typeface="Albert Sans"/>
                  </a:rPr>
                  <a:t>Lack of automation introduces the chance of human error at every step</a:t>
                </a:r>
                <a:endParaRPr sz="2000" dirty="0">
                  <a:solidFill>
                    <a:srgbClr val="FFFFFF"/>
                  </a:solidFill>
                  <a:latin typeface="Albert Sans Medium"/>
                  <a:ea typeface="Albert Sans Medium"/>
                  <a:cs typeface="Albert Sans Medium"/>
                  <a:sym typeface="Albert Sans"/>
                </a:endParaRPr>
              </a:p>
            </p:txBody>
          </p:sp>
        </p:grpSp>
      </p:grpSp>
      <p:sp>
        <p:nvSpPr>
          <p:cNvPr id="12" name="Google Shape;242;p26">
            <a:extLst>
              <a:ext uri="{FF2B5EF4-FFF2-40B4-BE49-F238E27FC236}">
                <a16:creationId xmlns:a16="http://schemas.microsoft.com/office/drawing/2014/main" id="{8DDAD829-D4BA-B036-BC34-05D1ECE4F06B}"/>
              </a:ext>
            </a:extLst>
          </p:cNvPr>
          <p:cNvSpPr txBox="1"/>
          <p:nvPr/>
        </p:nvSpPr>
        <p:spPr>
          <a:xfrm>
            <a:off x="2918145" y="8839879"/>
            <a:ext cx="32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1000">
                <a:solidFill>
                  <a:srgbClr val="1D2029"/>
                </a:solidFill>
                <a:latin typeface="Inter"/>
                <a:ea typeface="Inter"/>
                <a:cs typeface="Inter"/>
                <a:sym typeface="Inter"/>
              </a:rPr>
              <a:t>Manual CI/CD Pipeline: What could go wrong?</a:t>
            </a:r>
            <a:endParaRPr sz="1000">
              <a:solidFill>
                <a:srgbClr val="1D2029"/>
              </a:solidFill>
              <a:latin typeface="Inter"/>
              <a:ea typeface="Inter"/>
              <a:cs typeface="Inter"/>
              <a:sym typeface="Inter"/>
            </a:endParaRPr>
          </a:p>
        </p:txBody>
      </p:sp>
      <p:grpSp>
        <p:nvGrpSpPr>
          <p:cNvPr id="13" name="Grupo 12">
            <a:extLst>
              <a:ext uri="{FF2B5EF4-FFF2-40B4-BE49-F238E27FC236}">
                <a16:creationId xmlns:a16="http://schemas.microsoft.com/office/drawing/2014/main" id="{5FF7897B-1F01-83BC-7D68-F299B04DC632}"/>
              </a:ext>
            </a:extLst>
          </p:cNvPr>
          <p:cNvGrpSpPr/>
          <p:nvPr/>
        </p:nvGrpSpPr>
        <p:grpSpPr>
          <a:xfrm>
            <a:off x="164891" y="7559251"/>
            <a:ext cx="8814217" cy="1104900"/>
            <a:chOff x="164891" y="105994"/>
            <a:chExt cx="8814217" cy="1104900"/>
          </a:xfrm>
        </p:grpSpPr>
        <p:sp>
          <p:nvSpPr>
            <p:cNvPr id="14" name="Google Shape;267;p29">
              <a:extLst>
                <a:ext uri="{FF2B5EF4-FFF2-40B4-BE49-F238E27FC236}">
                  <a16:creationId xmlns:a16="http://schemas.microsoft.com/office/drawing/2014/main" id="{FE3D75DB-EE02-CAA3-E6DD-0E466985B1E0}"/>
                </a:ext>
              </a:extLst>
            </p:cNvPr>
            <p:cNvSpPr>
              <a:spLocks noChangeAspect="1"/>
            </p:cNvSpPr>
            <p:nvPr/>
          </p:nvSpPr>
          <p:spPr>
            <a:xfrm>
              <a:off x="164891" y="1059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5" name="Google Shape;267;p29">
              <a:extLst>
                <a:ext uri="{FF2B5EF4-FFF2-40B4-BE49-F238E27FC236}">
                  <a16:creationId xmlns:a16="http://schemas.microsoft.com/office/drawing/2014/main" id="{A3771691-2D66-5BD2-314C-B4249F4ACE54}"/>
                </a:ext>
              </a:extLst>
            </p:cNvPr>
            <p:cNvSpPr>
              <a:spLocks noChangeAspect="1"/>
            </p:cNvSpPr>
            <p:nvPr/>
          </p:nvSpPr>
          <p:spPr>
            <a:xfrm>
              <a:off x="2022671" y="1059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16" name="Conector recto de flecha 15">
              <a:extLst>
                <a:ext uri="{FF2B5EF4-FFF2-40B4-BE49-F238E27FC236}">
                  <a16:creationId xmlns:a16="http://schemas.microsoft.com/office/drawing/2014/main" id="{6C5A2920-1D5C-07E0-4A7C-F031F02E0754}"/>
                </a:ext>
              </a:extLst>
            </p:cNvPr>
            <p:cNvCxnSpPr>
              <a:cxnSpLocks/>
              <a:stCxn id="14" idx="6"/>
              <a:endCxn id="15" idx="2"/>
            </p:cNvCxnSpPr>
            <p:nvPr/>
          </p:nvCxnSpPr>
          <p:spPr>
            <a:xfrm>
              <a:off x="1547983" y="658446"/>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7" name="Google Shape;267;p29">
              <a:extLst>
                <a:ext uri="{FF2B5EF4-FFF2-40B4-BE49-F238E27FC236}">
                  <a16:creationId xmlns:a16="http://schemas.microsoft.com/office/drawing/2014/main" id="{99075153-FDF0-7A95-CD2C-331787C9122D}"/>
                </a:ext>
              </a:extLst>
            </p:cNvPr>
            <p:cNvSpPr/>
            <p:nvPr/>
          </p:nvSpPr>
          <p:spPr>
            <a:xfrm>
              <a:off x="197471" y="13593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Code commit</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18" name="Google Shape;267;p29">
              <a:extLst>
                <a:ext uri="{FF2B5EF4-FFF2-40B4-BE49-F238E27FC236}">
                  <a16:creationId xmlns:a16="http://schemas.microsoft.com/office/drawing/2014/main" id="{CB685EED-D6AB-6A5F-474A-311768BB4122}"/>
                </a:ext>
              </a:extLst>
            </p:cNvPr>
            <p:cNvSpPr/>
            <p:nvPr/>
          </p:nvSpPr>
          <p:spPr>
            <a:xfrm>
              <a:off x="2055254" y="13593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Run tests</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19" name="Google Shape;267;p29">
              <a:extLst>
                <a:ext uri="{FF2B5EF4-FFF2-40B4-BE49-F238E27FC236}">
                  <a16:creationId xmlns:a16="http://schemas.microsoft.com/office/drawing/2014/main" id="{89332BCF-1E88-A359-1502-38A13F88CB42}"/>
                </a:ext>
              </a:extLst>
            </p:cNvPr>
            <p:cNvSpPr>
              <a:spLocks noChangeAspect="1"/>
            </p:cNvSpPr>
            <p:nvPr/>
          </p:nvSpPr>
          <p:spPr>
            <a:xfrm>
              <a:off x="3880452"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0" name="Google Shape;267;p29">
              <a:extLst>
                <a:ext uri="{FF2B5EF4-FFF2-40B4-BE49-F238E27FC236}">
                  <a16:creationId xmlns:a16="http://schemas.microsoft.com/office/drawing/2014/main" id="{87D4E6CA-7219-DCC8-8FFB-5AA30E57DC2D}"/>
                </a:ext>
              </a:extLst>
            </p:cNvPr>
            <p:cNvSpPr>
              <a:spLocks noChangeAspect="1"/>
            </p:cNvSpPr>
            <p:nvPr/>
          </p:nvSpPr>
          <p:spPr>
            <a:xfrm>
              <a:off x="5738232"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21" name="Conector recto de flecha 20">
              <a:extLst>
                <a:ext uri="{FF2B5EF4-FFF2-40B4-BE49-F238E27FC236}">
                  <a16:creationId xmlns:a16="http://schemas.microsoft.com/office/drawing/2014/main" id="{3568A3A5-0057-D98D-1E6E-01035371E9A3}"/>
                </a:ext>
              </a:extLst>
            </p:cNvPr>
            <p:cNvCxnSpPr>
              <a:cxnSpLocks/>
              <a:stCxn id="19" idx="6"/>
              <a:endCxn id="20" idx="2"/>
            </p:cNvCxnSpPr>
            <p:nvPr/>
          </p:nvCxnSpPr>
          <p:spPr>
            <a:xfrm>
              <a:off x="5263544" y="658445"/>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2" name="Google Shape;267;p29">
              <a:extLst>
                <a:ext uri="{FF2B5EF4-FFF2-40B4-BE49-F238E27FC236}">
                  <a16:creationId xmlns:a16="http://schemas.microsoft.com/office/drawing/2014/main" id="{C9DCCE5E-B46F-D7D5-1152-0B0D50EEA68F}"/>
                </a:ext>
              </a:extLst>
            </p:cNvPr>
            <p:cNvSpPr/>
            <p:nvPr/>
          </p:nvSpPr>
          <p:spPr>
            <a:xfrm>
              <a:off x="3913032"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Build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3" name="Google Shape;267;p29">
              <a:extLst>
                <a:ext uri="{FF2B5EF4-FFF2-40B4-BE49-F238E27FC236}">
                  <a16:creationId xmlns:a16="http://schemas.microsoft.com/office/drawing/2014/main" id="{D707D591-268E-110F-367A-CEC576D62259}"/>
                </a:ext>
              </a:extLst>
            </p:cNvPr>
            <p:cNvSpPr/>
            <p:nvPr/>
          </p:nvSpPr>
          <p:spPr>
            <a:xfrm>
              <a:off x="5770815"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Push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4" name="Google Shape;267;p29">
              <a:extLst>
                <a:ext uri="{FF2B5EF4-FFF2-40B4-BE49-F238E27FC236}">
                  <a16:creationId xmlns:a16="http://schemas.microsoft.com/office/drawing/2014/main" id="{4844B0A5-6648-E71F-A9F5-E6B31F945A65}"/>
                </a:ext>
              </a:extLst>
            </p:cNvPr>
            <p:cNvSpPr>
              <a:spLocks noChangeAspect="1"/>
            </p:cNvSpPr>
            <p:nvPr/>
          </p:nvSpPr>
          <p:spPr>
            <a:xfrm>
              <a:off x="7596013"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5" name="Google Shape;267;p29">
              <a:extLst>
                <a:ext uri="{FF2B5EF4-FFF2-40B4-BE49-F238E27FC236}">
                  <a16:creationId xmlns:a16="http://schemas.microsoft.com/office/drawing/2014/main" id="{AF37E71E-0E15-30FB-E09F-B914C6F3CB18}"/>
                </a:ext>
              </a:extLst>
            </p:cNvPr>
            <p:cNvSpPr/>
            <p:nvPr/>
          </p:nvSpPr>
          <p:spPr>
            <a:xfrm>
              <a:off x="7628593"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Restart app</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cxnSp>
          <p:nvCxnSpPr>
            <p:cNvPr id="26" name="Conector recto de flecha 25">
              <a:extLst>
                <a:ext uri="{FF2B5EF4-FFF2-40B4-BE49-F238E27FC236}">
                  <a16:creationId xmlns:a16="http://schemas.microsoft.com/office/drawing/2014/main" id="{14EEB86D-B45F-E16E-9E14-F7E8CD8125A9}"/>
                </a:ext>
              </a:extLst>
            </p:cNvPr>
            <p:cNvCxnSpPr>
              <a:cxnSpLocks/>
              <a:stCxn id="15" idx="6"/>
              <a:endCxn id="19" idx="2"/>
            </p:cNvCxnSpPr>
            <p:nvPr/>
          </p:nvCxnSpPr>
          <p:spPr>
            <a:xfrm flipV="1">
              <a:off x="3405767" y="658443"/>
              <a:ext cx="474685" cy="1"/>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B81FDF0E-EFE0-A7D8-3BAD-83715D03CE5B}"/>
                </a:ext>
              </a:extLst>
            </p:cNvPr>
            <p:cNvCxnSpPr>
              <a:cxnSpLocks/>
              <a:stCxn id="20" idx="6"/>
              <a:endCxn id="24" idx="2"/>
            </p:cNvCxnSpPr>
            <p:nvPr/>
          </p:nvCxnSpPr>
          <p:spPr>
            <a:xfrm>
              <a:off x="7121328" y="658443"/>
              <a:ext cx="474685"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28" name="Grupo 27">
            <a:extLst>
              <a:ext uri="{FF2B5EF4-FFF2-40B4-BE49-F238E27FC236}">
                <a16:creationId xmlns:a16="http://schemas.microsoft.com/office/drawing/2014/main" id="{D11B35A9-CAD2-82B9-8D6A-3406F3BAC74C}"/>
              </a:ext>
            </a:extLst>
          </p:cNvPr>
          <p:cNvGrpSpPr/>
          <p:nvPr/>
        </p:nvGrpSpPr>
        <p:grpSpPr>
          <a:xfrm>
            <a:off x="1538181" y="7559250"/>
            <a:ext cx="1871858" cy="1104899"/>
            <a:chOff x="1533908" y="2325176"/>
            <a:chExt cx="1871858" cy="1104899"/>
          </a:xfrm>
        </p:grpSpPr>
        <p:sp>
          <p:nvSpPr>
            <p:cNvPr id="29" name="Google Shape;267;p29">
              <a:extLst>
                <a:ext uri="{FF2B5EF4-FFF2-40B4-BE49-F238E27FC236}">
                  <a16:creationId xmlns:a16="http://schemas.microsoft.com/office/drawing/2014/main" id="{C8A8E14E-CC75-33A4-672B-24278086FE6E}"/>
                </a:ext>
              </a:extLst>
            </p:cNvPr>
            <p:cNvSpPr>
              <a:spLocks noChangeAspect="1"/>
            </p:cNvSpPr>
            <p:nvPr/>
          </p:nvSpPr>
          <p:spPr>
            <a:xfrm>
              <a:off x="2022671" y="2325176"/>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30" name="Rectángulo 29">
              <a:extLst>
                <a:ext uri="{FF2B5EF4-FFF2-40B4-BE49-F238E27FC236}">
                  <a16:creationId xmlns:a16="http://schemas.microsoft.com/office/drawing/2014/main" id="{E466CC57-0849-7641-E16C-2AA72DBE84B6}"/>
                </a:ext>
              </a:extLst>
            </p:cNvPr>
            <p:cNvSpPr/>
            <p:nvPr/>
          </p:nvSpPr>
          <p:spPr>
            <a:xfrm>
              <a:off x="1533908" y="2781570"/>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1" name="Conector recto de flecha 30">
              <a:extLst>
                <a:ext uri="{FF2B5EF4-FFF2-40B4-BE49-F238E27FC236}">
                  <a16:creationId xmlns:a16="http://schemas.microsoft.com/office/drawing/2014/main" id="{51BC8619-8A94-5E06-514A-6EA0A48AFDDC}"/>
                </a:ext>
              </a:extLst>
            </p:cNvPr>
            <p:cNvCxnSpPr>
              <a:cxnSpLocks/>
            </p:cNvCxnSpPr>
            <p:nvPr/>
          </p:nvCxnSpPr>
          <p:spPr>
            <a:xfrm>
              <a:off x="1547984" y="2877627"/>
              <a:ext cx="474688" cy="0"/>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sp>
          <p:nvSpPr>
            <p:cNvPr id="32" name="Google Shape;267;p29">
              <a:extLst>
                <a:ext uri="{FF2B5EF4-FFF2-40B4-BE49-F238E27FC236}">
                  <a16:creationId xmlns:a16="http://schemas.microsoft.com/office/drawing/2014/main" id="{6A1F1F49-ABD3-12C8-0FCF-6B883BC60A31}"/>
                </a:ext>
              </a:extLst>
            </p:cNvPr>
            <p:cNvSpPr/>
            <p:nvPr/>
          </p:nvSpPr>
          <p:spPr>
            <a:xfrm>
              <a:off x="2055255" y="2355120"/>
              <a:ext cx="1308130" cy="1045014"/>
            </a:xfrm>
            <a:prstGeom prst="ellipse">
              <a:avLst/>
            </a:prstGeom>
            <a:solidFill>
              <a:srgbClr val="E03130"/>
            </a:solid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Test fail</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33" name="Grupo 32">
            <a:extLst>
              <a:ext uri="{FF2B5EF4-FFF2-40B4-BE49-F238E27FC236}">
                <a16:creationId xmlns:a16="http://schemas.microsoft.com/office/drawing/2014/main" id="{4FDD5A12-9E2B-C4E9-7D62-10887CE7240D}"/>
              </a:ext>
            </a:extLst>
          </p:cNvPr>
          <p:cNvGrpSpPr/>
          <p:nvPr/>
        </p:nvGrpSpPr>
        <p:grpSpPr>
          <a:xfrm>
            <a:off x="3400238" y="7559250"/>
            <a:ext cx="1887908" cy="1104899"/>
            <a:chOff x="3391989" y="2476495"/>
            <a:chExt cx="1887908" cy="1104899"/>
          </a:xfrm>
        </p:grpSpPr>
        <p:sp>
          <p:nvSpPr>
            <p:cNvPr id="34" name="Rectángulo 33">
              <a:extLst>
                <a:ext uri="{FF2B5EF4-FFF2-40B4-BE49-F238E27FC236}">
                  <a16:creationId xmlns:a16="http://schemas.microsoft.com/office/drawing/2014/main" id="{460C2C29-F37F-FF14-D3E2-5CFADDB9CADC}"/>
                </a:ext>
              </a:extLst>
            </p:cNvPr>
            <p:cNvSpPr/>
            <p:nvPr/>
          </p:nvSpPr>
          <p:spPr>
            <a:xfrm>
              <a:off x="3391989" y="2932890"/>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Google Shape;267;p29">
              <a:extLst>
                <a:ext uri="{FF2B5EF4-FFF2-40B4-BE49-F238E27FC236}">
                  <a16:creationId xmlns:a16="http://schemas.microsoft.com/office/drawing/2014/main" id="{F4BE9FBA-A783-36E2-3DBB-FA7A1B7D187C}"/>
                </a:ext>
              </a:extLst>
            </p:cNvPr>
            <p:cNvSpPr>
              <a:spLocks noChangeAspect="1"/>
            </p:cNvSpPr>
            <p:nvPr/>
          </p:nvSpPr>
          <p:spPr>
            <a:xfrm>
              <a:off x="3871151" y="24764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36" name="Google Shape;267;p29">
              <a:extLst>
                <a:ext uri="{FF2B5EF4-FFF2-40B4-BE49-F238E27FC236}">
                  <a16:creationId xmlns:a16="http://schemas.microsoft.com/office/drawing/2014/main" id="{BBB415C3-C191-9A00-6DD4-0D7EDD5B268A}"/>
                </a:ext>
              </a:extLst>
            </p:cNvPr>
            <p:cNvSpPr/>
            <p:nvPr/>
          </p:nvSpPr>
          <p:spPr>
            <a:xfrm>
              <a:off x="3903731" y="2506439"/>
              <a:ext cx="1308130" cy="1045014"/>
            </a:xfrm>
            <a:prstGeom prst="ellipse">
              <a:avLst/>
            </a:prstGeom>
            <a:solidFill>
              <a:srgbClr val="E03130"/>
            </a:solid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Missing</a:t>
              </a:r>
            </a:p>
            <a:p>
              <a:pPr marL="0" lvl="0" indent="0" algn="ctr" rtl="0">
                <a:spcBef>
                  <a:spcPts val="0"/>
                </a:spcBef>
                <a:spcAft>
                  <a:spcPts val="0"/>
                </a:spcAft>
                <a:buNone/>
              </a:pPr>
              <a:endParaRPr b="1">
                <a:solidFill>
                  <a:srgbClr val="FFFFFF"/>
                </a:solidFill>
                <a:latin typeface="Albert Sans SemiBold" pitchFamily="2" charset="77"/>
                <a:ea typeface="Source Serif 4 Black" panose="02040603050405020204" pitchFamily="18" charset="0"/>
                <a:cs typeface="Inter Black"/>
                <a:sym typeface="Inter Black"/>
              </a:endParaRPr>
            </a:p>
          </p:txBody>
        </p:sp>
        <p:cxnSp>
          <p:nvCxnSpPr>
            <p:cNvPr id="37" name="Conector recto de flecha 36">
              <a:extLst>
                <a:ext uri="{FF2B5EF4-FFF2-40B4-BE49-F238E27FC236}">
                  <a16:creationId xmlns:a16="http://schemas.microsoft.com/office/drawing/2014/main" id="{EE881CAD-2E2E-6446-D680-3EAA890E05BC}"/>
                </a:ext>
              </a:extLst>
            </p:cNvPr>
            <p:cNvCxnSpPr>
              <a:cxnSpLocks/>
              <a:endCxn id="35" idx="2"/>
            </p:cNvCxnSpPr>
            <p:nvPr/>
          </p:nvCxnSpPr>
          <p:spPr>
            <a:xfrm flipV="1">
              <a:off x="3396466" y="3028944"/>
              <a:ext cx="474685" cy="1"/>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92ECCA8D-47F1-2E1A-3590-85BF9CBB8F38}"/>
                </a:ext>
              </a:extLst>
            </p:cNvPr>
            <p:cNvSpPr txBox="1"/>
            <p:nvPr/>
          </p:nvSpPr>
          <p:spPr>
            <a:xfrm>
              <a:off x="3896803" y="2990928"/>
              <a:ext cx="1383094" cy="307777"/>
            </a:xfrm>
            <a:prstGeom prst="rect">
              <a:avLst/>
            </a:prstGeom>
            <a:noFill/>
          </p:spPr>
          <p:txBody>
            <a:bodyPr wrap="square">
              <a:spAutoFit/>
            </a:bodyPr>
            <a:lstStyle/>
            <a:p>
              <a:r>
                <a:rPr lang="es" b="1">
                  <a:solidFill>
                    <a:srgbClr val="FFFFFF"/>
                  </a:solidFill>
                  <a:latin typeface="Albert Sans SemiBold" pitchFamily="2" charset="77"/>
                  <a:ea typeface="Source Serif 4 Black" panose="02040603050405020204" pitchFamily="18" charset="0"/>
                  <a:cs typeface="Inter Black"/>
                  <a:sym typeface="Inter Black"/>
                </a:rPr>
                <a:t>dependencies</a:t>
              </a:r>
              <a:endParaRPr lang="es-MX">
                <a:solidFill>
                  <a:srgbClr val="FFFFFF"/>
                </a:solidFill>
              </a:endParaRPr>
            </a:p>
          </p:txBody>
        </p:sp>
      </p:grpSp>
      <p:grpSp>
        <p:nvGrpSpPr>
          <p:cNvPr id="39" name="Grupo 38">
            <a:extLst>
              <a:ext uri="{FF2B5EF4-FFF2-40B4-BE49-F238E27FC236}">
                <a16:creationId xmlns:a16="http://schemas.microsoft.com/office/drawing/2014/main" id="{5DF1B6BD-551D-2D10-3B42-92AD37ECF7BD}"/>
              </a:ext>
            </a:extLst>
          </p:cNvPr>
          <p:cNvGrpSpPr/>
          <p:nvPr/>
        </p:nvGrpSpPr>
        <p:grpSpPr>
          <a:xfrm>
            <a:off x="5248330" y="7559248"/>
            <a:ext cx="1872997" cy="1104899"/>
            <a:chOff x="5248330" y="3661744"/>
            <a:chExt cx="1872997" cy="1104899"/>
          </a:xfrm>
        </p:grpSpPr>
        <p:sp>
          <p:nvSpPr>
            <p:cNvPr id="40" name="Rectángulo 39">
              <a:extLst>
                <a:ext uri="{FF2B5EF4-FFF2-40B4-BE49-F238E27FC236}">
                  <a16:creationId xmlns:a16="http://schemas.microsoft.com/office/drawing/2014/main" id="{98C0BFED-182C-88BD-24D5-8B831F3DDE6A}"/>
                </a:ext>
              </a:extLst>
            </p:cNvPr>
            <p:cNvSpPr/>
            <p:nvPr/>
          </p:nvSpPr>
          <p:spPr>
            <a:xfrm>
              <a:off x="5248330" y="4118138"/>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Google Shape;267;p29">
              <a:extLst>
                <a:ext uri="{FF2B5EF4-FFF2-40B4-BE49-F238E27FC236}">
                  <a16:creationId xmlns:a16="http://schemas.microsoft.com/office/drawing/2014/main" id="{4150141B-E440-A5BD-FB00-B04AFBACBF22}"/>
                </a:ext>
              </a:extLst>
            </p:cNvPr>
            <p:cNvSpPr>
              <a:spLocks noChangeAspect="1"/>
            </p:cNvSpPr>
            <p:nvPr/>
          </p:nvSpPr>
          <p:spPr>
            <a:xfrm>
              <a:off x="5738232" y="366174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42" name="Conector recto de flecha 41">
              <a:extLst>
                <a:ext uri="{FF2B5EF4-FFF2-40B4-BE49-F238E27FC236}">
                  <a16:creationId xmlns:a16="http://schemas.microsoft.com/office/drawing/2014/main" id="{D4F14E21-2F74-4112-F893-9A914B5944E4}"/>
                </a:ext>
              </a:extLst>
            </p:cNvPr>
            <p:cNvCxnSpPr>
              <a:cxnSpLocks/>
              <a:endCxn id="41" idx="2"/>
            </p:cNvCxnSpPr>
            <p:nvPr/>
          </p:nvCxnSpPr>
          <p:spPr>
            <a:xfrm>
              <a:off x="5263544" y="4214195"/>
              <a:ext cx="474688" cy="0"/>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sp>
          <p:nvSpPr>
            <p:cNvPr id="43" name="Google Shape;267;p29">
              <a:extLst>
                <a:ext uri="{FF2B5EF4-FFF2-40B4-BE49-F238E27FC236}">
                  <a16:creationId xmlns:a16="http://schemas.microsoft.com/office/drawing/2014/main" id="{D554BB4A-3CD7-463B-3F9B-B3155BC6F887}"/>
                </a:ext>
              </a:extLst>
            </p:cNvPr>
            <p:cNvSpPr/>
            <p:nvPr/>
          </p:nvSpPr>
          <p:spPr>
            <a:xfrm>
              <a:off x="5770815" y="3691688"/>
              <a:ext cx="1308130" cy="1045014"/>
            </a:xfrm>
            <a:prstGeom prst="ellipse">
              <a:avLst/>
            </a:prstGeom>
            <a:solidFill>
              <a:srgbClr val="E03130"/>
            </a:solid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Push wrong image</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44" name="Grupo 43">
            <a:extLst>
              <a:ext uri="{FF2B5EF4-FFF2-40B4-BE49-F238E27FC236}">
                <a16:creationId xmlns:a16="http://schemas.microsoft.com/office/drawing/2014/main" id="{E25B5C4C-929A-DECF-A061-C0603660B718}"/>
              </a:ext>
            </a:extLst>
          </p:cNvPr>
          <p:cNvGrpSpPr/>
          <p:nvPr/>
        </p:nvGrpSpPr>
        <p:grpSpPr>
          <a:xfrm>
            <a:off x="7111528" y="7559245"/>
            <a:ext cx="1857781" cy="1104899"/>
            <a:chOff x="7107123" y="4846993"/>
            <a:chExt cx="1857781" cy="1104899"/>
          </a:xfrm>
        </p:grpSpPr>
        <p:sp>
          <p:nvSpPr>
            <p:cNvPr id="45" name="Rectángulo 44">
              <a:extLst>
                <a:ext uri="{FF2B5EF4-FFF2-40B4-BE49-F238E27FC236}">
                  <a16:creationId xmlns:a16="http://schemas.microsoft.com/office/drawing/2014/main" id="{3E06AA93-F11D-6249-B0D3-02481C2475E6}"/>
                </a:ext>
              </a:extLst>
            </p:cNvPr>
            <p:cNvSpPr/>
            <p:nvPr/>
          </p:nvSpPr>
          <p:spPr>
            <a:xfrm>
              <a:off x="7107123" y="5303389"/>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Google Shape;267;p29">
              <a:extLst>
                <a:ext uri="{FF2B5EF4-FFF2-40B4-BE49-F238E27FC236}">
                  <a16:creationId xmlns:a16="http://schemas.microsoft.com/office/drawing/2014/main" id="{35EB5DD7-6076-6FB4-E101-173E445F08A7}"/>
                </a:ext>
              </a:extLst>
            </p:cNvPr>
            <p:cNvSpPr>
              <a:spLocks noChangeAspect="1"/>
            </p:cNvSpPr>
            <p:nvPr/>
          </p:nvSpPr>
          <p:spPr>
            <a:xfrm>
              <a:off x="7581809" y="4846993"/>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47" name="Google Shape;267;p29">
              <a:extLst>
                <a:ext uri="{FF2B5EF4-FFF2-40B4-BE49-F238E27FC236}">
                  <a16:creationId xmlns:a16="http://schemas.microsoft.com/office/drawing/2014/main" id="{E5A6AD5F-A675-8A84-A668-12189396CD0C}"/>
                </a:ext>
              </a:extLst>
            </p:cNvPr>
            <p:cNvSpPr/>
            <p:nvPr/>
          </p:nvSpPr>
          <p:spPr>
            <a:xfrm>
              <a:off x="7614389" y="4876937"/>
              <a:ext cx="1308130" cy="1045014"/>
            </a:xfrm>
            <a:prstGeom prst="ellipse">
              <a:avLst/>
            </a:prstGeom>
            <a:solidFill>
              <a:srgbClr val="E03130"/>
            </a:solid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No rollback</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cxnSp>
          <p:nvCxnSpPr>
            <p:cNvPr id="48" name="Conector recto de flecha 47">
              <a:extLst>
                <a:ext uri="{FF2B5EF4-FFF2-40B4-BE49-F238E27FC236}">
                  <a16:creationId xmlns:a16="http://schemas.microsoft.com/office/drawing/2014/main" id="{C0087D74-CD9C-B4A7-6047-8DD3C8D8B165}"/>
                </a:ext>
              </a:extLst>
            </p:cNvPr>
            <p:cNvCxnSpPr>
              <a:cxnSpLocks/>
              <a:endCxn id="46" idx="2"/>
            </p:cNvCxnSpPr>
            <p:nvPr/>
          </p:nvCxnSpPr>
          <p:spPr>
            <a:xfrm>
              <a:off x="7107124" y="5399442"/>
              <a:ext cx="474685" cy="0"/>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49" name="Elipse 48">
            <a:extLst>
              <a:ext uri="{FF2B5EF4-FFF2-40B4-BE49-F238E27FC236}">
                <a16:creationId xmlns:a16="http://schemas.microsoft.com/office/drawing/2014/main" id="{1AD9A496-71A9-CCEA-4B63-3F4BD5DAE0CB}"/>
              </a:ext>
            </a:extLst>
          </p:cNvPr>
          <p:cNvSpPr/>
          <p:nvPr/>
        </p:nvSpPr>
        <p:spPr>
          <a:xfrm>
            <a:off x="8574859" y="9528466"/>
            <a:ext cx="426230" cy="426230"/>
          </a:xfrm>
          <a:prstGeom prst="ellipse">
            <a:avLst/>
          </a:prstGeom>
          <a:solidFill>
            <a:srgbClr val="F2846E"/>
          </a:solidFill>
          <a:ln w="76200">
            <a:solidFill>
              <a:srgbClr val="F284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0" name="CuadroTexto 49">
            <a:extLst>
              <a:ext uri="{FF2B5EF4-FFF2-40B4-BE49-F238E27FC236}">
                <a16:creationId xmlns:a16="http://schemas.microsoft.com/office/drawing/2014/main" id="{F747EFB4-EFD0-8F63-2964-B6EC0ED48564}"/>
              </a:ext>
            </a:extLst>
          </p:cNvPr>
          <p:cNvSpPr txBox="1"/>
          <p:nvPr/>
        </p:nvSpPr>
        <p:spPr>
          <a:xfrm>
            <a:off x="8678288" y="9554577"/>
            <a:ext cx="65580" cy="187007"/>
          </a:xfrm>
          <a:prstGeom prst="rect">
            <a:avLst/>
          </a:prstGeom>
          <a:noFill/>
        </p:spPr>
        <p:txBody>
          <a:bodyPr wrap="none" lIns="0" tIns="0" rIns="0" bIns="0" rtlCol="0">
            <a:spAutoFit/>
          </a:bodyPr>
          <a:lstStyle/>
          <a:p>
            <a:r>
              <a:rPr lang="es-MX" dirty="0">
                <a:solidFill>
                  <a:schemeClr val="bg1"/>
                </a:solidFill>
                <a:latin typeface="Inter Medium" panose="02000503000000020004" pitchFamily="2" charset="0"/>
                <a:ea typeface="Inter Medium" panose="02000503000000020004" pitchFamily="2" charset="0"/>
              </a:rPr>
              <a:t>1</a:t>
            </a:r>
          </a:p>
        </p:txBody>
      </p:sp>
      <p:sp>
        <p:nvSpPr>
          <p:cNvPr id="51" name="CuadroTexto 50">
            <a:extLst>
              <a:ext uri="{FF2B5EF4-FFF2-40B4-BE49-F238E27FC236}">
                <a16:creationId xmlns:a16="http://schemas.microsoft.com/office/drawing/2014/main" id="{1E532C93-317A-7EAA-E0C8-A4F0FC644204}"/>
              </a:ext>
            </a:extLst>
          </p:cNvPr>
          <p:cNvSpPr txBox="1"/>
          <p:nvPr/>
        </p:nvSpPr>
        <p:spPr>
          <a:xfrm>
            <a:off x="8806287" y="9736482"/>
            <a:ext cx="110608" cy="215444"/>
          </a:xfrm>
          <a:prstGeom prst="rect">
            <a:avLst/>
          </a:prstGeom>
          <a:noFill/>
        </p:spPr>
        <p:txBody>
          <a:bodyPr wrap="none" lIns="0" tIns="0" rIns="0" bIns="0" rtlCol="0">
            <a:spAutoFit/>
          </a:bodyPr>
          <a:lstStyle/>
          <a:p>
            <a:r>
              <a:rPr lang="es-MX" dirty="0">
                <a:solidFill>
                  <a:schemeClr val="bg1"/>
                </a:solidFill>
                <a:latin typeface="Inter Medium" panose="02000503000000020004" pitchFamily="2" charset="0"/>
                <a:ea typeface="Inter Medium" panose="02000503000000020004" pitchFamily="2" charset="0"/>
              </a:rPr>
              <a:t>2</a:t>
            </a:r>
          </a:p>
        </p:txBody>
      </p:sp>
      <p:cxnSp>
        <p:nvCxnSpPr>
          <p:cNvPr id="52" name="Conector recto 51">
            <a:extLst>
              <a:ext uri="{FF2B5EF4-FFF2-40B4-BE49-F238E27FC236}">
                <a16:creationId xmlns:a16="http://schemas.microsoft.com/office/drawing/2014/main" id="{8D8767D9-43A2-EBBE-049D-8AA5D9FCB377}"/>
              </a:ext>
            </a:extLst>
          </p:cNvPr>
          <p:cNvCxnSpPr>
            <a:stCxn id="49" idx="3"/>
            <a:endCxn id="49" idx="7"/>
          </p:cNvCxnSpPr>
          <p:nvPr/>
        </p:nvCxnSpPr>
        <p:spPr>
          <a:xfrm flipV="1">
            <a:off x="8637279" y="9590886"/>
            <a:ext cx="301390" cy="30139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63" presetClass="path" presetSubtype="0" accel="50000" decel="50000" fill="hold" grpId="1" nodeType="withEffect">
                                  <p:stCondLst>
                                    <p:cond delay="0"/>
                                  </p:stCondLst>
                                  <p:childTnLst>
                                    <p:animMotion origin="layout" path="M 0 0 L 0.25 0 E" pathEditMode="relative" ptsTypes="">
                                      <p:cBhvr>
                                        <p:cTn id="9" dur="2000" fill="hold"/>
                                        <p:tgtEl>
                                          <p:spTgt spid="2"/>
                                        </p:tgtEl>
                                        <p:attrNameLst>
                                          <p:attrName>ppt_x</p:attrName>
                                          <p:attrName>ppt_y</p:attrName>
                                        </p:attrNameLst>
                                      </p:cBhvr>
                                    </p:animMotion>
                                  </p:childTnLst>
                                </p:cTn>
                              </p:par>
                              <p:par>
                                <p:cTn id="10" presetID="10" presetClass="exit" presetSubtype="0" fill="hold" grpId="0" nodeType="withEffect">
                                  <p:stCondLst>
                                    <p:cond delay="0"/>
                                  </p:stCondLst>
                                  <p:childTnLst>
                                    <p:animEffect transition="out" filter="fade">
                                      <p:cBhvr>
                                        <p:cTn id="11" dur="1000"/>
                                        <p:tgtEl>
                                          <p:spTgt spid="2"/>
                                        </p:tgtEl>
                                      </p:cBhvr>
                                    </p:animEffect>
                                    <p:set>
                                      <p:cBhvr>
                                        <p:cTn id="12"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a:extLst>
            <a:ext uri="{FF2B5EF4-FFF2-40B4-BE49-F238E27FC236}">
              <a16:creationId xmlns:a16="http://schemas.microsoft.com/office/drawing/2014/main" id="{ABEFE73D-8072-5EDB-7C9E-9E8C328DD32C}"/>
            </a:ext>
          </a:extLst>
        </p:cNvPr>
        <p:cNvGrpSpPr/>
        <p:nvPr/>
      </p:nvGrpSpPr>
      <p:grpSpPr>
        <a:xfrm>
          <a:off x="0" y="0"/>
          <a:ext cx="0" cy="0"/>
          <a:chOff x="0" y="0"/>
          <a:chExt cx="0" cy="0"/>
        </a:xfrm>
      </p:grpSpPr>
      <p:pic>
        <p:nvPicPr>
          <p:cNvPr id="7" name="Google Shape;237;p26">
            <a:extLst>
              <a:ext uri="{FF2B5EF4-FFF2-40B4-BE49-F238E27FC236}">
                <a16:creationId xmlns:a16="http://schemas.microsoft.com/office/drawing/2014/main" id="{700FB849-DC4D-A0DF-6568-5F1371D88A73}"/>
              </a:ext>
            </a:extLst>
          </p:cNvPr>
          <p:cNvPicPr preferRelativeResize="0"/>
          <p:nvPr/>
        </p:nvPicPr>
        <p:blipFill>
          <a:blip r:embed="rId3">
            <a:alphaModFix/>
          </a:blip>
          <a:stretch>
            <a:fillRect/>
          </a:stretch>
        </p:blipFill>
        <p:spPr>
          <a:xfrm>
            <a:off x="8057450" y="261000"/>
            <a:ext cx="758850" cy="198100"/>
          </a:xfrm>
          <a:prstGeom prst="rect">
            <a:avLst/>
          </a:prstGeom>
          <a:noFill/>
          <a:ln>
            <a:noFill/>
          </a:ln>
        </p:spPr>
      </p:pic>
      <p:grpSp>
        <p:nvGrpSpPr>
          <p:cNvPr id="303" name="Grupo 302">
            <a:extLst>
              <a:ext uri="{FF2B5EF4-FFF2-40B4-BE49-F238E27FC236}">
                <a16:creationId xmlns:a16="http://schemas.microsoft.com/office/drawing/2014/main" id="{94855BA7-F29E-BFB2-C85B-3EE48CD11603}"/>
              </a:ext>
            </a:extLst>
          </p:cNvPr>
          <p:cNvGrpSpPr/>
          <p:nvPr/>
        </p:nvGrpSpPr>
        <p:grpSpPr>
          <a:xfrm>
            <a:off x="0" y="-5291864"/>
            <a:ext cx="9144002" cy="5143500"/>
            <a:chOff x="0" y="-5291864"/>
            <a:chExt cx="9144002" cy="5143500"/>
          </a:xfrm>
        </p:grpSpPr>
        <p:pic>
          <p:nvPicPr>
            <p:cNvPr id="195" name="Google Shape;195;p24">
              <a:extLst>
                <a:ext uri="{FF2B5EF4-FFF2-40B4-BE49-F238E27FC236}">
                  <a16:creationId xmlns:a16="http://schemas.microsoft.com/office/drawing/2014/main" id="{BEAB458F-B2C0-9532-C5F5-3D0532386F63}"/>
                </a:ext>
              </a:extLst>
            </p:cNvPr>
            <p:cNvPicPr preferRelativeResize="0">
              <a:picLocks noChangeAspect="1"/>
            </p:cNvPicPr>
            <p:nvPr/>
          </p:nvPicPr>
          <p:blipFill>
            <a:blip r:embed="rId4">
              <a:alphaModFix/>
            </a:blip>
            <a:srcRect t="7812" b="7812"/>
            <a:stretch>
              <a:fillRect/>
            </a:stretch>
          </p:blipFill>
          <p:spPr>
            <a:xfrm>
              <a:off x="0" y="-5291864"/>
              <a:ext cx="9144002" cy="5143500"/>
            </a:xfrm>
            <a:prstGeom prst="rect">
              <a:avLst/>
            </a:prstGeom>
            <a:noFill/>
            <a:ln>
              <a:noFill/>
            </a:ln>
          </p:spPr>
        </p:pic>
        <p:sp>
          <p:nvSpPr>
            <p:cNvPr id="196" name="Google Shape;196;p24">
              <a:extLst>
                <a:ext uri="{FF2B5EF4-FFF2-40B4-BE49-F238E27FC236}">
                  <a16:creationId xmlns:a16="http://schemas.microsoft.com/office/drawing/2014/main" id="{E4B0F427-D75C-0070-658D-E41A32957FBE}"/>
                </a:ext>
              </a:extLst>
            </p:cNvPr>
            <p:cNvSpPr/>
            <p:nvPr/>
          </p:nvSpPr>
          <p:spPr>
            <a:xfrm>
              <a:off x="0" y="-5291864"/>
              <a:ext cx="9144000"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97" name="Google Shape;197;p24">
            <a:extLst>
              <a:ext uri="{FF2B5EF4-FFF2-40B4-BE49-F238E27FC236}">
                <a16:creationId xmlns:a16="http://schemas.microsoft.com/office/drawing/2014/main" id="{E9EA3DA9-5CF1-0A0F-A5CC-ACCDEB3C87B3}"/>
              </a:ext>
            </a:extLst>
          </p:cNvPr>
          <p:cNvSpPr txBox="1"/>
          <p:nvPr/>
        </p:nvSpPr>
        <p:spPr>
          <a:xfrm>
            <a:off x="636025" y="-1498689"/>
            <a:ext cx="69117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dirty="0">
                <a:solidFill>
                  <a:srgbClr val="FFFFFF"/>
                </a:solidFill>
                <a:latin typeface="Inter Black"/>
                <a:ea typeface="Inter Black"/>
                <a:cs typeface="Inter Black"/>
                <a:sym typeface="Inter Black"/>
              </a:rPr>
              <a:t>Chaos</a:t>
            </a:r>
            <a:endParaRPr sz="3000" dirty="0">
              <a:solidFill>
                <a:srgbClr val="FFFFFF"/>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dirty="0">
                <a:solidFill>
                  <a:srgbClr val="FFFFFF"/>
                </a:solidFill>
                <a:latin typeface="Inter"/>
                <a:ea typeface="Inter"/>
                <a:cs typeface="Inter"/>
                <a:sym typeface="Inter"/>
              </a:rPr>
              <a:t>The Wrath of Unmanaged Workflows</a:t>
            </a:r>
            <a:endParaRPr sz="3000" i="1" dirty="0">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dirty="0">
              <a:solidFill>
                <a:srgbClr val="FFFFFF"/>
              </a:solidFill>
              <a:latin typeface="Inter SemiBold"/>
              <a:ea typeface="Inter SemiBold"/>
              <a:cs typeface="Inter SemiBold"/>
              <a:sym typeface="Inter SemiBold"/>
            </a:endParaRPr>
          </a:p>
        </p:txBody>
      </p:sp>
      <p:sp>
        <p:nvSpPr>
          <p:cNvPr id="198" name="Google Shape;198;p24">
            <a:extLst>
              <a:ext uri="{FF2B5EF4-FFF2-40B4-BE49-F238E27FC236}">
                <a16:creationId xmlns:a16="http://schemas.microsoft.com/office/drawing/2014/main" id="{C8364678-BDE6-8B13-6179-A22C68C2EAD0}"/>
              </a:ext>
            </a:extLst>
          </p:cNvPr>
          <p:cNvSpPr/>
          <p:nvPr/>
        </p:nvSpPr>
        <p:spPr>
          <a:xfrm>
            <a:off x="522650" y="-4776214"/>
            <a:ext cx="1300800" cy="1314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dirty="0">
                <a:solidFill>
                  <a:srgbClr val="FFFFFF"/>
                </a:solidFill>
                <a:latin typeface="Inter Black"/>
                <a:ea typeface="Inter Black"/>
                <a:cs typeface="Inter Black"/>
                <a:sym typeface="Inter Black"/>
              </a:rPr>
              <a:t>2</a:t>
            </a:r>
            <a:endParaRPr sz="3500" dirty="0">
              <a:solidFill>
                <a:srgbClr val="FFFFFF"/>
              </a:solidFill>
              <a:latin typeface="Inter Black"/>
              <a:ea typeface="Inter Black"/>
              <a:cs typeface="Inter Black"/>
              <a:sym typeface="Inter Black"/>
            </a:endParaRPr>
          </a:p>
        </p:txBody>
      </p:sp>
      <p:sp>
        <p:nvSpPr>
          <p:cNvPr id="8" name="Google Shape;238;p26">
            <a:extLst>
              <a:ext uri="{FF2B5EF4-FFF2-40B4-BE49-F238E27FC236}">
                <a16:creationId xmlns:a16="http://schemas.microsoft.com/office/drawing/2014/main" id="{9D5746A6-7A5D-0691-3902-7CF7F313A06C}"/>
              </a:ext>
            </a:extLst>
          </p:cNvPr>
          <p:cNvSpPr txBox="1"/>
          <p:nvPr/>
        </p:nvSpPr>
        <p:spPr>
          <a:xfrm>
            <a:off x="436675" y="345103"/>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A fatal flaw</a:t>
            </a:r>
            <a:endParaRPr sz="2700" b="1">
              <a:latin typeface="Inter"/>
              <a:ea typeface="Inter"/>
              <a:cs typeface="Inter"/>
              <a:sym typeface="Inter"/>
            </a:endParaRPr>
          </a:p>
        </p:txBody>
      </p:sp>
      <p:grpSp>
        <p:nvGrpSpPr>
          <p:cNvPr id="302" name="Grupo 301">
            <a:extLst>
              <a:ext uri="{FF2B5EF4-FFF2-40B4-BE49-F238E27FC236}">
                <a16:creationId xmlns:a16="http://schemas.microsoft.com/office/drawing/2014/main" id="{A62AD8BD-DE0D-30D9-917D-BF89746E094D}"/>
              </a:ext>
            </a:extLst>
          </p:cNvPr>
          <p:cNvGrpSpPr/>
          <p:nvPr/>
        </p:nvGrpSpPr>
        <p:grpSpPr>
          <a:xfrm>
            <a:off x="627700" y="926150"/>
            <a:ext cx="7791050" cy="974400"/>
            <a:chOff x="627700" y="926150"/>
            <a:chExt cx="7791050" cy="974400"/>
          </a:xfrm>
        </p:grpSpPr>
        <p:pic>
          <p:nvPicPr>
            <p:cNvPr id="6" name="Google Shape;236;p26" title="admin.png">
              <a:extLst>
                <a:ext uri="{FF2B5EF4-FFF2-40B4-BE49-F238E27FC236}">
                  <a16:creationId xmlns:a16="http://schemas.microsoft.com/office/drawing/2014/main" id="{3B317DC6-D4C8-9B78-17DA-F69D56271631}"/>
                </a:ext>
              </a:extLst>
            </p:cNvPr>
            <p:cNvPicPr preferRelativeResize="0"/>
            <p:nvPr/>
          </p:nvPicPr>
          <p:blipFill>
            <a:blip r:embed="rId5">
              <a:alphaModFix/>
            </a:blip>
            <a:stretch>
              <a:fillRect/>
            </a:stretch>
          </p:blipFill>
          <p:spPr>
            <a:xfrm>
              <a:off x="627700" y="999950"/>
              <a:ext cx="826801" cy="826799"/>
            </a:xfrm>
            <a:prstGeom prst="rect">
              <a:avLst/>
            </a:prstGeom>
            <a:noFill/>
            <a:ln>
              <a:noFill/>
            </a:ln>
          </p:spPr>
        </p:pic>
        <p:grpSp>
          <p:nvGrpSpPr>
            <p:cNvPr id="9" name="Google Shape;239;p26">
              <a:extLst>
                <a:ext uri="{FF2B5EF4-FFF2-40B4-BE49-F238E27FC236}">
                  <a16:creationId xmlns:a16="http://schemas.microsoft.com/office/drawing/2014/main" id="{FD901EDE-3005-6EFD-BAB0-632BA4300981}"/>
                </a:ext>
              </a:extLst>
            </p:cNvPr>
            <p:cNvGrpSpPr/>
            <p:nvPr/>
          </p:nvGrpSpPr>
          <p:grpSpPr>
            <a:xfrm>
              <a:off x="1699050" y="926150"/>
              <a:ext cx="6719700" cy="974400"/>
              <a:chOff x="1699050" y="1073166"/>
              <a:chExt cx="6719700" cy="974400"/>
            </a:xfrm>
          </p:grpSpPr>
          <p:sp>
            <p:nvSpPr>
              <p:cNvPr id="10" name="Google Shape;240;p26">
                <a:extLst>
                  <a:ext uri="{FF2B5EF4-FFF2-40B4-BE49-F238E27FC236}">
                    <a16:creationId xmlns:a16="http://schemas.microsoft.com/office/drawing/2014/main" id="{09FCF01B-8AD5-D515-80F0-42910C10D99A}"/>
                  </a:ext>
                </a:extLst>
              </p:cNvPr>
              <p:cNvSpPr/>
              <p:nvPr/>
            </p:nvSpPr>
            <p:spPr>
              <a:xfrm>
                <a:off x="1699050" y="1073166"/>
                <a:ext cx="6719700" cy="974400"/>
              </a:xfrm>
              <a:prstGeom prst="roundRect">
                <a:avLst>
                  <a:gd name="adj" fmla="val 10355"/>
                </a:avLst>
              </a:prstGeom>
              <a:solidFill>
                <a:srgbClr val="F15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26">
                <a:extLst>
                  <a:ext uri="{FF2B5EF4-FFF2-40B4-BE49-F238E27FC236}">
                    <a16:creationId xmlns:a16="http://schemas.microsoft.com/office/drawing/2014/main" id="{93BE15AB-7448-29BE-0B0C-6FD9B2A4466B}"/>
                  </a:ext>
                </a:extLst>
              </p:cNvPr>
              <p:cNvSpPr txBox="1"/>
              <p:nvPr/>
            </p:nvSpPr>
            <p:spPr>
              <a:xfrm>
                <a:off x="1972500" y="1233375"/>
                <a:ext cx="6172800" cy="6465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Clr>
                    <a:srgbClr val="000000"/>
                  </a:buClr>
                  <a:buSzPts val="1100"/>
                  <a:buFont typeface="Arial"/>
                  <a:buNone/>
                </a:pPr>
                <a:r>
                  <a:rPr lang="es" sz="2000" dirty="0">
                    <a:solidFill>
                      <a:srgbClr val="FFFFFF"/>
                    </a:solidFill>
                    <a:latin typeface="Albert Sans Medium"/>
                    <a:ea typeface="Albert Sans Medium"/>
                    <a:cs typeface="Albert Sans Medium"/>
                    <a:sym typeface="Albert Sans"/>
                  </a:rPr>
                  <a:t>Lack of automation introduces the chance of human error at every step</a:t>
                </a:r>
                <a:endParaRPr sz="2000" dirty="0">
                  <a:solidFill>
                    <a:srgbClr val="FFFFFF"/>
                  </a:solidFill>
                  <a:latin typeface="Albert Sans Medium"/>
                  <a:ea typeface="Albert Sans Medium"/>
                  <a:cs typeface="Albert Sans Medium"/>
                  <a:sym typeface="Albert Sans"/>
                </a:endParaRPr>
              </a:p>
            </p:txBody>
          </p:sp>
        </p:grpSp>
      </p:grpSp>
      <p:sp>
        <p:nvSpPr>
          <p:cNvPr id="12" name="Google Shape;242;p26">
            <a:extLst>
              <a:ext uri="{FF2B5EF4-FFF2-40B4-BE49-F238E27FC236}">
                <a16:creationId xmlns:a16="http://schemas.microsoft.com/office/drawing/2014/main" id="{5C4B403D-A79F-2E21-E60B-2B87E32EC7A8}"/>
              </a:ext>
            </a:extLst>
          </p:cNvPr>
          <p:cNvSpPr txBox="1"/>
          <p:nvPr/>
        </p:nvSpPr>
        <p:spPr>
          <a:xfrm>
            <a:off x="2918145" y="3888483"/>
            <a:ext cx="32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1000">
                <a:solidFill>
                  <a:srgbClr val="1D2029"/>
                </a:solidFill>
                <a:latin typeface="Inter"/>
                <a:ea typeface="Inter"/>
                <a:cs typeface="Inter"/>
                <a:sym typeface="Inter"/>
              </a:rPr>
              <a:t>Manual CI/CD Pipeline: What could go wrong?</a:t>
            </a:r>
            <a:endParaRPr sz="1000">
              <a:solidFill>
                <a:srgbClr val="1D2029"/>
              </a:solidFill>
              <a:latin typeface="Inter"/>
              <a:ea typeface="Inter"/>
              <a:cs typeface="Inter"/>
              <a:sym typeface="Inter"/>
            </a:endParaRPr>
          </a:p>
        </p:txBody>
      </p:sp>
      <p:grpSp>
        <p:nvGrpSpPr>
          <p:cNvPr id="13" name="Grupo 12">
            <a:extLst>
              <a:ext uri="{FF2B5EF4-FFF2-40B4-BE49-F238E27FC236}">
                <a16:creationId xmlns:a16="http://schemas.microsoft.com/office/drawing/2014/main" id="{D449F14C-E411-EFD5-A5A3-40E486F1C138}"/>
              </a:ext>
            </a:extLst>
          </p:cNvPr>
          <p:cNvGrpSpPr/>
          <p:nvPr/>
        </p:nvGrpSpPr>
        <p:grpSpPr>
          <a:xfrm>
            <a:off x="164891" y="2607855"/>
            <a:ext cx="8814217" cy="1104900"/>
            <a:chOff x="164891" y="105994"/>
            <a:chExt cx="8814217" cy="1104900"/>
          </a:xfrm>
        </p:grpSpPr>
        <p:sp>
          <p:nvSpPr>
            <p:cNvPr id="14" name="Google Shape;267;p29">
              <a:extLst>
                <a:ext uri="{FF2B5EF4-FFF2-40B4-BE49-F238E27FC236}">
                  <a16:creationId xmlns:a16="http://schemas.microsoft.com/office/drawing/2014/main" id="{AE5C6EB2-C321-896E-A9FA-23C83E2FF368}"/>
                </a:ext>
              </a:extLst>
            </p:cNvPr>
            <p:cNvSpPr>
              <a:spLocks noChangeAspect="1"/>
            </p:cNvSpPr>
            <p:nvPr/>
          </p:nvSpPr>
          <p:spPr>
            <a:xfrm>
              <a:off x="164891" y="1059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5" name="Google Shape;267;p29">
              <a:extLst>
                <a:ext uri="{FF2B5EF4-FFF2-40B4-BE49-F238E27FC236}">
                  <a16:creationId xmlns:a16="http://schemas.microsoft.com/office/drawing/2014/main" id="{D3A41710-6AD2-7872-E360-441FE4ED7CD8}"/>
                </a:ext>
              </a:extLst>
            </p:cNvPr>
            <p:cNvSpPr>
              <a:spLocks noChangeAspect="1"/>
            </p:cNvSpPr>
            <p:nvPr/>
          </p:nvSpPr>
          <p:spPr>
            <a:xfrm>
              <a:off x="2022671" y="1059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16" name="Conector recto de flecha 15">
              <a:extLst>
                <a:ext uri="{FF2B5EF4-FFF2-40B4-BE49-F238E27FC236}">
                  <a16:creationId xmlns:a16="http://schemas.microsoft.com/office/drawing/2014/main" id="{1FD8CD72-51FC-7467-7571-D72B48469C4A}"/>
                </a:ext>
              </a:extLst>
            </p:cNvPr>
            <p:cNvCxnSpPr>
              <a:cxnSpLocks/>
              <a:stCxn id="14" idx="6"/>
              <a:endCxn id="15" idx="2"/>
            </p:cNvCxnSpPr>
            <p:nvPr/>
          </p:nvCxnSpPr>
          <p:spPr>
            <a:xfrm>
              <a:off x="1547983" y="658446"/>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7" name="Google Shape;267;p29">
              <a:extLst>
                <a:ext uri="{FF2B5EF4-FFF2-40B4-BE49-F238E27FC236}">
                  <a16:creationId xmlns:a16="http://schemas.microsoft.com/office/drawing/2014/main" id="{90009C46-9EE3-0C5C-D254-5D2D3E485C0C}"/>
                </a:ext>
              </a:extLst>
            </p:cNvPr>
            <p:cNvSpPr/>
            <p:nvPr/>
          </p:nvSpPr>
          <p:spPr>
            <a:xfrm>
              <a:off x="197471" y="13593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Code commit</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18" name="Google Shape;267;p29">
              <a:extLst>
                <a:ext uri="{FF2B5EF4-FFF2-40B4-BE49-F238E27FC236}">
                  <a16:creationId xmlns:a16="http://schemas.microsoft.com/office/drawing/2014/main" id="{B02E6800-C4E2-5D17-BF9C-01BBC4BD1E6E}"/>
                </a:ext>
              </a:extLst>
            </p:cNvPr>
            <p:cNvSpPr/>
            <p:nvPr/>
          </p:nvSpPr>
          <p:spPr>
            <a:xfrm>
              <a:off x="2055254" y="13593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Run tests</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19" name="Google Shape;267;p29">
              <a:extLst>
                <a:ext uri="{FF2B5EF4-FFF2-40B4-BE49-F238E27FC236}">
                  <a16:creationId xmlns:a16="http://schemas.microsoft.com/office/drawing/2014/main" id="{D8F44AEB-F4B2-434A-D2D8-E66E3C8C8D81}"/>
                </a:ext>
              </a:extLst>
            </p:cNvPr>
            <p:cNvSpPr>
              <a:spLocks noChangeAspect="1"/>
            </p:cNvSpPr>
            <p:nvPr/>
          </p:nvSpPr>
          <p:spPr>
            <a:xfrm>
              <a:off x="3880452"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0" name="Google Shape;267;p29">
              <a:extLst>
                <a:ext uri="{FF2B5EF4-FFF2-40B4-BE49-F238E27FC236}">
                  <a16:creationId xmlns:a16="http://schemas.microsoft.com/office/drawing/2014/main" id="{995967E1-C792-7697-797E-0A5394E05CEB}"/>
                </a:ext>
              </a:extLst>
            </p:cNvPr>
            <p:cNvSpPr>
              <a:spLocks noChangeAspect="1"/>
            </p:cNvSpPr>
            <p:nvPr/>
          </p:nvSpPr>
          <p:spPr>
            <a:xfrm>
              <a:off x="5738232"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21" name="Conector recto de flecha 20">
              <a:extLst>
                <a:ext uri="{FF2B5EF4-FFF2-40B4-BE49-F238E27FC236}">
                  <a16:creationId xmlns:a16="http://schemas.microsoft.com/office/drawing/2014/main" id="{11700BE3-E07F-A8AF-4E3D-3140253B8D9E}"/>
                </a:ext>
              </a:extLst>
            </p:cNvPr>
            <p:cNvCxnSpPr>
              <a:cxnSpLocks/>
              <a:stCxn id="19" idx="6"/>
              <a:endCxn id="20" idx="2"/>
            </p:cNvCxnSpPr>
            <p:nvPr/>
          </p:nvCxnSpPr>
          <p:spPr>
            <a:xfrm>
              <a:off x="5263544" y="658445"/>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2" name="Google Shape;267;p29">
              <a:extLst>
                <a:ext uri="{FF2B5EF4-FFF2-40B4-BE49-F238E27FC236}">
                  <a16:creationId xmlns:a16="http://schemas.microsoft.com/office/drawing/2014/main" id="{2ED90B82-C8D8-411A-CA86-FEC177F9F6ED}"/>
                </a:ext>
              </a:extLst>
            </p:cNvPr>
            <p:cNvSpPr/>
            <p:nvPr/>
          </p:nvSpPr>
          <p:spPr>
            <a:xfrm>
              <a:off x="3913032"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Build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3" name="Google Shape;267;p29">
              <a:extLst>
                <a:ext uri="{FF2B5EF4-FFF2-40B4-BE49-F238E27FC236}">
                  <a16:creationId xmlns:a16="http://schemas.microsoft.com/office/drawing/2014/main" id="{0BF3AB62-C69B-F20C-37BB-A27162B9C9E9}"/>
                </a:ext>
              </a:extLst>
            </p:cNvPr>
            <p:cNvSpPr/>
            <p:nvPr/>
          </p:nvSpPr>
          <p:spPr>
            <a:xfrm>
              <a:off x="5770815"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Push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4" name="Google Shape;267;p29">
              <a:extLst>
                <a:ext uri="{FF2B5EF4-FFF2-40B4-BE49-F238E27FC236}">
                  <a16:creationId xmlns:a16="http://schemas.microsoft.com/office/drawing/2014/main" id="{9527FFCD-4044-7F4B-4E4F-BCC090DD1ED5}"/>
                </a:ext>
              </a:extLst>
            </p:cNvPr>
            <p:cNvSpPr>
              <a:spLocks noChangeAspect="1"/>
            </p:cNvSpPr>
            <p:nvPr/>
          </p:nvSpPr>
          <p:spPr>
            <a:xfrm>
              <a:off x="7596013"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5" name="Google Shape;267;p29">
              <a:extLst>
                <a:ext uri="{FF2B5EF4-FFF2-40B4-BE49-F238E27FC236}">
                  <a16:creationId xmlns:a16="http://schemas.microsoft.com/office/drawing/2014/main" id="{4AD9EB3D-6558-BD35-0258-56131B29F7B2}"/>
                </a:ext>
              </a:extLst>
            </p:cNvPr>
            <p:cNvSpPr/>
            <p:nvPr/>
          </p:nvSpPr>
          <p:spPr>
            <a:xfrm>
              <a:off x="7628593"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Restart app</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cxnSp>
          <p:nvCxnSpPr>
            <p:cNvPr id="26" name="Conector recto de flecha 25">
              <a:extLst>
                <a:ext uri="{FF2B5EF4-FFF2-40B4-BE49-F238E27FC236}">
                  <a16:creationId xmlns:a16="http://schemas.microsoft.com/office/drawing/2014/main" id="{978B4AE2-9E60-70FF-8F85-702B71E6839D}"/>
                </a:ext>
              </a:extLst>
            </p:cNvPr>
            <p:cNvCxnSpPr>
              <a:cxnSpLocks/>
              <a:stCxn id="15" idx="6"/>
              <a:endCxn id="19" idx="2"/>
            </p:cNvCxnSpPr>
            <p:nvPr/>
          </p:nvCxnSpPr>
          <p:spPr>
            <a:xfrm flipV="1">
              <a:off x="3405767" y="658443"/>
              <a:ext cx="474685" cy="1"/>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CCD146D9-B993-39B3-440C-6A00A3634F52}"/>
                </a:ext>
              </a:extLst>
            </p:cNvPr>
            <p:cNvCxnSpPr>
              <a:cxnSpLocks/>
              <a:stCxn id="20" idx="6"/>
              <a:endCxn id="24" idx="2"/>
            </p:cNvCxnSpPr>
            <p:nvPr/>
          </p:nvCxnSpPr>
          <p:spPr>
            <a:xfrm>
              <a:off x="7121328" y="658443"/>
              <a:ext cx="474685"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28" name="Grupo 27">
            <a:extLst>
              <a:ext uri="{FF2B5EF4-FFF2-40B4-BE49-F238E27FC236}">
                <a16:creationId xmlns:a16="http://schemas.microsoft.com/office/drawing/2014/main" id="{E642B9F3-D257-8A4B-7B82-C52E4DEE5EB2}"/>
              </a:ext>
            </a:extLst>
          </p:cNvPr>
          <p:cNvGrpSpPr/>
          <p:nvPr/>
        </p:nvGrpSpPr>
        <p:grpSpPr>
          <a:xfrm>
            <a:off x="1538181" y="2607854"/>
            <a:ext cx="1871858" cy="1104899"/>
            <a:chOff x="1533908" y="2325176"/>
            <a:chExt cx="1871858" cy="1104899"/>
          </a:xfrm>
        </p:grpSpPr>
        <p:sp>
          <p:nvSpPr>
            <p:cNvPr id="29" name="Google Shape;267;p29">
              <a:extLst>
                <a:ext uri="{FF2B5EF4-FFF2-40B4-BE49-F238E27FC236}">
                  <a16:creationId xmlns:a16="http://schemas.microsoft.com/office/drawing/2014/main" id="{4DD5BD64-51E5-F8FC-1ADF-4CAFF2E3F616}"/>
                </a:ext>
              </a:extLst>
            </p:cNvPr>
            <p:cNvSpPr>
              <a:spLocks noChangeAspect="1"/>
            </p:cNvSpPr>
            <p:nvPr/>
          </p:nvSpPr>
          <p:spPr>
            <a:xfrm>
              <a:off x="2022671" y="2325176"/>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30" name="Rectángulo 29">
              <a:extLst>
                <a:ext uri="{FF2B5EF4-FFF2-40B4-BE49-F238E27FC236}">
                  <a16:creationId xmlns:a16="http://schemas.microsoft.com/office/drawing/2014/main" id="{14CBBE14-C93B-478F-C245-E0D5B5A7181E}"/>
                </a:ext>
              </a:extLst>
            </p:cNvPr>
            <p:cNvSpPr/>
            <p:nvPr/>
          </p:nvSpPr>
          <p:spPr>
            <a:xfrm>
              <a:off x="1533908" y="2781570"/>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1" name="Conector recto de flecha 30">
              <a:extLst>
                <a:ext uri="{FF2B5EF4-FFF2-40B4-BE49-F238E27FC236}">
                  <a16:creationId xmlns:a16="http://schemas.microsoft.com/office/drawing/2014/main" id="{47488609-218B-DE4D-5A4B-28911641B9D3}"/>
                </a:ext>
              </a:extLst>
            </p:cNvPr>
            <p:cNvCxnSpPr>
              <a:cxnSpLocks/>
            </p:cNvCxnSpPr>
            <p:nvPr/>
          </p:nvCxnSpPr>
          <p:spPr>
            <a:xfrm>
              <a:off x="1547984" y="2877627"/>
              <a:ext cx="474688" cy="0"/>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sp>
          <p:nvSpPr>
            <p:cNvPr id="32" name="Google Shape;267;p29">
              <a:extLst>
                <a:ext uri="{FF2B5EF4-FFF2-40B4-BE49-F238E27FC236}">
                  <a16:creationId xmlns:a16="http://schemas.microsoft.com/office/drawing/2014/main" id="{A7980496-669C-2B0B-58F3-C57928748004}"/>
                </a:ext>
              </a:extLst>
            </p:cNvPr>
            <p:cNvSpPr/>
            <p:nvPr/>
          </p:nvSpPr>
          <p:spPr>
            <a:xfrm>
              <a:off x="2055255" y="2355120"/>
              <a:ext cx="1308130" cy="1045014"/>
            </a:xfrm>
            <a:prstGeom prst="ellipse">
              <a:avLst/>
            </a:prstGeom>
            <a:solidFill>
              <a:srgbClr val="E03130"/>
            </a:solid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Test fail</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33" name="Grupo 32">
            <a:extLst>
              <a:ext uri="{FF2B5EF4-FFF2-40B4-BE49-F238E27FC236}">
                <a16:creationId xmlns:a16="http://schemas.microsoft.com/office/drawing/2014/main" id="{16EB5597-3458-039A-C8AB-FBD3A67BD3D7}"/>
              </a:ext>
            </a:extLst>
          </p:cNvPr>
          <p:cNvGrpSpPr/>
          <p:nvPr/>
        </p:nvGrpSpPr>
        <p:grpSpPr>
          <a:xfrm>
            <a:off x="3400238" y="2607854"/>
            <a:ext cx="1887908" cy="1104899"/>
            <a:chOff x="3391989" y="2476495"/>
            <a:chExt cx="1887908" cy="1104899"/>
          </a:xfrm>
        </p:grpSpPr>
        <p:sp>
          <p:nvSpPr>
            <p:cNvPr id="34" name="Rectángulo 33">
              <a:extLst>
                <a:ext uri="{FF2B5EF4-FFF2-40B4-BE49-F238E27FC236}">
                  <a16:creationId xmlns:a16="http://schemas.microsoft.com/office/drawing/2014/main" id="{0EEC57C6-59E3-CFEA-06DD-F214DC9A69BC}"/>
                </a:ext>
              </a:extLst>
            </p:cNvPr>
            <p:cNvSpPr/>
            <p:nvPr/>
          </p:nvSpPr>
          <p:spPr>
            <a:xfrm>
              <a:off x="3391989" y="2932890"/>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Google Shape;267;p29">
              <a:extLst>
                <a:ext uri="{FF2B5EF4-FFF2-40B4-BE49-F238E27FC236}">
                  <a16:creationId xmlns:a16="http://schemas.microsoft.com/office/drawing/2014/main" id="{5D8FD2AE-8CC0-1336-9798-0F1E6DABA836}"/>
                </a:ext>
              </a:extLst>
            </p:cNvPr>
            <p:cNvSpPr>
              <a:spLocks noChangeAspect="1"/>
            </p:cNvSpPr>
            <p:nvPr/>
          </p:nvSpPr>
          <p:spPr>
            <a:xfrm>
              <a:off x="3871151" y="24764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36" name="Google Shape;267;p29">
              <a:extLst>
                <a:ext uri="{FF2B5EF4-FFF2-40B4-BE49-F238E27FC236}">
                  <a16:creationId xmlns:a16="http://schemas.microsoft.com/office/drawing/2014/main" id="{2A172F35-0112-25A2-22A1-AEEEE091D2F2}"/>
                </a:ext>
              </a:extLst>
            </p:cNvPr>
            <p:cNvSpPr/>
            <p:nvPr/>
          </p:nvSpPr>
          <p:spPr>
            <a:xfrm>
              <a:off x="3903731" y="2506439"/>
              <a:ext cx="1308130" cy="1045014"/>
            </a:xfrm>
            <a:prstGeom prst="ellipse">
              <a:avLst/>
            </a:prstGeom>
            <a:solidFill>
              <a:srgbClr val="E03130"/>
            </a:solid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Missing</a:t>
              </a:r>
            </a:p>
            <a:p>
              <a:pPr marL="0" lvl="0" indent="0" algn="ctr" rtl="0">
                <a:spcBef>
                  <a:spcPts val="0"/>
                </a:spcBef>
                <a:spcAft>
                  <a:spcPts val="0"/>
                </a:spcAft>
                <a:buNone/>
              </a:pPr>
              <a:endParaRPr b="1">
                <a:solidFill>
                  <a:srgbClr val="FFFFFF"/>
                </a:solidFill>
                <a:latin typeface="Albert Sans SemiBold" pitchFamily="2" charset="77"/>
                <a:ea typeface="Source Serif 4 Black" panose="02040603050405020204" pitchFamily="18" charset="0"/>
                <a:cs typeface="Inter Black"/>
                <a:sym typeface="Inter Black"/>
              </a:endParaRPr>
            </a:p>
          </p:txBody>
        </p:sp>
        <p:cxnSp>
          <p:nvCxnSpPr>
            <p:cNvPr id="37" name="Conector recto de flecha 36">
              <a:extLst>
                <a:ext uri="{FF2B5EF4-FFF2-40B4-BE49-F238E27FC236}">
                  <a16:creationId xmlns:a16="http://schemas.microsoft.com/office/drawing/2014/main" id="{7A7A645D-CBD2-1CE4-41E7-C2E11418343B}"/>
                </a:ext>
              </a:extLst>
            </p:cNvPr>
            <p:cNvCxnSpPr>
              <a:cxnSpLocks/>
              <a:endCxn id="35" idx="2"/>
            </p:cNvCxnSpPr>
            <p:nvPr/>
          </p:nvCxnSpPr>
          <p:spPr>
            <a:xfrm flipV="1">
              <a:off x="3396466" y="3028944"/>
              <a:ext cx="474685" cy="1"/>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D664EA8D-3D4D-3008-D47D-FB8D7DEF5040}"/>
                </a:ext>
              </a:extLst>
            </p:cNvPr>
            <p:cNvSpPr txBox="1"/>
            <p:nvPr/>
          </p:nvSpPr>
          <p:spPr>
            <a:xfrm>
              <a:off x="3896803" y="2990928"/>
              <a:ext cx="1383094" cy="307777"/>
            </a:xfrm>
            <a:prstGeom prst="rect">
              <a:avLst/>
            </a:prstGeom>
            <a:noFill/>
          </p:spPr>
          <p:txBody>
            <a:bodyPr wrap="square">
              <a:spAutoFit/>
            </a:bodyPr>
            <a:lstStyle/>
            <a:p>
              <a:r>
                <a:rPr lang="es" b="1">
                  <a:solidFill>
                    <a:srgbClr val="FFFFFF"/>
                  </a:solidFill>
                  <a:latin typeface="Albert Sans SemiBold" pitchFamily="2" charset="77"/>
                  <a:ea typeface="Source Serif 4 Black" panose="02040603050405020204" pitchFamily="18" charset="0"/>
                  <a:cs typeface="Inter Black"/>
                  <a:sym typeface="Inter Black"/>
                </a:rPr>
                <a:t>dependencies</a:t>
              </a:r>
              <a:endParaRPr lang="es-MX">
                <a:solidFill>
                  <a:srgbClr val="FFFFFF"/>
                </a:solidFill>
              </a:endParaRPr>
            </a:p>
          </p:txBody>
        </p:sp>
      </p:grpSp>
      <p:grpSp>
        <p:nvGrpSpPr>
          <p:cNvPr id="39" name="Grupo 38">
            <a:extLst>
              <a:ext uri="{FF2B5EF4-FFF2-40B4-BE49-F238E27FC236}">
                <a16:creationId xmlns:a16="http://schemas.microsoft.com/office/drawing/2014/main" id="{FF269996-F6C1-A51B-2500-FB9919D73FD4}"/>
              </a:ext>
            </a:extLst>
          </p:cNvPr>
          <p:cNvGrpSpPr/>
          <p:nvPr/>
        </p:nvGrpSpPr>
        <p:grpSpPr>
          <a:xfrm>
            <a:off x="5248330" y="2607852"/>
            <a:ext cx="1872997" cy="1104899"/>
            <a:chOff x="5248330" y="3661744"/>
            <a:chExt cx="1872997" cy="1104899"/>
          </a:xfrm>
        </p:grpSpPr>
        <p:sp>
          <p:nvSpPr>
            <p:cNvPr id="40" name="Rectángulo 39">
              <a:extLst>
                <a:ext uri="{FF2B5EF4-FFF2-40B4-BE49-F238E27FC236}">
                  <a16:creationId xmlns:a16="http://schemas.microsoft.com/office/drawing/2014/main" id="{D91A81CF-0D73-CA4C-9237-FE0CAE9B0F76}"/>
                </a:ext>
              </a:extLst>
            </p:cNvPr>
            <p:cNvSpPr/>
            <p:nvPr/>
          </p:nvSpPr>
          <p:spPr>
            <a:xfrm>
              <a:off x="5248330" y="4118138"/>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Google Shape;267;p29">
              <a:extLst>
                <a:ext uri="{FF2B5EF4-FFF2-40B4-BE49-F238E27FC236}">
                  <a16:creationId xmlns:a16="http://schemas.microsoft.com/office/drawing/2014/main" id="{EBBFFF86-6C51-A8A9-F6A1-62C2EDF76B95}"/>
                </a:ext>
              </a:extLst>
            </p:cNvPr>
            <p:cNvSpPr>
              <a:spLocks noChangeAspect="1"/>
            </p:cNvSpPr>
            <p:nvPr/>
          </p:nvSpPr>
          <p:spPr>
            <a:xfrm>
              <a:off x="5738232" y="366174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42" name="Conector recto de flecha 41">
              <a:extLst>
                <a:ext uri="{FF2B5EF4-FFF2-40B4-BE49-F238E27FC236}">
                  <a16:creationId xmlns:a16="http://schemas.microsoft.com/office/drawing/2014/main" id="{DD211752-ED44-07BA-A4DA-5FAA80822CC6}"/>
                </a:ext>
              </a:extLst>
            </p:cNvPr>
            <p:cNvCxnSpPr>
              <a:cxnSpLocks/>
              <a:endCxn id="41" idx="2"/>
            </p:cNvCxnSpPr>
            <p:nvPr/>
          </p:nvCxnSpPr>
          <p:spPr>
            <a:xfrm>
              <a:off x="5263544" y="4214195"/>
              <a:ext cx="474688" cy="0"/>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sp>
          <p:nvSpPr>
            <p:cNvPr id="43" name="Google Shape;267;p29">
              <a:extLst>
                <a:ext uri="{FF2B5EF4-FFF2-40B4-BE49-F238E27FC236}">
                  <a16:creationId xmlns:a16="http://schemas.microsoft.com/office/drawing/2014/main" id="{263C2C11-E57B-9D5C-7C21-907EB393600D}"/>
                </a:ext>
              </a:extLst>
            </p:cNvPr>
            <p:cNvSpPr/>
            <p:nvPr/>
          </p:nvSpPr>
          <p:spPr>
            <a:xfrm>
              <a:off x="5770815" y="3691688"/>
              <a:ext cx="1308130" cy="1045014"/>
            </a:xfrm>
            <a:prstGeom prst="ellipse">
              <a:avLst/>
            </a:prstGeom>
            <a:solidFill>
              <a:srgbClr val="E03130"/>
            </a:solid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Push wrong image</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44" name="Grupo 43">
            <a:extLst>
              <a:ext uri="{FF2B5EF4-FFF2-40B4-BE49-F238E27FC236}">
                <a16:creationId xmlns:a16="http://schemas.microsoft.com/office/drawing/2014/main" id="{5F0DBDF9-BF88-514E-4182-CB964BC15AA6}"/>
              </a:ext>
            </a:extLst>
          </p:cNvPr>
          <p:cNvGrpSpPr/>
          <p:nvPr/>
        </p:nvGrpSpPr>
        <p:grpSpPr>
          <a:xfrm>
            <a:off x="7111528" y="2607849"/>
            <a:ext cx="1857781" cy="1104899"/>
            <a:chOff x="7107123" y="4846993"/>
            <a:chExt cx="1857781" cy="1104899"/>
          </a:xfrm>
        </p:grpSpPr>
        <p:sp>
          <p:nvSpPr>
            <p:cNvPr id="45" name="Rectángulo 44">
              <a:extLst>
                <a:ext uri="{FF2B5EF4-FFF2-40B4-BE49-F238E27FC236}">
                  <a16:creationId xmlns:a16="http://schemas.microsoft.com/office/drawing/2014/main" id="{6643C8CA-65CC-3DFF-E9A3-A3EBBB3C0700}"/>
                </a:ext>
              </a:extLst>
            </p:cNvPr>
            <p:cNvSpPr/>
            <p:nvPr/>
          </p:nvSpPr>
          <p:spPr>
            <a:xfrm>
              <a:off x="7107123" y="5303389"/>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Google Shape;267;p29">
              <a:extLst>
                <a:ext uri="{FF2B5EF4-FFF2-40B4-BE49-F238E27FC236}">
                  <a16:creationId xmlns:a16="http://schemas.microsoft.com/office/drawing/2014/main" id="{5AE7C8F5-FF6E-DECC-B75E-90D166FEB7FC}"/>
                </a:ext>
              </a:extLst>
            </p:cNvPr>
            <p:cNvSpPr>
              <a:spLocks noChangeAspect="1"/>
            </p:cNvSpPr>
            <p:nvPr/>
          </p:nvSpPr>
          <p:spPr>
            <a:xfrm>
              <a:off x="7581809" y="4846993"/>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47" name="Google Shape;267;p29">
              <a:extLst>
                <a:ext uri="{FF2B5EF4-FFF2-40B4-BE49-F238E27FC236}">
                  <a16:creationId xmlns:a16="http://schemas.microsoft.com/office/drawing/2014/main" id="{E6D3B243-FCD1-13FB-5BC9-3677AA8F7762}"/>
                </a:ext>
              </a:extLst>
            </p:cNvPr>
            <p:cNvSpPr/>
            <p:nvPr/>
          </p:nvSpPr>
          <p:spPr>
            <a:xfrm>
              <a:off x="7614389" y="4876937"/>
              <a:ext cx="1308130" cy="1045014"/>
            </a:xfrm>
            <a:prstGeom prst="ellipse">
              <a:avLst/>
            </a:prstGeom>
            <a:solidFill>
              <a:srgbClr val="E03130"/>
            </a:solid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No rollback</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cxnSp>
          <p:nvCxnSpPr>
            <p:cNvPr id="48" name="Conector recto de flecha 47">
              <a:extLst>
                <a:ext uri="{FF2B5EF4-FFF2-40B4-BE49-F238E27FC236}">
                  <a16:creationId xmlns:a16="http://schemas.microsoft.com/office/drawing/2014/main" id="{7E6E8F54-B850-2156-4431-51F0C27020E4}"/>
                </a:ext>
              </a:extLst>
            </p:cNvPr>
            <p:cNvCxnSpPr>
              <a:cxnSpLocks/>
              <a:endCxn id="46" idx="2"/>
            </p:cNvCxnSpPr>
            <p:nvPr/>
          </p:nvCxnSpPr>
          <p:spPr>
            <a:xfrm>
              <a:off x="7107124" y="5399442"/>
              <a:ext cx="474685" cy="0"/>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301" name="Grupo 300">
            <a:extLst>
              <a:ext uri="{FF2B5EF4-FFF2-40B4-BE49-F238E27FC236}">
                <a16:creationId xmlns:a16="http://schemas.microsoft.com/office/drawing/2014/main" id="{851B07E4-CADD-1FA4-C217-96819A727151}"/>
              </a:ext>
            </a:extLst>
          </p:cNvPr>
          <p:cNvGrpSpPr/>
          <p:nvPr/>
        </p:nvGrpSpPr>
        <p:grpSpPr>
          <a:xfrm>
            <a:off x="9372204" y="-1"/>
            <a:ext cx="9382474" cy="5171852"/>
            <a:chOff x="9372204" y="-1"/>
            <a:chExt cx="9382474" cy="5171852"/>
          </a:xfrm>
        </p:grpSpPr>
        <p:sp>
          <p:nvSpPr>
            <p:cNvPr id="272" name="Google Shape;196;p24">
              <a:extLst>
                <a:ext uri="{FF2B5EF4-FFF2-40B4-BE49-F238E27FC236}">
                  <a16:creationId xmlns:a16="http://schemas.microsoft.com/office/drawing/2014/main" id="{D39F7710-CAAE-8BA1-AD67-02AA5C8CB9A3}"/>
                </a:ext>
              </a:extLst>
            </p:cNvPr>
            <p:cNvSpPr/>
            <p:nvPr/>
          </p:nvSpPr>
          <p:spPr>
            <a:xfrm>
              <a:off x="9372204" y="-1"/>
              <a:ext cx="9382473" cy="5171851"/>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0" name="Grupo 299">
              <a:extLst>
                <a:ext uri="{FF2B5EF4-FFF2-40B4-BE49-F238E27FC236}">
                  <a16:creationId xmlns:a16="http://schemas.microsoft.com/office/drawing/2014/main" id="{83E09420-0622-E413-A2C8-96C85B642608}"/>
                </a:ext>
              </a:extLst>
            </p:cNvPr>
            <p:cNvGrpSpPr/>
            <p:nvPr/>
          </p:nvGrpSpPr>
          <p:grpSpPr>
            <a:xfrm>
              <a:off x="9638635" y="325650"/>
              <a:ext cx="9116043" cy="4846201"/>
              <a:chOff x="9638635" y="325650"/>
              <a:chExt cx="9116043" cy="4846201"/>
            </a:xfrm>
          </p:grpSpPr>
          <p:sp>
            <p:nvSpPr>
              <p:cNvPr id="273" name="Google Shape;204;p25">
                <a:extLst>
                  <a:ext uri="{FF2B5EF4-FFF2-40B4-BE49-F238E27FC236}">
                    <a16:creationId xmlns:a16="http://schemas.microsoft.com/office/drawing/2014/main" id="{D4A69C52-374A-C82A-98C5-F319EBEFDFDF}"/>
                  </a:ext>
                </a:extLst>
              </p:cNvPr>
              <p:cNvSpPr/>
              <p:nvPr/>
            </p:nvSpPr>
            <p:spPr>
              <a:xfrm>
                <a:off x="12546055" y="1108560"/>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74" name="Google Shape;205;p25">
                <a:extLst>
                  <a:ext uri="{FF2B5EF4-FFF2-40B4-BE49-F238E27FC236}">
                    <a16:creationId xmlns:a16="http://schemas.microsoft.com/office/drawing/2014/main" id="{0673D949-088E-1BBA-57BF-8ABB167A9338}"/>
                  </a:ext>
                </a:extLst>
              </p:cNvPr>
              <p:cNvSpPr/>
              <p:nvPr/>
            </p:nvSpPr>
            <p:spPr>
              <a:xfrm>
                <a:off x="12773228" y="1469825"/>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75" name="Google Shape;206;p25">
                <a:extLst>
                  <a:ext uri="{FF2B5EF4-FFF2-40B4-BE49-F238E27FC236}">
                    <a16:creationId xmlns:a16="http://schemas.microsoft.com/office/drawing/2014/main" id="{0F8CD0E7-5C9C-3171-6EF9-55D8479D0F1D}"/>
                  </a:ext>
                </a:extLst>
              </p:cNvPr>
              <p:cNvSpPr/>
              <p:nvPr/>
            </p:nvSpPr>
            <p:spPr>
              <a:xfrm>
                <a:off x="9646455" y="1108560"/>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76" name="Google Shape;207;p25">
                <a:extLst>
                  <a:ext uri="{FF2B5EF4-FFF2-40B4-BE49-F238E27FC236}">
                    <a16:creationId xmlns:a16="http://schemas.microsoft.com/office/drawing/2014/main" id="{5B82E961-74F2-5318-486F-2A65C5180086}"/>
                  </a:ext>
                </a:extLst>
              </p:cNvPr>
              <p:cNvSpPr txBox="1"/>
              <p:nvPr/>
            </p:nvSpPr>
            <p:spPr>
              <a:xfrm>
                <a:off x="10643305" y="1899736"/>
                <a:ext cx="1702257"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Manual triggers everywhere -&gt; Low scalability</a:t>
                </a:r>
                <a:endParaRPr b="1">
                  <a:solidFill>
                    <a:schemeClr val="lt1"/>
                  </a:solidFill>
                  <a:latin typeface="Inter"/>
                  <a:ea typeface="Inter"/>
                  <a:cs typeface="Inter"/>
                  <a:sym typeface="Inter"/>
                </a:endParaRPr>
              </a:p>
            </p:txBody>
          </p:sp>
          <p:sp>
            <p:nvSpPr>
              <p:cNvPr id="277" name="Google Shape;208;p25">
                <a:extLst>
                  <a:ext uri="{FF2B5EF4-FFF2-40B4-BE49-F238E27FC236}">
                    <a16:creationId xmlns:a16="http://schemas.microsoft.com/office/drawing/2014/main" id="{928B9198-CBAB-673D-E814-B0CECEC682AA}"/>
                  </a:ext>
                </a:extLst>
              </p:cNvPr>
              <p:cNvSpPr txBox="1"/>
              <p:nvPr/>
            </p:nvSpPr>
            <p:spPr>
              <a:xfrm>
                <a:off x="13564187" y="1899736"/>
                <a:ext cx="1610301"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No failure handling -&gt; Weak resilence</a:t>
                </a:r>
                <a:endParaRPr b="1">
                  <a:solidFill>
                    <a:schemeClr val="lt1"/>
                  </a:solidFill>
                  <a:latin typeface="Inter"/>
                  <a:ea typeface="Inter"/>
                  <a:cs typeface="Inter"/>
                  <a:sym typeface="Inter"/>
                </a:endParaRPr>
              </a:p>
            </p:txBody>
          </p:sp>
          <p:sp>
            <p:nvSpPr>
              <p:cNvPr id="278" name="Google Shape;209;p25">
                <a:extLst>
                  <a:ext uri="{FF2B5EF4-FFF2-40B4-BE49-F238E27FC236}">
                    <a16:creationId xmlns:a16="http://schemas.microsoft.com/office/drawing/2014/main" id="{293102B1-454D-C81E-AD11-FB725F67BF84}"/>
                  </a:ext>
                </a:extLst>
              </p:cNvPr>
              <p:cNvSpPr/>
              <p:nvPr/>
            </p:nvSpPr>
            <p:spPr>
              <a:xfrm>
                <a:off x="15445655" y="1108560"/>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79" name="Google Shape;210;p25">
                <a:extLst>
                  <a:ext uri="{FF2B5EF4-FFF2-40B4-BE49-F238E27FC236}">
                    <a16:creationId xmlns:a16="http://schemas.microsoft.com/office/drawing/2014/main" id="{193A780B-3349-D407-E25A-43E000D5D122}"/>
                  </a:ext>
                </a:extLst>
              </p:cNvPr>
              <p:cNvSpPr txBox="1"/>
              <p:nvPr/>
            </p:nvSpPr>
            <p:spPr>
              <a:xfrm>
                <a:off x="16412368" y="1899736"/>
                <a:ext cx="1722812"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No dependencies management -&gt; Low reliability</a:t>
                </a:r>
                <a:endParaRPr b="1">
                  <a:solidFill>
                    <a:schemeClr val="lt1"/>
                  </a:solidFill>
                  <a:latin typeface="Inter"/>
                  <a:ea typeface="Inter"/>
                  <a:cs typeface="Inter"/>
                  <a:sym typeface="Inter"/>
                </a:endParaRPr>
              </a:p>
            </p:txBody>
          </p:sp>
          <p:sp>
            <p:nvSpPr>
              <p:cNvPr id="280" name="Google Shape;211;p25">
                <a:extLst>
                  <a:ext uri="{FF2B5EF4-FFF2-40B4-BE49-F238E27FC236}">
                    <a16:creationId xmlns:a16="http://schemas.microsoft.com/office/drawing/2014/main" id="{1D7FE5B6-B35B-4C78-C80C-CC2ABAA90F54}"/>
                  </a:ext>
                </a:extLst>
              </p:cNvPr>
              <p:cNvSpPr txBox="1"/>
              <p:nvPr/>
            </p:nvSpPr>
            <p:spPr>
              <a:xfrm>
                <a:off x="9817630" y="325650"/>
                <a:ext cx="4465800" cy="382156"/>
              </a:xfrm>
              <a:prstGeom prst="rect">
                <a:avLst/>
              </a:prstGeom>
              <a:noFill/>
              <a:ln>
                <a:noFill/>
              </a:ln>
            </p:spPr>
            <p:txBody>
              <a:bodyPr spcFirstLastPara="1" wrap="square" lIns="0" tIns="12700" rIns="0" bIns="0" anchor="t" anchorCtr="0">
                <a:spAutoFit/>
              </a:bodyPr>
              <a:lstStyle/>
              <a:p>
                <a:r>
                  <a:rPr lang="en-US" sz="2400" b="1" dirty="0">
                    <a:solidFill>
                      <a:schemeClr val="bg1"/>
                    </a:solidFill>
                  </a:rPr>
                  <a:t>Chaos Unleashed</a:t>
                </a:r>
                <a:endParaRPr lang="en-US" sz="2400" dirty="0">
                  <a:solidFill>
                    <a:schemeClr val="bg1"/>
                  </a:solidFill>
                </a:endParaRPr>
              </a:p>
            </p:txBody>
          </p:sp>
          <p:grpSp>
            <p:nvGrpSpPr>
              <p:cNvPr id="281" name="Google Shape;213;p25">
                <a:extLst>
                  <a:ext uri="{FF2B5EF4-FFF2-40B4-BE49-F238E27FC236}">
                    <a16:creationId xmlns:a16="http://schemas.microsoft.com/office/drawing/2014/main" id="{7EA05050-4645-4E61-820E-67048A5843DE}"/>
                  </a:ext>
                </a:extLst>
              </p:cNvPr>
              <p:cNvGrpSpPr/>
              <p:nvPr/>
            </p:nvGrpSpPr>
            <p:grpSpPr>
              <a:xfrm>
                <a:off x="9924393" y="1469836"/>
                <a:ext cx="637360" cy="603486"/>
                <a:chOff x="1120775" y="1388952"/>
                <a:chExt cx="1010400" cy="956700"/>
              </a:xfrm>
            </p:grpSpPr>
            <p:sp>
              <p:nvSpPr>
                <p:cNvPr id="282" name="Google Shape;214;p25">
                  <a:extLst>
                    <a:ext uri="{FF2B5EF4-FFF2-40B4-BE49-F238E27FC236}">
                      <a16:creationId xmlns:a16="http://schemas.microsoft.com/office/drawing/2014/main" id="{226B4735-9F6B-6D58-AE65-3267A2A8C394}"/>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283" name="Google Shape;215;p25">
                  <a:extLst>
                    <a:ext uri="{FF2B5EF4-FFF2-40B4-BE49-F238E27FC236}">
                      <a16:creationId xmlns:a16="http://schemas.microsoft.com/office/drawing/2014/main" id="{9BB53423-FE3E-B1EF-E612-30723B9ADC72}"/>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1</a:t>
                  </a:r>
                  <a:endParaRPr sz="1700" b="1" i="0" u="none" strike="noStrike" cap="none">
                    <a:solidFill>
                      <a:srgbClr val="F15F41"/>
                    </a:solidFill>
                    <a:latin typeface="Inter ExtraBold"/>
                    <a:ea typeface="Inter ExtraBold"/>
                    <a:cs typeface="Inter ExtraBold"/>
                    <a:sym typeface="Inter ExtraBold"/>
                  </a:endParaRPr>
                </a:p>
              </p:txBody>
            </p:sp>
          </p:grpSp>
          <p:sp>
            <p:nvSpPr>
              <p:cNvPr id="284" name="Google Shape;216;p25">
                <a:extLst>
                  <a:ext uri="{FF2B5EF4-FFF2-40B4-BE49-F238E27FC236}">
                    <a16:creationId xmlns:a16="http://schemas.microsoft.com/office/drawing/2014/main" id="{D0588DEF-616D-ACD9-EA5F-CABE5D9431F0}"/>
                  </a:ext>
                </a:extLst>
              </p:cNvPr>
              <p:cNvSpPr txBox="1"/>
              <p:nvPr/>
            </p:nvSpPr>
            <p:spPr>
              <a:xfrm>
                <a:off x="12765193" y="1586221"/>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2</a:t>
                </a:r>
                <a:endParaRPr sz="1700" b="1" i="0" u="none" strike="noStrike" cap="none">
                  <a:solidFill>
                    <a:srgbClr val="F15F41"/>
                  </a:solidFill>
                  <a:latin typeface="Inter ExtraBold"/>
                  <a:ea typeface="Inter ExtraBold"/>
                  <a:cs typeface="Inter ExtraBold"/>
                  <a:sym typeface="Inter ExtraBold"/>
                </a:endParaRPr>
              </a:p>
            </p:txBody>
          </p:sp>
          <p:sp>
            <p:nvSpPr>
              <p:cNvPr id="285" name="Google Shape;217;p25">
                <a:extLst>
                  <a:ext uri="{FF2B5EF4-FFF2-40B4-BE49-F238E27FC236}">
                    <a16:creationId xmlns:a16="http://schemas.microsoft.com/office/drawing/2014/main" id="{7D571DE9-75C4-E965-3E85-EDD3C1B654AA}"/>
                  </a:ext>
                </a:extLst>
              </p:cNvPr>
              <p:cNvSpPr/>
              <p:nvPr/>
            </p:nvSpPr>
            <p:spPr>
              <a:xfrm>
                <a:off x="15679603" y="1469825"/>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86" name="Google Shape;218;p25">
                <a:extLst>
                  <a:ext uri="{FF2B5EF4-FFF2-40B4-BE49-F238E27FC236}">
                    <a16:creationId xmlns:a16="http://schemas.microsoft.com/office/drawing/2014/main" id="{ECDC6FDE-3089-66CA-FCB0-06A13E8EED1C}"/>
                  </a:ext>
                </a:extLst>
              </p:cNvPr>
              <p:cNvSpPr txBox="1"/>
              <p:nvPr/>
            </p:nvSpPr>
            <p:spPr>
              <a:xfrm>
                <a:off x="15671568" y="1586221"/>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3</a:t>
                </a:r>
                <a:endParaRPr sz="1700" b="1" i="0" u="none" strike="noStrike" cap="none">
                  <a:solidFill>
                    <a:srgbClr val="F15F41"/>
                  </a:solidFill>
                  <a:latin typeface="Inter ExtraBold"/>
                  <a:ea typeface="Inter ExtraBold"/>
                  <a:cs typeface="Inter ExtraBold"/>
                  <a:sym typeface="Inter ExtraBold"/>
                </a:endParaRPr>
              </a:p>
            </p:txBody>
          </p:sp>
          <p:sp>
            <p:nvSpPr>
              <p:cNvPr id="287" name="Google Shape;219;p25">
                <a:extLst>
                  <a:ext uri="{FF2B5EF4-FFF2-40B4-BE49-F238E27FC236}">
                    <a16:creationId xmlns:a16="http://schemas.microsoft.com/office/drawing/2014/main" id="{B48CC2A1-8F2E-6761-3003-32F6F089D5D6}"/>
                  </a:ext>
                </a:extLst>
              </p:cNvPr>
              <p:cNvSpPr/>
              <p:nvPr/>
            </p:nvSpPr>
            <p:spPr>
              <a:xfrm>
                <a:off x="12538235" y="3011732"/>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88" name="Google Shape;220;p25">
                <a:extLst>
                  <a:ext uri="{FF2B5EF4-FFF2-40B4-BE49-F238E27FC236}">
                    <a16:creationId xmlns:a16="http://schemas.microsoft.com/office/drawing/2014/main" id="{B3D4FCA8-53CE-B8B3-8239-8B370A1498C0}"/>
                  </a:ext>
                </a:extLst>
              </p:cNvPr>
              <p:cNvSpPr/>
              <p:nvPr/>
            </p:nvSpPr>
            <p:spPr>
              <a:xfrm>
                <a:off x="12765408" y="3372997"/>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89" name="Google Shape;221;p25">
                <a:extLst>
                  <a:ext uri="{FF2B5EF4-FFF2-40B4-BE49-F238E27FC236}">
                    <a16:creationId xmlns:a16="http://schemas.microsoft.com/office/drawing/2014/main" id="{89E1F43B-E910-65AD-99D6-FE7795662279}"/>
                  </a:ext>
                </a:extLst>
              </p:cNvPr>
              <p:cNvSpPr/>
              <p:nvPr/>
            </p:nvSpPr>
            <p:spPr>
              <a:xfrm>
                <a:off x="9638635" y="3011732"/>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90" name="Google Shape;222;p25">
                <a:extLst>
                  <a:ext uri="{FF2B5EF4-FFF2-40B4-BE49-F238E27FC236}">
                    <a16:creationId xmlns:a16="http://schemas.microsoft.com/office/drawing/2014/main" id="{0E0938DF-7BF9-6307-7B84-56CC2A75F65C}"/>
                  </a:ext>
                </a:extLst>
              </p:cNvPr>
              <p:cNvSpPr txBox="1"/>
              <p:nvPr/>
            </p:nvSpPr>
            <p:spPr>
              <a:xfrm>
                <a:off x="10643305" y="3429204"/>
                <a:ext cx="1702257"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No asynchronous tasks coordination -&gt; Low efficiency</a:t>
                </a:r>
                <a:endParaRPr b="1">
                  <a:solidFill>
                    <a:schemeClr val="lt1"/>
                  </a:solidFill>
                  <a:latin typeface="Inter"/>
                  <a:ea typeface="Inter"/>
                  <a:cs typeface="Inter"/>
                  <a:sym typeface="Inter"/>
                </a:endParaRPr>
              </a:p>
            </p:txBody>
          </p:sp>
          <p:sp>
            <p:nvSpPr>
              <p:cNvPr id="291" name="Google Shape;223;p25">
                <a:extLst>
                  <a:ext uri="{FF2B5EF4-FFF2-40B4-BE49-F238E27FC236}">
                    <a16:creationId xmlns:a16="http://schemas.microsoft.com/office/drawing/2014/main" id="{F52D460D-5CD1-2BF0-2A2C-BF10ADD249EF}"/>
                  </a:ext>
                </a:extLst>
              </p:cNvPr>
              <p:cNvSpPr txBox="1"/>
              <p:nvPr/>
            </p:nvSpPr>
            <p:spPr>
              <a:xfrm>
                <a:off x="13564187" y="3860092"/>
                <a:ext cx="1648298"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Poor state management -&gt; Low visibility</a:t>
                </a:r>
                <a:endParaRPr b="1">
                  <a:solidFill>
                    <a:schemeClr val="lt1"/>
                  </a:solidFill>
                  <a:latin typeface="Inter"/>
                  <a:ea typeface="Inter"/>
                  <a:cs typeface="Inter"/>
                  <a:sym typeface="Inter"/>
                </a:endParaRPr>
              </a:p>
            </p:txBody>
          </p:sp>
          <p:grpSp>
            <p:nvGrpSpPr>
              <p:cNvPr id="292" name="Google Shape;224;p25">
                <a:extLst>
                  <a:ext uri="{FF2B5EF4-FFF2-40B4-BE49-F238E27FC236}">
                    <a16:creationId xmlns:a16="http://schemas.microsoft.com/office/drawing/2014/main" id="{257509B0-11E2-E7A5-C645-D22D28069428}"/>
                  </a:ext>
                </a:extLst>
              </p:cNvPr>
              <p:cNvGrpSpPr/>
              <p:nvPr/>
            </p:nvGrpSpPr>
            <p:grpSpPr>
              <a:xfrm>
                <a:off x="9916573" y="3373007"/>
                <a:ext cx="637360" cy="603486"/>
                <a:chOff x="1120775" y="1388952"/>
                <a:chExt cx="1010400" cy="956700"/>
              </a:xfrm>
            </p:grpSpPr>
            <p:sp>
              <p:nvSpPr>
                <p:cNvPr id="293" name="Google Shape;225;p25">
                  <a:extLst>
                    <a:ext uri="{FF2B5EF4-FFF2-40B4-BE49-F238E27FC236}">
                      <a16:creationId xmlns:a16="http://schemas.microsoft.com/office/drawing/2014/main" id="{3940DB6E-D0F7-9C0A-83CA-A6F8169DDBEF}"/>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294" name="Google Shape;226;p25">
                  <a:extLst>
                    <a:ext uri="{FF2B5EF4-FFF2-40B4-BE49-F238E27FC236}">
                      <a16:creationId xmlns:a16="http://schemas.microsoft.com/office/drawing/2014/main" id="{5B7D147C-30FB-925E-B281-ADB80D4F44FA}"/>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4</a:t>
                  </a:r>
                  <a:endParaRPr sz="1700" b="1" i="0" u="none" strike="noStrike" cap="none">
                    <a:solidFill>
                      <a:srgbClr val="F15F41"/>
                    </a:solidFill>
                    <a:latin typeface="Inter ExtraBold"/>
                    <a:ea typeface="Inter ExtraBold"/>
                    <a:cs typeface="Inter ExtraBold"/>
                    <a:sym typeface="Inter ExtraBold"/>
                  </a:endParaRPr>
                </a:p>
              </p:txBody>
            </p:sp>
          </p:grpSp>
          <p:sp>
            <p:nvSpPr>
              <p:cNvPr id="295" name="Google Shape;227;p25">
                <a:extLst>
                  <a:ext uri="{FF2B5EF4-FFF2-40B4-BE49-F238E27FC236}">
                    <a16:creationId xmlns:a16="http://schemas.microsoft.com/office/drawing/2014/main" id="{45AF376C-E1D6-9A51-0604-004B8B6E9FC2}"/>
                  </a:ext>
                </a:extLst>
              </p:cNvPr>
              <p:cNvSpPr txBox="1"/>
              <p:nvPr/>
            </p:nvSpPr>
            <p:spPr>
              <a:xfrm>
                <a:off x="12757373" y="3489392"/>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5</a:t>
                </a:r>
                <a:endParaRPr sz="1700" b="1" i="0" u="none" strike="noStrike" cap="none">
                  <a:solidFill>
                    <a:srgbClr val="F15F41"/>
                  </a:solidFill>
                  <a:latin typeface="Inter ExtraBold"/>
                  <a:ea typeface="Inter ExtraBold"/>
                  <a:cs typeface="Inter ExtraBold"/>
                  <a:sym typeface="Inter ExtraBold"/>
                </a:endParaRPr>
              </a:p>
            </p:txBody>
          </p:sp>
          <p:pic>
            <p:nvPicPr>
              <p:cNvPr id="296" name="Imagen 295">
                <a:extLst>
                  <a:ext uri="{FF2B5EF4-FFF2-40B4-BE49-F238E27FC236}">
                    <a16:creationId xmlns:a16="http://schemas.microsoft.com/office/drawing/2014/main" id="{89086ED0-0F15-291E-7C83-B2F244C4684E}"/>
                  </a:ext>
                </a:extLst>
              </p:cNvPr>
              <p:cNvPicPr>
                <a:picLocks noChangeAspect="1"/>
              </p:cNvPicPr>
              <p:nvPr/>
            </p:nvPicPr>
            <p:blipFill>
              <a:blip r:embed="rId6"/>
              <a:srcRect l="21333" r="6353"/>
              <a:stretch>
                <a:fillRect/>
              </a:stretch>
            </p:blipFill>
            <p:spPr>
              <a:xfrm>
                <a:off x="15601699" y="2719272"/>
                <a:ext cx="3152979" cy="2452579"/>
              </a:xfrm>
              <a:prstGeom prst="rect">
                <a:avLst/>
              </a:prstGeom>
            </p:spPr>
          </p:pic>
          <p:cxnSp>
            <p:nvCxnSpPr>
              <p:cNvPr id="297" name="Google Shape;229;p25">
                <a:extLst>
                  <a:ext uri="{FF2B5EF4-FFF2-40B4-BE49-F238E27FC236}">
                    <a16:creationId xmlns:a16="http://schemas.microsoft.com/office/drawing/2014/main" id="{E40B2009-2698-10EB-0EB7-FFD4E0256A2E}"/>
                  </a:ext>
                </a:extLst>
              </p:cNvPr>
              <p:cNvCxnSpPr/>
              <p:nvPr/>
            </p:nvCxnSpPr>
            <p:spPr>
              <a:xfrm>
                <a:off x="15445655" y="2911508"/>
                <a:ext cx="1825500" cy="0"/>
              </a:xfrm>
              <a:prstGeom prst="straightConnector1">
                <a:avLst/>
              </a:prstGeom>
              <a:noFill/>
              <a:ln w="9525" cap="flat" cmpd="sng">
                <a:solidFill>
                  <a:schemeClr val="lt1"/>
                </a:solidFill>
                <a:prstDash val="solid"/>
                <a:round/>
                <a:headEnd type="none" w="med" len="med"/>
                <a:tailEnd type="none" w="med" len="med"/>
              </a:ln>
            </p:spPr>
          </p:cxnSp>
          <p:cxnSp>
            <p:nvCxnSpPr>
              <p:cNvPr id="298" name="Google Shape;230;p25">
                <a:extLst>
                  <a:ext uri="{FF2B5EF4-FFF2-40B4-BE49-F238E27FC236}">
                    <a16:creationId xmlns:a16="http://schemas.microsoft.com/office/drawing/2014/main" id="{5652ACB7-AD91-6C2D-2D1A-8FA902800BDA}"/>
                  </a:ext>
                </a:extLst>
              </p:cNvPr>
              <p:cNvCxnSpPr/>
              <p:nvPr/>
            </p:nvCxnSpPr>
            <p:spPr>
              <a:xfrm>
                <a:off x="18241959" y="1974050"/>
                <a:ext cx="0" cy="938100"/>
              </a:xfrm>
              <a:prstGeom prst="straightConnector1">
                <a:avLst/>
              </a:prstGeom>
              <a:noFill/>
              <a:ln w="9525" cap="flat" cmpd="sng">
                <a:solidFill>
                  <a:schemeClr val="lt1"/>
                </a:solidFill>
                <a:prstDash val="solid"/>
                <a:round/>
                <a:headEnd type="none" w="med" len="med"/>
                <a:tailEnd type="none" w="med" len="med"/>
              </a:ln>
            </p:spPr>
          </p:cxnSp>
          <p:cxnSp>
            <p:nvCxnSpPr>
              <p:cNvPr id="299" name="Google Shape;231;p25">
                <a:extLst>
                  <a:ext uri="{FF2B5EF4-FFF2-40B4-BE49-F238E27FC236}">
                    <a16:creationId xmlns:a16="http://schemas.microsoft.com/office/drawing/2014/main" id="{C9EADBBB-3638-8266-8E06-53E4ACFDC0B7}"/>
                  </a:ext>
                </a:extLst>
              </p:cNvPr>
              <p:cNvCxnSpPr/>
              <p:nvPr/>
            </p:nvCxnSpPr>
            <p:spPr>
              <a:xfrm>
                <a:off x="17939955" y="2911550"/>
                <a:ext cx="303900" cy="0"/>
              </a:xfrm>
              <a:prstGeom prst="straightConnector1">
                <a:avLst/>
              </a:prstGeom>
              <a:noFill/>
              <a:ln w="9525" cap="flat" cmpd="sng">
                <a:solidFill>
                  <a:schemeClr val="lt1"/>
                </a:solidFill>
                <a:prstDash val="solid"/>
                <a:round/>
                <a:headEnd type="none" w="med" len="med"/>
                <a:tailEnd type="none" w="med" len="med"/>
              </a:ln>
            </p:spPr>
          </p:cxnSp>
        </p:grpSp>
      </p:grpSp>
    </p:spTree>
    <p:extLst>
      <p:ext uri="{BB962C8B-B14F-4D97-AF65-F5344CB8AC3E}">
        <p14:creationId xmlns:p14="http://schemas.microsoft.com/office/powerpoint/2010/main" val="1249507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33"/>
                                        </p:tgtEl>
                                      </p:cBhvr>
                                    </p:animEffect>
                                    <p:set>
                                      <p:cBhvr>
                                        <p:cTn id="21" dur="1" fill="hold">
                                          <p:stCondLst>
                                            <p:cond delay="499"/>
                                          </p:stCondLst>
                                        </p:cTn>
                                        <p:tgtEl>
                                          <p:spTgt spid="33"/>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dissolv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Shape 235">
          <a:extLst>
            <a:ext uri="{FF2B5EF4-FFF2-40B4-BE49-F238E27FC236}">
              <a16:creationId xmlns:a16="http://schemas.microsoft.com/office/drawing/2014/main" id="{E7AA16A5-4B7E-490D-D17B-451036A634A9}"/>
            </a:ext>
          </a:extLst>
        </p:cNvPr>
        <p:cNvGrpSpPr/>
        <p:nvPr/>
      </p:nvGrpSpPr>
      <p:grpSpPr>
        <a:xfrm>
          <a:off x="0" y="0"/>
          <a:ext cx="0" cy="0"/>
          <a:chOff x="0" y="0"/>
          <a:chExt cx="0" cy="0"/>
        </a:xfrm>
      </p:grpSpPr>
      <p:sp>
        <p:nvSpPr>
          <p:cNvPr id="262" name="Rectángulo 261">
            <a:extLst>
              <a:ext uri="{FF2B5EF4-FFF2-40B4-BE49-F238E27FC236}">
                <a16:creationId xmlns:a16="http://schemas.microsoft.com/office/drawing/2014/main" id="{91D0926B-6A21-495B-C2DD-CA572952D986}"/>
              </a:ext>
            </a:extLst>
          </p:cNvPr>
          <p:cNvSpPr/>
          <p:nvPr/>
        </p:nvSpPr>
        <p:spPr>
          <a:xfrm>
            <a:off x="7107123" y="5303389"/>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1" name="Rectángulo 260">
            <a:extLst>
              <a:ext uri="{FF2B5EF4-FFF2-40B4-BE49-F238E27FC236}">
                <a16:creationId xmlns:a16="http://schemas.microsoft.com/office/drawing/2014/main" id="{FD4C2E7A-F9F3-6361-E809-A844E631D259}"/>
              </a:ext>
            </a:extLst>
          </p:cNvPr>
          <p:cNvSpPr/>
          <p:nvPr/>
        </p:nvSpPr>
        <p:spPr>
          <a:xfrm>
            <a:off x="5248330" y="4118138"/>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0" name="Rectángulo 259">
            <a:extLst>
              <a:ext uri="{FF2B5EF4-FFF2-40B4-BE49-F238E27FC236}">
                <a16:creationId xmlns:a16="http://schemas.microsoft.com/office/drawing/2014/main" id="{8283B6C5-6975-76B0-40E9-50ABB0DBCF8E}"/>
              </a:ext>
            </a:extLst>
          </p:cNvPr>
          <p:cNvSpPr/>
          <p:nvPr/>
        </p:nvSpPr>
        <p:spPr>
          <a:xfrm>
            <a:off x="3391989" y="2932890"/>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59" name="Grupo 258">
            <a:extLst>
              <a:ext uri="{FF2B5EF4-FFF2-40B4-BE49-F238E27FC236}">
                <a16:creationId xmlns:a16="http://schemas.microsoft.com/office/drawing/2014/main" id="{1847970F-B841-FB3C-0397-651EB35ED929}"/>
              </a:ext>
            </a:extLst>
          </p:cNvPr>
          <p:cNvGrpSpPr/>
          <p:nvPr/>
        </p:nvGrpSpPr>
        <p:grpSpPr>
          <a:xfrm>
            <a:off x="164891" y="105994"/>
            <a:ext cx="8814217" cy="1104900"/>
            <a:chOff x="164891" y="105994"/>
            <a:chExt cx="8814217" cy="1104900"/>
          </a:xfrm>
        </p:grpSpPr>
        <p:sp>
          <p:nvSpPr>
            <p:cNvPr id="24" name="Google Shape;267;p29">
              <a:extLst>
                <a:ext uri="{FF2B5EF4-FFF2-40B4-BE49-F238E27FC236}">
                  <a16:creationId xmlns:a16="http://schemas.microsoft.com/office/drawing/2014/main" id="{F6A53C76-9093-4566-65FF-1FEF5ED01DE7}"/>
                </a:ext>
              </a:extLst>
            </p:cNvPr>
            <p:cNvSpPr>
              <a:spLocks noChangeAspect="1"/>
            </p:cNvSpPr>
            <p:nvPr/>
          </p:nvSpPr>
          <p:spPr>
            <a:xfrm>
              <a:off x="164891" y="1059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5" name="Google Shape;267;p29">
              <a:extLst>
                <a:ext uri="{FF2B5EF4-FFF2-40B4-BE49-F238E27FC236}">
                  <a16:creationId xmlns:a16="http://schemas.microsoft.com/office/drawing/2014/main" id="{4E7E7EB4-AC19-7DA6-3167-1C0ADB35CF3D}"/>
                </a:ext>
              </a:extLst>
            </p:cNvPr>
            <p:cNvSpPr>
              <a:spLocks noChangeAspect="1"/>
            </p:cNvSpPr>
            <p:nvPr/>
          </p:nvSpPr>
          <p:spPr>
            <a:xfrm>
              <a:off x="2022671" y="1059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21" name="Conector recto de flecha 20">
              <a:extLst>
                <a:ext uri="{FF2B5EF4-FFF2-40B4-BE49-F238E27FC236}">
                  <a16:creationId xmlns:a16="http://schemas.microsoft.com/office/drawing/2014/main" id="{B94A5064-589D-5973-8795-CBC105BE2C16}"/>
                </a:ext>
              </a:extLst>
            </p:cNvPr>
            <p:cNvCxnSpPr>
              <a:cxnSpLocks/>
              <a:stCxn id="24" idx="6"/>
              <a:endCxn id="25" idx="2"/>
            </p:cNvCxnSpPr>
            <p:nvPr/>
          </p:nvCxnSpPr>
          <p:spPr>
            <a:xfrm>
              <a:off x="1547983" y="658446"/>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2" name="Google Shape;267;p29">
              <a:extLst>
                <a:ext uri="{FF2B5EF4-FFF2-40B4-BE49-F238E27FC236}">
                  <a16:creationId xmlns:a16="http://schemas.microsoft.com/office/drawing/2014/main" id="{87BE0067-24ED-1A40-4565-17DE9572FF4B}"/>
                </a:ext>
              </a:extLst>
            </p:cNvPr>
            <p:cNvSpPr/>
            <p:nvPr/>
          </p:nvSpPr>
          <p:spPr>
            <a:xfrm>
              <a:off x="197471" y="13593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Code commit</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13" name="Google Shape;267;p29">
              <a:extLst>
                <a:ext uri="{FF2B5EF4-FFF2-40B4-BE49-F238E27FC236}">
                  <a16:creationId xmlns:a16="http://schemas.microsoft.com/office/drawing/2014/main" id="{0E2406E7-EA40-D302-4CF4-0AC4526C2BFB}"/>
                </a:ext>
              </a:extLst>
            </p:cNvPr>
            <p:cNvSpPr/>
            <p:nvPr/>
          </p:nvSpPr>
          <p:spPr>
            <a:xfrm>
              <a:off x="2055254" y="13593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Run tests</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31" name="Google Shape;267;p29">
              <a:extLst>
                <a:ext uri="{FF2B5EF4-FFF2-40B4-BE49-F238E27FC236}">
                  <a16:creationId xmlns:a16="http://schemas.microsoft.com/office/drawing/2014/main" id="{41AC797D-FDE7-2DFF-6214-B6C4AA42A81B}"/>
                </a:ext>
              </a:extLst>
            </p:cNvPr>
            <p:cNvSpPr>
              <a:spLocks noChangeAspect="1"/>
            </p:cNvSpPr>
            <p:nvPr/>
          </p:nvSpPr>
          <p:spPr>
            <a:xfrm>
              <a:off x="3880452"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32" name="Google Shape;267;p29">
              <a:extLst>
                <a:ext uri="{FF2B5EF4-FFF2-40B4-BE49-F238E27FC236}">
                  <a16:creationId xmlns:a16="http://schemas.microsoft.com/office/drawing/2014/main" id="{E96C3A67-6F5F-F63A-80DD-FABB76333520}"/>
                </a:ext>
              </a:extLst>
            </p:cNvPr>
            <p:cNvSpPr>
              <a:spLocks noChangeAspect="1"/>
            </p:cNvSpPr>
            <p:nvPr/>
          </p:nvSpPr>
          <p:spPr>
            <a:xfrm>
              <a:off x="5738232"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30" name="Conector recto de flecha 29">
              <a:extLst>
                <a:ext uri="{FF2B5EF4-FFF2-40B4-BE49-F238E27FC236}">
                  <a16:creationId xmlns:a16="http://schemas.microsoft.com/office/drawing/2014/main" id="{60F83770-D143-95AE-B3D0-8B6C8CF2CCBC}"/>
                </a:ext>
              </a:extLst>
            </p:cNvPr>
            <p:cNvCxnSpPr>
              <a:cxnSpLocks/>
              <a:stCxn id="31" idx="6"/>
              <a:endCxn id="32" idx="2"/>
            </p:cNvCxnSpPr>
            <p:nvPr/>
          </p:nvCxnSpPr>
          <p:spPr>
            <a:xfrm>
              <a:off x="5263544" y="658445"/>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4" name="Google Shape;267;p29">
              <a:extLst>
                <a:ext uri="{FF2B5EF4-FFF2-40B4-BE49-F238E27FC236}">
                  <a16:creationId xmlns:a16="http://schemas.microsoft.com/office/drawing/2014/main" id="{6E342386-8066-196F-E93E-664A1FE44CF2}"/>
                </a:ext>
              </a:extLst>
            </p:cNvPr>
            <p:cNvSpPr/>
            <p:nvPr/>
          </p:nvSpPr>
          <p:spPr>
            <a:xfrm>
              <a:off x="3913032"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Build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35" name="Google Shape;267;p29">
              <a:extLst>
                <a:ext uri="{FF2B5EF4-FFF2-40B4-BE49-F238E27FC236}">
                  <a16:creationId xmlns:a16="http://schemas.microsoft.com/office/drawing/2014/main" id="{46F09A08-6556-0B3C-16CE-B11154FEA2D5}"/>
                </a:ext>
              </a:extLst>
            </p:cNvPr>
            <p:cNvSpPr/>
            <p:nvPr/>
          </p:nvSpPr>
          <p:spPr>
            <a:xfrm>
              <a:off x="5770815"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Push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39" name="Google Shape;267;p29">
              <a:extLst>
                <a:ext uri="{FF2B5EF4-FFF2-40B4-BE49-F238E27FC236}">
                  <a16:creationId xmlns:a16="http://schemas.microsoft.com/office/drawing/2014/main" id="{C4071F3A-26F6-5271-B557-0266AC06679B}"/>
                </a:ext>
              </a:extLst>
            </p:cNvPr>
            <p:cNvSpPr>
              <a:spLocks noChangeAspect="1"/>
            </p:cNvSpPr>
            <p:nvPr/>
          </p:nvSpPr>
          <p:spPr>
            <a:xfrm>
              <a:off x="7596013"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42" name="Google Shape;267;p29">
              <a:extLst>
                <a:ext uri="{FF2B5EF4-FFF2-40B4-BE49-F238E27FC236}">
                  <a16:creationId xmlns:a16="http://schemas.microsoft.com/office/drawing/2014/main" id="{19954951-366A-9A3A-D623-7A9242BD673A}"/>
                </a:ext>
              </a:extLst>
            </p:cNvPr>
            <p:cNvSpPr/>
            <p:nvPr/>
          </p:nvSpPr>
          <p:spPr>
            <a:xfrm>
              <a:off x="7628593"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Restart app</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cxnSp>
          <p:nvCxnSpPr>
            <p:cNvPr id="44" name="Conector recto de flecha 43">
              <a:extLst>
                <a:ext uri="{FF2B5EF4-FFF2-40B4-BE49-F238E27FC236}">
                  <a16:creationId xmlns:a16="http://schemas.microsoft.com/office/drawing/2014/main" id="{ADE372FE-09D2-2ABE-195D-03C5977581E5}"/>
                </a:ext>
              </a:extLst>
            </p:cNvPr>
            <p:cNvCxnSpPr>
              <a:cxnSpLocks/>
              <a:stCxn id="25" idx="6"/>
              <a:endCxn id="31" idx="2"/>
            </p:cNvCxnSpPr>
            <p:nvPr/>
          </p:nvCxnSpPr>
          <p:spPr>
            <a:xfrm flipV="1">
              <a:off x="3405767" y="658443"/>
              <a:ext cx="474685" cy="1"/>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E6A5AC75-66D0-D440-A8FD-C5B566413AE0}"/>
                </a:ext>
              </a:extLst>
            </p:cNvPr>
            <p:cNvCxnSpPr>
              <a:cxnSpLocks/>
              <a:stCxn id="32" idx="6"/>
              <a:endCxn id="39" idx="2"/>
            </p:cNvCxnSpPr>
            <p:nvPr/>
          </p:nvCxnSpPr>
          <p:spPr>
            <a:xfrm>
              <a:off x="7121328" y="658443"/>
              <a:ext cx="474685"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53" name="Google Shape;267;p29">
            <a:extLst>
              <a:ext uri="{FF2B5EF4-FFF2-40B4-BE49-F238E27FC236}">
                <a16:creationId xmlns:a16="http://schemas.microsoft.com/office/drawing/2014/main" id="{C243DE13-909B-D35D-0DB6-EFDA467AF48E}"/>
              </a:ext>
            </a:extLst>
          </p:cNvPr>
          <p:cNvSpPr>
            <a:spLocks noChangeAspect="1"/>
          </p:cNvSpPr>
          <p:nvPr/>
        </p:nvSpPr>
        <p:spPr>
          <a:xfrm>
            <a:off x="164891" y="1291246"/>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54" name="Google Shape;267;p29">
            <a:extLst>
              <a:ext uri="{FF2B5EF4-FFF2-40B4-BE49-F238E27FC236}">
                <a16:creationId xmlns:a16="http://schemas.microsoft.com/office/drawing/2014/main" id="{A14104FE-892D-EEBE-C715-2161CA52B652}"/>
              </a:ext>
            </a:extLst>
          </p:cNvPr>
          <p:cNvSpPr>
            <a:spLocks noChangeAspect="1"/>
          </p:cNvSpPr>
          <p:nvPr/>
        </p:nvSpPr>
        <p:spPr>
          <a:xfrm>
            <a:off x="2022671" y="1291246"/>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55" name="Conector recto de flecha 54">
            <a:extLst>
              <a:ext uri="{FF2B5EF4-FFF2-40B4-BE49-F238E27FC236}">
                <a16:creationId xmlns:a16="http://schemas.microsoft.com/office/drawing/2014/main" id="{ACF23391-8EFB-285E-5253-07DB385728D8}"/>
              </a:ext>
            </a:extLst>
          </p:cNvPr>
          <p:cNvCxnSpPr>
            <a:cxnSpLocks/>
            <a:stCxn id="53" idx="6"/>
            <a:endCxn id="54" idx="2"/>
          </p:cNvCxnSpPr>
          <p:nvPr/>
        </p:nvCxnSpPr>
        <p:spPr>
          <a:xfrm>
            <a:off x="1547983" y="1843697"/>
            <a:ext cx="474688" cy="0"/>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sp>
        <p:nvSpPr>
          <p:cNvPr id="56" name="Google Shape;267;p29">
            <a:extLst>
              <a:ext uri="{FF2B5EF4-FFF2-40B4-BE49-F238E27FC236}">
                <a16:creationId xmlns:a16="http://schemas.microsoft.com/office/drawing/2014/main" id="{D550025E-8EE3-150B-6115-462C9159C6E5}"/>
              </a:ext>
            </a:extLst>
          </p:cNvPr>
          <p:cNvSpPr/>
          <p:nvPr/>
        </p:nvSpPr>
        <p:spPr>
          <a:xfrm>
            <a:off x="197471" y="1321190"/>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Code commit</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57" name="Google Shape;267;p29">
            <a:extLst>
              <a:ext uri="{FF2B5EF4-FFF2-40B4-BE49-F238E27FC236}">
                <a16:creationId xmlns:a16="http://schemas.microsoft.com/office/drawing/2014/main" id="{837BB350-0C24-8F2A-B874-593FA8BD4B26}"/>
              </a:ext>
            </a:extLst>
          </p:cNvPr>
          <p:cNvSpPr/>
          <p:nvPr/>
        </p:nvSpPr>
        <p:spPr>
          <a:xfrm>
            <a:off x="2055254" y="1321190"/>
            <a:ext cx="1308130" cy="1045014"/>
          </a:xfrm>
          <a:prstGeom prst="ellipse">
            <a:avLst/>
          </a:prstGeom>
          <a:no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E03130"/>
                </a:solidFill>
                <a:latin typeface="Albert Sans SemiBold" pitchFamily="2" charset="77"/>
                <a:ea typeface="Source Serif 4 Black" panose="02040603050405020204" pitchFamily="18" charset="0"/>
                <a:cs typeface="Inter Black"/>
                <a:sym typeface="Inter Black"/>
              </a:rPr>
              <a:t>Test fail</a:t>
            </a:r>
            <a:endParaRPr b="1">
              <a:solidFill>
                <a:srgbClr val="E03130"/>
              </a:solidFill>
              <a:latin typeface="Albert Sans SemiBold" pitchFamily="2" charset="77"/>
              <a:ea typeface="Source Serif 4 Black" panose="02040603050405020204" pitchFamily="18" charset="0"/>
              <a:cs typeface="Inter Black"/>
              <a:sym typeface="Inter Black"/>
            </a:endParaRPr>
          </a:p>
        </p:txBody>
      </p:sp>
      <p:sp>
        <p:nvSpPr>
          <p:cNvPr id="58" name="Google Shape;267;p29">
            <a:extLst>
              <a:ext uri="{FF2B5EF4-FFF2-40B4-BE49-F238E27FC236}">
                <a16:creationId xmlns:a16="http://schemas.microsoft.com/office/drawing/2014/main" id="{571CB2FB-4389-6F28-6CCF-EABD519940CA}"/>
              </a:ext>
            </a:extLst>
          </p:cNvPr>
          <p:cNvSpPr>
            <a:spLocks noChangeAspect="1"/>
          </p:cNvSpPr>
          <p:nvPr/>
        </p:nvSpPr>
        <p:spPr>
          <a:xfrm>
            <a:off x="3880452" y="129124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59" name="Google Shape;267;p29">
            <a:extLst>
              <a:ext uri="{FF2B5EF4-FFF2-40B4-BE49-F238E27FC236}">
                <a16:creationId xmlns:a16="http://schemas.microsoft.com/office/drawing/2014/main" id="{5A9F748F-07F9-91E2-4CDC-2BC80907D9FA}"/>
              </a:ext>
            </a:extLst>
          </p:cNvPr>
          <p:cNvSpPr>
            <a:spLocks noChangeAspect="1"/>
          </p:cNvSpPr>
          <p:nvPr/>
        </p:nvSpPr>
        <p:spPr>
          <a:xfrm>
            <a:off x="5738232" y="129124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60" name="Conector recto de flecha 59">
            <a:extLst>
              <a:ext uri="{FF2B5EF4-FFF2-40B4-BE49-F238E27FC236}">
                <a16:creationId xmlns:a16="http://schemas.microsoft.com/office/drawing/2014/main" id="{F19EFE95-9355-8C5E-3D0C-C370D0FF035A}"/>
              </a:ext>
            </a:extLst>
          </p:cNvPr>
          <p:cNvCxnSpPr>
            <a:cxnSpLocks/>
            <a:stCxn id="58" idx="6"/>
            <a:endCxn id="59" idx="2"/>
          </p:cNvCxnSpPr>
          <p:nvPr/>
        </p:nvCxnSpPr>
        <p:spPr>
          <a:xfrm>
            <a:off x="5263544" y="1843696"/>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61" name="Google Shape;267;p29">
            <a:extLst>
              <a:ext uri="{FF2B5EF4-FFF2-40B4-BE49-F238E27FC236}">
                <a16:creationId xmlns:a16="http://schemas.microsoft.com/office/drawing/2014/main" id="{38882787-8045-87D5-E20C-2EFA6EDB5E53}"/>
              </a:ext>
            </a:extLst>
          </p:cNvPr>
          <p:cNvSpPr/>
          <p:nvPr/>
        </p:nvSpPr>
        <p:spPr>
          <a:xfrm>
            <a:off x="3913032" y="132118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Build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62" name="Google Shape;267;p29">
            <a:extLst>
              <a:ext uri="{FF2B5EF4-FFF2-40B4-BE49-F238E27FC236}">
                <a16:creationId xmlns:a16="http://schemas.microsoft.com/office/drawing/2014/main" id="{422DC99D-9D43-D73F-BF7F-DAA670663EFF}"/>
              </a:ext>
            </a:extLst>
          </p:cNvPr>
          <p:cNvSpPr/>
          <p:nvPr/>
        </p:nvSpPr>
        <p:spPr>
          <a:xfrm>
            <a:off x="5770815" y="132118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Push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63" name="Google Shape;267;p29">
            <a:extLst>
              <a:ext uri="{FF2B5EF4-FFF2-40B4-BE49-F238E27FC236}">
                <a16:creationId xmlns:a16="http://schemas.microsoft.com/office/drawing/2014/main" id="{156E509E-F76E-1574-1034-F7F55C323CC2}"/>
              </a:ext>
            </a:extLst>
          </p:cNvPr>
          <p:cNvSpPr>
            <a:spLocks noChangeAspect="1"/>
          </p:cNvSpPr>
          <p:nvPr/>
        </p:nvSpPr>
        <p:spPr>
          <a:xfrm>
            <a:off x="7596013" y="129124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92" name="Google Shape;267;p29">
            <a:extLst>
              <a:ext uri="{FF2B5EF4-FFF2-40B4-BE49-F238E27FC236}">
                <a16:creationId xmlns:a16="http://schemas.microsoft.com/office/drawing/2014/main" id="{02E7ADCB-54E2-9E17-2868-5A8AE3C8D2B7}"/>
              </a:ext>
            </a:extLst>
          </p:cNvPr>
          <p:cNvSpPr/>
          <p:nvPr/>
        </p:nvSpPr>
        <p:spPr>
          <a:xfrm>
            <a:off x="7628593" y="132118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Restart app</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cxnSp>
        <p:nvCxnSpPr>
          <p:cNvPr id="193" name="Conector recto de flecha 192">
            <a:extLst>
              <a:ext uri="{FF2B5EF4-FFF2-40B4-BE49-F238E27FC236}">
                <a16:creationId xmlns:a16="http://schemas.microsoft.com/office/drawing/2014/main" id="{8DD8CFC9-FCBD-0E91-101C-DCC55C45BCE7}"/>
              </a:ext>
            </a:extLst>
          </p:cNvPr>
          <p:cNvCxnSpPr>
            <a:cxnSpLocks/>
            <a:stCxn id="54" idx="6"/>
            <a:endCxn id="58" idx="2"/>
          </p:cNvCxnSpPr>
          <p:nvPr/>
        </p:nvCxnSpPr>
        <p:spPr>
          <a:xfrm flipV="1">
            <a:off x="3405767" y="1843694"/>
            <a:ext cx="474685" cy="1"/>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4" name="Conector recto de flecha 193">
            <a:extLst>
              <a:ext uri="{FF2B5EF4-FFF2-40B4-BE49-F238E27FC236}">
                <a16:creationId xmlns:a16="http://schemas.microsoft.com/office/drawing/2014/main" id="{4322AEB9-D51D-C602-FDB0-297A43D585A4}"/>
              </a:ext>
            </a:extLst>
          </p:cNvPr>
          <p:cNvCxnSpPr>
            <a:cxnSpLocks/>
            <a:stCxn id="59" idx="6"/>
            <a:endCxn id="63" idx="2"/>
          </p:cNvCxnSpPr>
          <p:nvPr/>
        </p:nvCxnSpPr>
        <p:spPr>
          <a:xfrm>
            <a:off x="7121328" y="1843694"/>
            <a:ext cx="474685"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11" name="Google Shape;267;p29">
            <a:extLst>
              <a:ext uri="{FF2B5EF4-FFF2-40B4-BE49-F238E27FC236}">
                <a16:creationId xmlns:a16="http://schemas.microsoft.com/office/drawing/2014/main" id="{8CBE22F9-59FF-C887-0360-68E95823F8EA}"/>
              </a:ext>
            </a:extLst>
          </p:cNvPr>
          <p:cNvSpPr>
            <a:spLocks noChangeAspect="1"/>
          </p:cNvSpPr>
          <p:nvPr/>
        </p:nvSpPr>
        <p:spPr>
          <a:xfrm>
            <a:off x="164891" y="366174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12" name="Google Shape;267;p29">
            <a:extLst>
              <a:ext uri="{FF2B5EF4-FFF2-40B4-BE49-F238E27FC236}">
                <a16:creationId xmlns:a16="http://schemas.microsoft.com/office/drawing/2014/main" id="{34D52515-B5CE-8EE2-A9D3-3F245ACDB5CB}"/>
              </a:ext>
            </a:extLst>
          </p:cNvPr>
          <p:cNvSpPr>
            <a:spLocks noChangeAspect="1"/>
          </p:cNvSpPr>
          <p:nvPr/>
        </p:nvSpPr>
        <p:spPr>
          <a:xfrm>
            <a:off x="2022671" y="366174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213" name="Conector recto de flecha 212">
            <a:extLst>
              <a:ext uri="{FF2B5EF4-FFF2-40B4-BE49-F238E27FC236}">
                <a16:creationId xmlns:a16="http://schemas.microsoft.com/office/drawing/2014/main" id="{A12C71E6-404D-D50E-21FA-14994E3BF84A}"/>
              </a:ext>
            </a:extLst>
          </p:cNvPr>
          <p:cNvCxnSpPr>
            <a:cxnSpLocks/>
            <a:stCxn id="211" idx="6"/>
            <a:endCxn id="212" idx="2"/>
          </p:cNvCxnSpPr>
          <p:nvPr/>
        </p:nvCxnSpPr>
        <p:spPr>
          <a:xfrm>
            <a:off x="1547983" y="4214196"/>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14" name="Google Shape;267;p29">
            <a:extLst>
              <a:ext uri="{FF2B5EF4-FFF2-40B4-BE49-F238E27FC236}">
                <a16:creationId xmlns:a16="http://schemas.microsoft.com/office/drawing/2014/main" id="{8D885A27-20BF-D88C-FC3B-D740D174E0C2}"/>
              </a:ext>
            </a:extLst>
          </p:cNvPr>
          <p:cNvSpPr/>
          <p:nvPr/>
        </p:nvSpPr>
        <p:spPr>
          <a:xfrm>
            <a:off x="197471" y="369168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Code commit</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15" name="Google Shape;267;p29">
            <a:extLst>
              <a:ext uri="{FF2B5EF4-FFF2-40B4-BE49-F238E27FC236}">
                <a16:creationId xmlns:a16="http://schemas.microsoft.com/office/drawing/2014/main" id="{A9D6E9F6-DB29-F506-6710-960F562F9670}"/>
              </a:ext>
            </a:extLst>
          </p:cNvPr>
          <p:cNvSpPr/>
          <p:nvPr/>
        </p:nvSpPr>
        <p:spPr>
          <a:xfrm>
            <a:off x="2055254" y="369168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Run tests</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16" name="Google Shape;267;p29">
            <a:extLst>
              <a:ext uri="{FF2B5EF4-FFF2-40B4-BE49-F238E27FC236}">
                <a16:creationId xmlns:a16="http://schemas.microsoft.com/office/drawing/2014/main" id="{05EE67C7-3AC9-6A68-36BB-F9049B85FC34}"/>
              </a:ext>
            </a:extLst>
          </p:cNvPr>
          <p:cNvSpPr>
            <a:spLocks noChangeAspect="1"/>
          </p:cNvSpPr>
          <p:nvPr/>
        </p:nvSpPr>
        <p:spPr>
          <a:xfrm>
            <a:off x="3880452" y="366174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17" name="Google Shape;267;p29">
            <a:extLst>
              <a:ext uri="{FF2B5EF4-FFF2-40B4-BE49-F238E27FC236}">
                <a16:creationId xmlns:a16="http://schemas.microsoft.com/office/drawing/2014/main" id="{4161D3BE-E035-3B6A-95A1-CC8C113E1818}"/>
              </a:ext>
            </a:extLst>
          </p:cNvPr>
          <p:cNvSpPr>
            <a:spLocks noChangeAspect="1"/>
          </p:cNvSpPr>
          <p:nvPr/>
        </p:nvSpPr>
        <p:spPr>
          <a:xfrm>
            <a:off x="5738232" y="366174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218" name="Conector recto de flecha 217">
            <a:extLst>
              <a:ext uri="{FF2B5EF4-FFF2-40B4-BE49-F238E27FC236}">
                <a16:creationId xmlns:a16="http://schemas.microsoft.com/office/drawing/2014/main" id="{7C35AC59-9324-C343-142B-120F5BCC32F7}"/>
              </a:ext>
            </a:extLst>
          </p:cNvPr>
          <p:cNvCxnSpPr>
            <a:cxnSpLocks/>
            <a:stCxn id="216" idx="6"/>
            <a:endCxn id="217" idx="2"/>
          </p:cNvCxnSpPr>
          <p:nvPr/>
        </p:nvCxnSpPr>
        <p:spPr>
          <a:xfrm>
            <a:off x="5263544" y="4214195"/>
            <a:ext cx="474688" cy="0"/>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sp>
        <p:nvSpPr>
          <p:cNvPr id="219" name="Google Shape;267;p29">
            <a:extLst>
              <a:ext uri="{FF2B5EF4-FFF2-40B4-BE49-F238E27FC236}">
                <a16:creationId xmlns:a16="http://schemas.microsoft.com/office/drawing/2014/main" id="{B3314863-17F9-8D4E-2409-A5C71D9A53CA}"/>
              </a:ext>
            </a:extLst>
          </p:cNvPr>
          <p:cNvSpPr/>
          <p:nvPr/>
        </p:nvSpPr>
        <p:spPr>
          <a:xfrm>
            <a:off x="3913032" y="369168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Build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20" name="Google Shape;267;p29">
            <a:extLst>
              <a:ext uri="{FF2B5EF4-FFF2-40B4-BE49-F238E27FC236}">
                <a16:creationId xmlns:a16="http://schemas.microsoft.com/office/drawing/2014/main" id="{732037A7-3BC3-1BE7-E1B2-D2D3058E1CCC}"/>
              </a:ext>
            </a:extLst>
          </p:cNvPr>
          <p:cNvSpPr/>
          <p:nvPr/>
        </p:nvSpPr>
        <p:spPr>
          <a:xfrm>
            <a:off x="5770815" y="3691688"/>
            <a:ext cx="1308130" cy="1045014"/>
          </a:xfrm>
          <a:prstGeom prst="ellipse">
            <a:avLst/>
          </a:prstGeom>
          <a:no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E03130"/>
                </a:solidFill>
                <a:latin typeface="Albert Sans SemiBold" pitchFamily="2" charset="77"/>
                <a:ea typeface="Source Serif 4 Black" panose="02040603050405020204" pitchFamily="18" charset="0"/>
                <a:cs typeface="Inter Black"/>
                <a:sym typeface="Inter Black"/>
              </a:rPr>
              <a:t>Push wrong image</a:t>
            </a:r>
            <a:endParaRPr b="1">
              <a:solidFill>
                <a:srgbClr val="E03130"/>
              </a:solidFill>
              <a:latin typeface="Albert Sans SemiBold" pitchFamily="2" charset="77"/>
              <a:ea typeface="Source Serif 4 Black" panose="02040603050405020204" pitchFamily="18" charset="0"/>
              <a:cs typeface="Inter Black"/>
              <a:sym typeface="Inter Black"/>
            </a:endParaRPr>
          </a:p>
        </p:txBody>
      </p:sp>
      <p:sp>
        <p:nvSpPr>
          <p:cNvPr id="221" name="Google Shape;267;p29">
            <a:extLst>
              <a:ext uri="{FF2B5EF4-FFF2-40B4-BE49-F238E27FC236}">
                <a16:creationId xmlns:a16="http://schemas.microsoft.com/office/drawing/2014/main" id="{0E4E4DBD-B2D2-C14F-86AF-4448194B8C5B}"/>
              </a:ext>
            </a:extLst>
          </p:cNvPr>
          <p:cNvSpPr>
            <a:spLocks noChangeAspect="1"/>
          </p:cNvSpPr>
          <p:nvPr/>
        </p:nvSpPr>
        <p:spPr>
          <a:xfrm>
            <a:off x="7596013" y="366174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22" name="Google Shape;267;p29">
            <a:extLst>
              <a:ext uri="{FF2B5EF4-FFF2-40B4-BE49-F238E27FC236}">
                <a16:creationId xmlns:a16="http://schemas.microsoft.com/office/drawing/2014/main" id="{8C1F7975-0173-6770-BEE8-1855996AA846}"/>
              </a:ext>
            </a:extLst>
          </p:cNvPr>
          <p:cNvSpPr/>
          <p:nvPr/>
        </p:nvSpPr>
        <p:spPr>
          <a:xfrm>
            <a:off x="7628593" y="369168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Restart app</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cxnSp>
        <p:nvCxnSpPr>
          <p:cNvPr id="223" name="Conector recto de flecha 222">
            <a:extLst>
              <a:ext uri="{FF2B5EF4-FFF2-40B4-BE49-F238E27FC236}">
                <a16:creationId xmlns:a16="http://schemas.microsoft.com/office/drawing/2014/main" id="{C38FF06B-6BF1-57DA-7850-A1C308EC80CC}"/>
              </a:ext>
            </a:extLst>
          </p:cNvPr>
          <p:cNvCxnSpPr>
            <a:cxnSpLocks/>
            <a:stCxn id="212" idx="6"/>
            <a:endCxn id="216" idx="2"/>
          </p:cNvCxnSpPr>
          <p:nvPr/>
        </p:nvCxnSpPr>
        <p:spPr>
          <a:xfrm flipV="1">
            <a:off x="3405767" y="4214193"/>
            <a:ext cx="474685" cy="1"/>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24" name="Conector recto de flecha 223">
            <a:extLst>
              <a:ext uri="{FF2B5EF4-FFF2-40B4-BE49-F238E27FC236}">
                <a16:creationId xmlns:a16="http://schemas.microsoft.com/office/drawing/2014/main" id="{6A70CC5C-8DEC-8025-57D3-7CD6E01FC66E}"/>
              </a:ext>
            </a:extLst>
          </p:cNvPr>
          <p:cNvCxnSpPr>
            <a:cxnSpLocks/>
            <a:stCxn id="217" idx="6"/>
            <a:endCxn id="221" idx="2"/>
          </p:cNvCxnSpPr>
          <p:nvPr/>
        </p:nvCxnSpPr>
        <p:spPr>
          <a:xfrm>
            <a:off x="7121328" y="4214193"/>
            <a:ext cx="474685"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26" name="Google Shape;267;p29">
            <a:extLst>
              <a:ext uri="{FF2B5EF4-FFF2-40B4-BE49-F238E27FC236}">
                <a16:creationId xmlns:a16="http://schemas.microsoft.com/office/drawing/2014/main" id="{1E409B61-D26C-4C00-BCA9-ED2613CF2ADA}"/>
              </a:ext>
            </a:extLst>
          </p:cNvPr>
          <p:cNvSpPr>
            <a:spLocks noChangeAspect="1"/>
          </p:cNvSpPr>
          <p:nvPr/>
        </p:nvSpPr>
        <p:spPr>
          <a:xfrm>
            <a:off x="150687" y="4846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27" name="Google Shape;267;p29">
            <a:extLst>
              <a:ext uri="{FF2B5EF4-FFF2-40B4-BE49-F238E27FC236}">
                <a16:creationId xmlns:a16="http://schemas.microsoft.com/office/drawing/2014/main" id="{8C310232-EF49-C94F-33E6-6DE5F8F46356}"/>
              </a:ext>
            </a:extLst>
          </p:cNvPr>
          <p:cNvSpPr>
            <a:spLocks noChangeAspect="1"/>
          </p:cNvSpPr>
          <p:nvPr/>
        </p:nvSpPr>
        <p:spPr>
          <a:xfrm>
            <a:off x="2008467" y="4846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228" name="Conector recto de flecha 227">
            <a:extLst>
              <a:ext uri="{FF2B5EF4-FFF2-40B4-BE49-F238E27FC236}">
                <a16:creationId xmlns:a16="http://schemas.microsoft.com/office/drawing/2014/main" id="{738F86A3-D621-99F0-36B9-B14676CA3E7D}"/>
              </a:ext>
            </a:extLst>
          </p:cNvPr>
          <p:cNvCxnSpPr>
            <a:cxnSpLocks/>
            <a:stCxn id="226" idx="6"/>
            <a:endCxn id="227" idx="2"/>
          </p:cNvCxnSpPr>
          <p:nvPr/>
        </p:nvCxnSpPr>
        <p:spPr>
          <a:xfrm>
            <a:off x="1533779" y="5399445"/>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29" name="Google Shape;267;p29">
            <a:extLst>
              <a:ext uri="{FF2B5EF4-FFF2-40B4-BE49-F238E27FC236}">
                <a16:creationId xmlns:a16="http://schemas.microsoft.com/office/drawing/2014/main" id="{B25A166B-97C3-0E01-C5D7-511CE0427367}"/>
              </a:ext>
            </a:extLst>
          </p:cNvPr>
          <p:cNvSpPr/>
          <p:nvPr/>
        </p:nvSpPr>
        <p:spPr>
          <a:xfrm>
            <a:off x="183267" y="4876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Code commit</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30" name="Google Shape;267;p29">
            <a:extLst>
              <a:ext uri="{FF2B5EF4-FFF2-40B4-BE49-F238E27FC236}">
                <a16:creationId xmlns:a16="http://schemas.microsoft.com/office/drawing/2014/main" id="{9FC8A08D-68A8-5C89-F561-A4C87B2B2F40}"/>
              </a:ext>
            </a:extLst>
          </p:cNvPr>
          <p:cNvSpPr/>
          <p:nvPr/>
        </p:nvSpPr>
        <p:spPr>
          <a:xfrm>
            <a:off x="2041050" y="4876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Run tests</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31" name="Google Shape;267;p29">
            <a:extLst>
              <a:ext uri="{FF2B5EF4-FFF2-40B4-BE49-F238E27FC236}">
                <a16:creationId xmlns:a16="http://schemas.microsoft.com/office/drawing/2014/main" id="{ED38CBAB-5D59-6AC8-D408-ECBE81F8065E}"/>
              </a:ext>
            </a:extLst>
          </p:cNvPr>
          <p:cNvSpPr>
            <a:spLocks noChangeAspect="1"/>
          </p:cNvSpPr>
          <p:nvPr/>
        </p:nvSpPr>
        <p:spPr>
          <a:xfrm>
            <a:off x="3866248" y="4846993"/>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32" name="Google Shape;267;p29">
            <a:extLst>
              <a:ext uri="{FF2B5EF4-FFF2-40B4-BE49-F238E27FC236}">
                <a16:creationId xmlns:a16="http://schemas.microsoft.com/office/drawing/2014/main" id="{1755725C-A825-78B5-BCB0-5FE59A280ED7}"/>
              </a:ext>
            </a:extLst>
          </p:cNvPr>
          <p:cNvSpPr>
            <a:spLocks noChangeAspect="1"/>
          </p:cNvSpPr>
          <p:nvPr/>
        </p:nvSpPr>
        <p:spPr>
          <a:xfrm>
            <a:off x="5724028" y="4846993"/>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233" name="Conector recto de flecha 232">
            <a:extLst>
              <a:ext uri="{FF2B5EF4-FFF2-40B4-BE49-F238E27FC236}">
                <a16:creationId xmlns:a16="http://schemas.microsoft.com/office/drawing/2014/main" id="{17B065B5-5906-37A1-5203-C077E7426049}"/>
              </a:ext>
            </a:extLst>
          </p:cNvPr>
          <p:cNvCxnSpPr>
            <a:cxnSpLocks/>
            <a:stCxn id="231" idx="6"/>
            <a:endCxn id="232" idx="2"/>
          </p:cNvCxnSpPr>
          <p:nvPr/>
        </p:nvCxnSpPr>
        <p:spPr>
          <a:xfrm>
            <a:off x="5249340" y="5399444"/>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34" name="Google Shape;267;p29">
            <a:extLst>
              <a:ext uri="{FF2B5EF4-FFF2-40B4-BE49-F238E27FC236}">
                <a16:creationId xmlns:a16="http://schemas.microsoft.com/office/drawing/2014/main" id="{9C605414-68A3-8026-8413-B42290B976F6}"/>
              </a:ext>
            </a:extLst>
          </p:cNvPr>
          <p:cNvSpPr/>
          <p:nvPr/>
        </p:nvSpPr>
        <p:spPr>
          <a:xfrm>
            <a:off x="3898828" y="4876937"/>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Build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35" name="Google Shape;267;p29">
            <a:extLst>
              <a:ext uri="{FF2B5EF4-FFF2-40B4-BE49-F238E27FC236}">
                <a16:creationId xmlns:a16="http://schemas.microsoft.com/office/drawing/2014/main" id="{008BAF2B-5FFD-9377-F205-120A8401FDBC}"/>
              </a:ext>
            </a:extLst>
          </p:cNvPr>
          <p:cNvSpPr/>
          <p:nvPr/>
        </p:nvSpPr>
        <p:spPr>
          <a:xfrm>
            <a:off x="5756611" y="4876937"/>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Push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44" name="Google Shape;267;p29">
            <a:extLst>
              <a:ext uri="{FF2B5EF4-FFF2-40B4-BE49-F238E27FC236}">
                <a16:creationId xmlns:a16="http://schemas.microsoft.com/office/drawing/2014/main" id="{D8CEE147-B7C1-96FB-D7CC-378B31CB9D87}"/>
              </a:ext>
            </a:extLst>
          </p:cNvPr>
          <p:cNvSpPr>
            <a:spLocks noChangeAspect="1"/>
          </p:cNvSpPr>
          <p:nvPr/>
        </p:nvSpPr>
        <p:spPr>
          <a:xfrm>
            <a:off x="7581809" y="4846993"/>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45" name="Google Shape;267;p29">
            <a:extLst>
              <a:ext uri="{FF2B5EF4-FFF2-40B4-BE49-F238E27FC236}">
                <a16:creationId xmlns:a16="http://schemas.microsoft.com/office/drawing/2014/main" id="{84E1EF6C-0F5E-8B41-AA34-68534151A355}"/>
              </a:ext>
            </a:extLst>
          </p:cNvPr>
          <p:cNvSpPr/>
          <p:nvPr/>
        </p:nvSpPr>
        <p:spPr>
          <a:xfrm>
            <a:off x="7614389" y="4876937"/>
            <a:ext cx="1308130" cy="1045014"/>
          </a:xfrm>
          <a:prstGeom prst="ellipse">
            <a:avLst/>
          </a:prstGeom>
          <a:no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E03130"/>
                </a:solidFill>
                <a:latin typeface="Albert Sans SemiBold" pitchFamily="2" charset="77"/>
                <a:ea typeface="Source Serif 4 Black" panose="02040603050405020204" pitchFamily="18" charset="0"/>
                <a:cs typeface="Inter Black"/>
                <a:sym typeface="Inter Black"/>
              </a:rPr>
              <a:t>No rollback</a:t>
            </a:r>
            <a:endParaRPr b="1">
              <a:solidFill>
                <a:srgbClr val="E03130"/>
              </a:solidFill>
              <a:latin typeface="Albert Sans SemiBold" pitchFamily="2" charset="77"/>
              <a:ea typeface="Source Serif 4 Black" panose="02040603050405020204" pitchFamily="18" charset="0"/>
              <a:cs typeface="Inter Black"/>
              <a:sym typeface="Inter Black"/>
            </a:endParaRPr>
          </a:p>
        </p:txBody>
      </p:sp>
      <p:cxnSp>
        <p:nvCxnSpPr>
          <p:cNvPr id="246" name="Conector recto de flecha 245">
            <a:extLst>
              <a:ext uri="{FF2B5EF4-FFF2-40B4-BE49-F238E27FC236}">
                <a16:creationId xmlns:a16="http://schemas.microsoft.com/office/drawing/2014/main" id="{73256BBF-62ED-111E-F9FA-2136A12BA717}"/>
              </a:ext>
            </a:extLst>
          </p:cNvPr>
          <p:cNvCxnSpPr>
            <a:cxnSpLocks/>
            <a:stCxn id="227" idx="6"/>
            <a:endCxn id="231" idx="2"/>
          </p:cNvCxnSpPr>
          <p:nvPr/>
        </p:nvCxnSpPr>
        <p:spPr>
          <a:xfrm flipV="1">
            <a:off x="3391563" y="5399442"/>
            <a:ext cx="474685" cy="1"/>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7" name="Conector recto de flecha 246">
            <a:extLst>
              <a:ext uri="{FF2B5EF4-FFF2-40B4-BE49-F238E27FC236}">
                <a16:creationId xmlns:a16="http://schemas.microsoft.com/office/drawing/2014/main" id="{1DD2DB44-DAAD-16B2-4D50-2EAFC11E54B2}"/>
              </a:ext>
            </a:extLst>
          </p:cNvPr>
          <p:cNvCxnSpPr>
            <a:cxnSpLocks/>
            <a:stCxn id="232" idx="6"/>
            <a:endCxn id="244" idx="2"/>
          </p:cNvCxnSpPr>
          <p:nvPr/>
        </p:nvCxnSpPr>
        <p:spPr>
          <a:xfrm>
            <a:off x="7107124" y="5399442"/>
            <a:ext cx="474685" cy="0"/>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sp>
        <p:nvSpPr>
          <p:cNvPr id="196" name="Google Shape;267;p29">
            <a:extLst>
              <a:ext uri="{FF2B5EF4-FFF2-40B4-BE49-F238E27FC236}">
                <a16:creationId xmlns:a16="http://schemas.microsoft.com/office/drawing/2014/main" id="{4A0C9F9D-9CF4-52A4-BBB2-B5ADD5638B31}"/>
              </a:ext>
            </a:extLst>
          </p:cNvPr>
          <p:cNvSpPr>
            <a:spLocks noChangeAspect="1"/>
          </p:cNvSpPr>
          <p:nvPr/>
        </p:nvSpPr>
        <p:spPr>
          <a:xfrm>
            <a:off x="155590" y="2476496"/>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97" name="Google Shape;267;p29">
            <a:extLst>
              <a:ext uri="{FF2B5EF4-FFF2-40B4-BE49-F238E27FC236}">
                <a16:creationId xmlns:a16="http://schemas.microsoft.com/office/drawing/2014/main" id="{7BE554A7-92B4-D5E8-E27D-3F3376DDC8E8}"/>
              </a:ext>
            </a:extLst>
          </p:cNvPr>
          <p:cNvSpPr>
            <a:spLocks noChangeAspect="1"/>
          </p:cNvSpPr>
          <p:nvPr/>
        </p:nvSpPr>
        <p:spPr>
          <a:xfrm>
            <a:off x="2013370" y="2476496"/>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198" name="Conector recto de flecha 197">
            <a:extLst>
              <a:ext uri="{FF2B5EF4-FFF2-40B4-BE49-F238E27FC236}">
                <a16:creationId xmlns:a16="http://schemas.microsoft.com/office/drawing/2014/main" id="{1F9E3027-A4C5-869F-8864-176DB63B86E1}"/>
              </a:ext>
            </a:extLst>
          </p:cNvPr>
          <p:cNvCxnSpPr>
            <a:cxnSpLocks/>
            <a:stCxn id="196" idx="6"/>
            <a:endCxn id="197" idx="2"/>
          </p:cNvCxnSpPr>
          <p:nvPr/>
        </p:nvCxnSpPr>
        <p:spPr>
          <a:xfrm>
            <a:off x="1538682" y="3028947"/>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99" name="Google Shape;267;p29">
            <a:extLst>
              <a:ext uri="{FF2B5EF4-FFF2-40B4-BE49-F238E27FC236}">
                <a16:creationId xmlns:a16="http://schemas.microsoft.com/office/drawing/2014/main" id="{45367816-59B9-B329-F384-E61F45A74029}"/>
              </a:ext>
            </a:extLst>
          </p:cNvPr>
          <p:cNvSpPr/>
          <p:nvPr/>
        </p:nvSpPr>
        <p:spPr>
          <a:xfrm>
            <a:off x="188170" y="2506440"/>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Code commit</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00" name="Google Shape;267;p29">
            <a:extLst>
              <a:ext uri="{FF2B5EF4-FFF2-40B4-BE49-F238E27FC236}">
                <a16:creationId xmlns:a16="http://schemas.microsoft.com/office/drawing/2014/main" id="{0150A587-7FF4-E1EA-31B3-D375020277FD}"/>
              </a:ext>
            </a:extLst>
          </p:cNvPr>
          <p:cNvSpPr/>
          <p:nvPr/>
        </p:nvSpPr>
        <p:spPr>
          <a:xfrm>
            <a:off x="2045953" y="2506440"/>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Run tests</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01" name="Google Shape;267;p29">
            <a:extLst>
              <a:ext uri="{FF2B5EF4-FFF2-40B4-BE49-F238E27FC236}">
                <a16:creationId xmlns:a16="http://schemas.microsoft.com/office/drawing/2014/main" id="{BACE669B-B216-AA28-D5FE-7C3C18B1A363}"/>
              </a:ext>
            </a:extLst>
          </p:cNvPr>
          <p:cNvSpPr>
            <a:spLocks noChangeAspect="1"/>
          </p:cNvSpPr>
          <p:nvPr/>
        </p:nvSpPr>
        <p:spPr>
          <a:xfrm>
            <a:off x="3871151" y="24764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02" name="Google Shape;267;p29">
            <a:extLst>
              <a:ext uri="{FF2B5EF4-FFF2-40B4-BE49-F238E27FC236}">
                <a16:creationId xmlns:a16="http://schemas.microsoft.com/office/drawing/2014/main" id="{8C69A752-F884-5D4C-A9AC-357063B0CB5B}"/>
              </a:ext>
            </a:extLst>
          </p:cNvPr>
          <p:cNvSpPr>
            <a:spLocks noChangeAspect="1"/>
          </p:cNvSpPr>
          <p:nvPr/>
        </p:nvSpPr>
        <p:spPr>
          <a:xfrm>
            <a:off x="5728931" y="24764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203" name="Conector recto de flecha 202">
            <a:extLst>
              <a:ext uri="{FF2B5EF4-FFF2-40B4-BE49-F238E27FC236}">
                <a16:creationId xmlns:a16="http://schemas.microsoft.com/office/drawing/2014/main" id="{DDF3B7E4-6CE4-C153-48BB-04112CEBAE4F}"/>
              </a:ext>
            </a:extLst>
          </p:cNvPr>
          <p:cNvCxnSpPr>
            <a:cxnSpLocks/>
            <a:stCxn id="201" idx="6"/>
            <a:endCxn id="202" idx="2"/>
          </p:cNvCxnSpPr>
          <p:nvPr/>
        </p:nvCxnSpPr>
        <p:spPr>
          <a:xfrm>
            <a:off x="5254243" y="3028946"/>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04" name="Google Shape;267;p29">
            <a:extLst>
              <a:ext uri="{FF2B5EF4-FFF2-40B4-BE49-F238E27FC236}">
                <a16:creationId xmlns:a16="http://schemas.microsoft.com/office/drawing/2014/main" id="{85F5E557-A3BF-4BD0-84EA-D83C20A919BE}"/>
              </a:ext>
            </a:extLst>
          </p:cNvPr>
          <p:cNvSpPr/>
          <p:nvPr/>
        </p:nvSpPr>
        <p:spPr>
          <a:xfrm>
            <a:off x="3903731" y="2506439"/>
            <a:ext cx="1308130" cy="1045014"/>
          </a:xfrm>
          <a:prstGeom prst="ellipse">
            <a:avLst/>
          </a:prstGeom>
          <a:no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E03130"/>
                </a:solidFill>
                <a:latin typeface="Albert Sans SemiBold" pitchFamily="2" charset="77"/>
                <a:ea typeface="Source Serif 4 Black" panose="02040603050405020204" pitchFamily="18" charset="0"/>
                <a:cs typeface="Inter Black"/>
                <a:sym typeface="Inter Black"/>
              </a:rPr>
              <a:t>Missing</a:t>
            </a:r>
          </a:p>
          <a:p>
            <a:pPr marL="0" lvl="0" indent="0" algn="ctr" rtl="0">
              <a:spcBef>
                <a:spcPts val="0"/>
              </a:spcBef>
              <a:spcAft>
                <a:spcPts val="0"/>
              </a:spcAft>
              <a:buNone/>
            </a:pPr>
            <a:endParaRPr b="1">
              <a:solidFill>
                <a:srgbClr val="E03130"/>
              </a:solidFill>
              <a:latin typeface="Albert Sans SemiBold" pitchFamily="2" charset="77"/>
              <a:ea typeface="Source Serif 4 Black" panose="02040603050405020204" pitchFamily="18" charset="0"/>
              <a:cs typeface="Inter Black"/>
              <a:sym typeface="Inter Black"/>
            </a:endParaRPr>
          </a:p>
        </p:txBody>
      </p:sp>
      <p:sp>
        <p:nvSpPr>
          <p:cNvPr id="205" name="Google Shape;267;p29">
            <a:extLst>
              <a:ext uri="{FF2B5EF4-FFF2-40B4-BE49-F238E27FC236}">
                <a16:creationId xmlns:a16="http://schemas.microsoft.com/office/drawing/2014/main" id="{CC1EBBE0-3FE2-A06A-AADF-54A0993376E4}"/>
              </a:ext>
            </a:extLst>
          </p:cNvPr>
          <p:cNvSpPr/>
          <p:nvPr/>
        </p:nvSpPr>
        <p:spPr>
          <a:xfrm>
            <a:off x="5761514" y="250643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Push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06" name="Google Shape;267;p29">
            <a:extLst>
              <a:ext uri="{FF2B5EF4-FFF2-40B4-BE49-F238E27FC236}">
                <a16:creationId xmlns:a16="http://schemas.microsoft.com/office/drawing/2014/main" id="{873EB637-54CE-6B25-15A8-5E8B920D5A4E}"/>
              </a:ext>
            </a:extLst>
          </p:cNvPr>
          <p:cNvSpPr>
            <a:spLocks noChangeAspect="1"/>
          </p:cNvSpPr>
          <p:nvPr/>
        </p:nvSpPr>
        <p:spPr>
          <a:xfrm>
            <a:off x="7586712" y="24764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07" name="Google Shape;267;p29">
            <a:extLst>
              <a:ext uri="{FF2B5EF4-FFF2-40B4-BE49-F238E27FC236}">
                <a16:creationId xmlns:a16="http://schemas.microsoft.com/office/drawing/2014/main" id="{71D91EDA-8E1E-00AD-44B7-BBF56829A30D}"/>
              </a:ext>
            </a:extLst>
          </p:cNvPr>
          <p:cNvSpPr/>
          <p:nvPr/>
        </p:nvSpPr>
        <p:spPr>
          <a:xfrm>
            <a:off x="7619292" y="250643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Restart app</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cxnSp>
        <p:nvCxnSpPr>
          <p:cNvPr id="208" name="Conector recto de flecha 207">
            <a:extLst>
              <a:ext uri="{FF2B5EF4-FFF2-40B4-BE49-F238E27FC236}">
                <a16:creationId xmlns:a16="http://schemas.microsoft.com/office/drawing/2014/main" id="{00735280-B2F8-9BC3-5D1C-8116484E7C67}"/>
              </a:ext>
            </a:extLst>
          </p:cNvPr>
          <p:cNvCxnSpPr>
            <a:cxnSpLocks/>
            <a:stCxn id="197" idx="6"/>
            <a:endCxn id="201" idx="2"/>
          </p:cNvCxnSpPr>
          <p:nvPr/>
        </p:nvCxnSpPr>
        <p:spPr>
          <a:xfrm flipV="1">
            <a:off x="3396466" y="3028944"/>
            <a:ext cx="474685" cy="1"/>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09" name="Conector recto de flecha 208">
            <a:extLst>
              <a:ext uri="{FF2B5EF4-FFF2-40B4-BE49-F238E27FC236}">
                <a16:creationId xmlns:a16="http://schemas.microsoft.com/office/drawing/2014/main" id="{39207F67-F1BA-3735-14A7-2AFCBA7E894A}"/>
              </a:ext>
            </a:extLst>
          </p:cNvPr>
          <p:cNvCxnSpPr>
            <a:cxnSpLocks/>
            <a:stCxn id="202" idx="6"/>
            <a:endCxn id="206" idx="2"/>
          </p:cNvCxnSpPr>
          <p:nvPr/>
        </p:nvCxnSpPr>
        <p:spPr>
          <a:xfrm>
            <a:off x="7112027" y="3028944"/>
            <a:ext cx="474685"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51" name="CuadroTexto 250">
            <a:extLst>
              <a:ext uri="{FF2B5EF4-FFF2-40B4-BE49-F238E27FC236}">
                <a16:creationId xmlns:a16="http://schemas.microsoft.com/office/drawing/2014/main" id="{C9458D26-F487-003B-CCD7-DE3A7C129CFB}"/>
              </a:ext>
            </a:extLst>
          </p:cNvPr>
          <p:cNvSpPr txBox="1"/>
          <p:nvPr/>
        </p:nvSpPr>
        <p:spPr>
          <a:xfrm>
            <a:off x="3896803" y="2990928"/>
            <a:ext cx="1383094" cy="307777"/>
          </a:xfrm>
          <a:prstGeom prst="rect">
            <a:avLst/>
          </a:prstGeom>
          <a:noFill/>
        </p:spPr>
        <p:txBody>
          <a:bodyPr wrap="square">
            <a:spAutoFit/>
          </a:bodyPr>
          <a:lstStyle/>
          <a:p>
            <a:r>
              <a:rPr lang="es" b="1">
                <a:solidFill>
                  <a:srgbClr val="E03130"/>
                </a:solidFill>
                <a:latin typeface="Albert Sans SemiBold" pitchFamily="2" charset="77"/>
                <a:ea typeface="Source Serif 4 Black" panose="02040603050405020204" pitchFamily="18" charset="0"/>
                <a:cs typeface="Inter Black"/>
                <a:sym typeface="Inter Black"/>
              </a:rPr>
              <a:t>dependencies</a:t>
            </a:r>
            <a:endParaRPr lang="es-MX">
              <a:solidFill>
                <a:srgbClr val="E03130"/>
              </a:solidFill>
            </a:endParaRPr>
          </a:p>
        </p:txBody>
      </p:sp>
    </p:spTree>
    <p:extLst>
      <p:ext uri="{BB962C8B-B14F-4D97-AF65-F5344CB8AC3E}">
        <p14:creationId xmlns:p14="http://schemas.microsoft.com/office/powerpoint/2010/main" val="94378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a:extLst>
            <a:ext uri="{FF2B5EF4-FFF2-40B4-BE49-F238E27FC236}">
              <a16:creationId xmlns:a16="http://schemas.microsoft.com/office/drawing/2014/main" id="{F78F57C0-E591-CFB0-C78B-2A1F4B3913F2}"/>
            </a:ext>
          </a:extLst>
        </p:cNvPr>
        <p:cNvGrpSpPr/>
        <p:nvPr/>
      </p:nvGrpSpPr>
      <p:grpSpPr>
        <a:xfrm>
          <a:off x="0" y="0"/>
          <a:ext cx="0" cy="0"/>
          <a:chOff x="0" y="0"/>
          <a:chExt cx="0" cy="0"/>
        </a:xfrm>
      </p:grpSpPr>
      <p:sp>
        <p:nvSpPr>
          <p:cNvPr id="193" name="Google Shape;196;p24">
            <a:extLst>
              <a:ext uri="{FF2B5EF4-FFF2-40B4-BE49-F238E27FC236}">
                <a16:creationId xmlns:a16="http://schemas.microsoft.com/office/drawing/2014/main" id="{A75E3072-AF9C-B23C-2EAF-5E810D1F5BD9}"/>
              </a:ext>
            </a:extLst>
          </p:cNvPr>
          <p:cNvSpPr/>
          <p:nvPr/>
        </p:nvSpPr>
        <p:spPr>
          <a:xfrm>
            <a:off x="9195438" y="-14176"/>
            <a:ext cx="9164877" cy="5171851"/>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92" name="Grupo 191">
            <a:extLst>
              <a:ext uri="{FF2B5EF4-FFF2-40B4-BE49-F238E27FC236}">
                <a16:creationId xmlns:a16="http://schemas.microsoft.com/office/drawing/2014/main" id="{627C01B4-9342-A525-9699-29FAF6608BFC}"/>
              </a:ext>
            </a:extLst>
          </p:cNvPr>
          <p:cNvGrpSpPr/>
          <p:nvPr/>
        </p:nvGrpSpPr>
        <p:grpSpPr>
          <a:xfrm>
            <a:off x="-1" y="0"/>
            <a:ext cx="9373724" cy="5171851"/>
            <a:chOff x="-1" y="0"/>
            <a:chExt cx="9373724" cy="5171851"/>
          </a:xfrm>
        </p:grpSpPr>
        <p:sp>
          <p:nvSpPr>
            <p:cNvPr id="5" name="Google Shape;196;p24">
              <a:extLst>
                <a:ext uri="{FF2B5EF4-FFF2-40B4-BE49-F238E27FC236}">
                  <a16:creationId xmlns:a16="http://schemas.microsoft.com/office/drawing/2014/main" id="{E8779C28-21BD-D348-3535-008857A4F517}"/>
                </a:ext>
              </a:extLst>
            </p:cNvPr>
            <p:cNvSpPr/>
            <p:nvPr/>
          </p:nvSpPr>
          <p:spPr>
            <a:xfrm>
              <a:off x="-1" y="0"/>
              <a:ext cx="9373723" cy="5143500"/>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3" name="Grupo 62">
              <a:extLst>
                <a:ext uri="{FF2B5EF4-FFF2-40B4-BE49-F238E27FC236}">
                  <a16:creationId xmlns:a16="http://schemas.microsoft.com/office/drawing/2014/main" id="{0CE53EA3-34C5-03B4-EB2D-9E0D8CEACB6D}"/>
                </a:ext>
              </a:extLst>
            </p:cNvPr>
            <p:cNvGrpSpPr/>
            <p:nvPr/>
          </p:nvGrpSpPr>
          <p:grpSpPr>
            <a:xfrm>
              <a:off x="257680" y="325650"/>
              <a:ext cx="9116043" cy="4846201"/>
              <a:chOff x="257680" y="325650"/>
              <a:chExt cx="9116043" cy="4846201"/>
            </a:xfrm>
          </p:grpSpPr>
          <p:sp>
            <p:nvSpPr>
              <p:cNvPr id="216" name="Google Shape;204;p25">
                <a:extLst>
                  <a:ext uri="{FF2B5EF4-FFF2-40B4-BE49-F238E27FC236}">
                    <a16:creationId xmlns:a16="http://schemas.microsoft.com/office/drawing/2014/main" id="{55A20642-05D0-371E-93F9-FE99DF2B5239}"/>
                  </a:ext>
                </a:extLst>
              </p:cNvPr>
              <p:cNvSpPr/>
              <p:nvPr/>
            </p:nvSpPr>
            <p:spPr>
              <a:xfrm>
                <a:off x="3165100" y="1108560"/>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17" name="Google Shape;205;p25">
                <a:extLst>
                  <a:ext uri="{FF2B5EF4-FFF2-40B4-BE49-F238E27FC236}">
                    <a16:creationId xmlns:a16="http://schemas.microsoft.com/office/drawing/2014/main" id="{093894F5-6F7D-0F61-566C-5E262AA1EF2A}"/>
                  </a:ext>
                </a:extLst>
              </p:cNvPr>
              <p:cNvSpPr/>
              <p:nvPr/>
            </p:nvSpPr>
            <p:spPr>
              <a:xfrm>
                <a:off x="3392273" y="1469825"/>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18" name="Google Shape;206;p25">
                <a:extLst>
                  <a:ext uri="{FF2B5EF4-FFF2-40B4-BE49-F238E27FC236}">
                    <a16:creationId xmlns:a16="http://schemas.microsoft.com/office/drawing/2014/main" id="{6BF4A5BF-714E-AFEB-B18E-3C246B4BA330}"/>
                  </a:ext>
                </a:extLst>
              </p:cNvPr>
              <p:cNvSpPr/>
              <p:nvPr/>
            </p:nvSpPr>
            <p:spPr>
              <a:xfrm>
                <a:off x="265500" y="1108560"/>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19" name="Google Shape;207;p25">
                <a:extLst>
                  <a:ext uri="{FF2B5EF4-FFF2-40B4-BE49-F238E27FC236}">
                    <a16:creationId xmlns:a16="http://schemas.microsoft.com/office/drawing/2014/main" id="{F722F883-ECB6-F5CC-32AB-F83D6DE3D89E}"/>
                  </a:ext>
                </a:extLst>
              </p:cNvPr>
              <p:cNvSpPr txBox="1"/>
              <p:nvPr/>
            </p:nvSpPr>
            <p:spPr>
              <a:xfrm>
                <a:off x="1262350" y="1899736"/>
                <a:ext cx="1702257"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Manual triggers everywhere -&gt; Low scalability</a:t>
                </a:r>
                <a:endParaRPr b="1">
                  <a:solidFill>
                    <a:schemeClr val="lt1"/>
                  </a:solidFill>
                  <a:latin typeface="Inter"/>
                  <a:ea typeface="Inter"/>
                  <a:cs typeface="Inter"/>
                  <a:sym typeface="Inter"/>
                </a:endParaRPr>
              </a:p>
            </p:txBody>
          </p:sp>
          <p:sp>
            <p:nvSpPr>
              <p:cNvPr id="220" name="Google Shape;208;p25">
                <a:extLst>
                  <a:ext uri="{FF2B5EF4-FFF2-40B4-BE49-F238E27FC236}">
                    <a16:creationId xmlns:a16="http://schemas.microsoft.com/office/drawing/2014/main" id="{D4FC8CA7-9632-8ECD-33B9-6AF877DC0FBD}"/>
                  </a:ext>
                </a:extLst>
              </p:cNvPr>
              <p:cNvSpPr txBox="1"/>
              <p:nvPr/>
            </p:nvSpPr>
            <p:spPr>
              <a:xfrm>
                <a:off x="4183232" y="1899736"/>
                <a:ext cx="1610301"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No failure handling -&gt; Weak resilence</a:t>
                </a:r>
                <a:endParaRPr b="1">
                  <a:solidFill>
                    <a:schemeClr val="lt1"/>
                  </a:solidFill>
                  <a:latin typeface="Inter"/>
                  <a:ea typeface="Inter"/>
                  <a:cs typeface="Inter"/>
                  <a:sym typeface="Inter"/>
                </a:endParaRPr>
              </a:p>
            </p:txBody>
          </p:sp>
          <p:sp>
            <p:nvSpPr>
              <p:cNvPr id="221" name="Google Shape;209;p25">
                <a:extLst>
                  <a:ext uri="{FF2B5EF4-FFF2-40B4-BE49-F238E27FC236}">
                    <a16:creationId xmlns:a16="http://schemas.microsoft.com/office/drawing/2014/main" id="{27D2A4F8-48D2-AF90-FE38-CA38A136C60F}"/>
                  </a:ext>
                </a:extLst>
              </p:cNvPr>
              <p:cNvSpPr/>
              <p:nvPr/>
            </p:nvSpPr>
            <p:spPr>
              <a:xfrm>
                <a:off x="6064700" y="1108560"/>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22" name="Google Shape;210;p25">
                <a:extLst>
                  <a:ext uri="{FF2B5EF4-FFF2-40B4-BE49-F238E27FC236}">
                    <a16:creationId xmlns:a16="http://schemas.microsoft.com/office/drawing/2014/main" id="{DDCE4A78-8D30-12B0-E409-FCF890A7AF4A}"/>
                  </a:ext>
                </a:extLst>
              </p:cNvPr>
              <p:cNvSpPr txBox="1"/>
              <p:nvPr/>
            </p:nvSpPr>
            <p:spPr>
              <a:xfrm>
                <a:off x="7031413" y="1899736"/>
                <a:ext cx="1722812"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No dependencies management -&gt; Low reliability</a:t>
                </a:r>
                <a:endParaRPr b="1">
                  <a:solidFill>
                    <a:schemeClr val="lt1"/>
                  </a:solidFill>
                  <a:latin typeface="Inter"/>
                  <a:ea typeface="Inter"/>
                  <a:cs typeface="Inter"/>
                  <a:sym typeface="Inter"/>
                </a:endParaRPr>
              </a:p>
            </p:txBody>
          </p:sp>
          <p:sp>
            <p:nvSpPr>
              <p:cNvPr id="223" name="Google Shape;211;p25">
                <a:extLst>
                  <a:ext uri="{FF2B5EF4-FFF2-40B4-BE49-F238E27FC236}">
                    <a16:creationId xmlns:a16="http://schemas.microsoft.com/office/drawing/2014/main" id="{28C82A67-DB5C-9E2D-2C6C-2764A29FA289}"/>
                  </a:ext>
                </a:extLst>
              </p:cNvPr>
              <p:cNvSpPr txBox="1"/>
              <p:nvPr/>
            </p:nvSpPr>
            <p:spPr>
              <a:xfrm>
                <a:off x="436675" y="325650"/>
                <a:ext cx="4465800" cy="382156"/>
              </a:xfrm>
              <a:prstGeom prst="rect">
                <a:avLst/>
              </a:prstGeom>
              <a:noFill/>
              <a:ln>
                <a:noFill/>
              </a:ln>
            </p:spPr>
            <p:txBody>
              <a:bodyPr spcFirstLastPara="1" wrap="square" lIns="0" tIns="12700" rIns="0" bIns="0" anchor="t" anchorCtr="0">
                <a:spAutoFit/>
              </a:bodyPr>
              <a:lstStyle/>
              <a:p>
                <a:r>
                  <a:rPr lang="en-US" sz="2400" b="1" dirty="0">
                    <a:solidFill>
                      <a:schemeClr val="bg1"/>
                    </a:solidFill>
                  </a:rPr>
                  <a:t>Chaos Unleashed</a:t>
                </a:r>
                <a:endParaRPr lang="en-US" sz="2400" dirty="0">
                  <a:solidFill>
                    <a:schemeClr val="bg1"/>
                  </a:solidFill>
                </a:endParaRPr>
              </a:p>
            </p:txBody>
          </p:sp>
          <p:grpSp>
            <p:nvGrpSpPr>
              <p:cNvPr id="225" name="Google Shape;213;p25">
                <a:extLst>
                  <a:ext uri="{FF2B5EF4-FFF2-40B4-BE49-F238E27FC236}">
                    <a16:creationId xmlns:a16="http://schemas.microsoft.com/office/drawing/2014/main" id="{8EC28979-AE29-0763-3514-419175B23A43}"/>
                  </a:ext>
                </a:extLst>
              </p:cNvPr>
              <p:cNvGrpSpPr/>
              <p:nvPr/>
            </p:nvGrpSpPr>
            <p:grpSpPr>
              <a:xfrm>
                <a:off x="543438" y="1469836"/>
                <a:ext cx="637360" cy="603486"/>
                <a:chOff x="1120775" y="1388952"/>
                <a:chExt cx="1010400" cy="956700"/>
              </a:xfrm>
            </p:grpSpPr>
            <p:sp>
              <p:nvSpPr>
                <p:cNvPr id="226" name="Google Shape;214;p25">
                  <a:extLst>
                    <a:ext uri="{FF2B5EF4-FFF2-40B4-BE49-F238E27FC236}">
                      <a16:creationId xmlns:a16="http://schemas.microsoft.com/office/drawing/2014/main" id="{B04E913D-1F0C-9A4C-FC5C-36601236C91C}"/>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227" name="Google Shape;215;p25">
                  <a:extLst>
                    <a:ext uri="{FF2B5EF4-FFF2-40B4-BE49-F238E27FC236}">
                      <a16:creationId xmlns:a16="http://schemas.microsoft.com/office/drawing/2014/main" id="{45EB7DF3-70B4-F32A-19A1-FBC5A7632D18}"/>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1</a:t>
                  </a:r>
                  <a:endParaRPr sz="1700" b="1" i="0" u="none" strike="noStrike" cap="none">
                    <a:solidFill>
                      <a:srgbClr val="F15F41"/>
                    </a:solidFill>
                    <a:latin typeface="Inter ExtraBold"/>
                    <a:ea typeface="Inter ExtraBold"/>
                    <a:cs typeface="Inter ExtraBold"/>
                    <a:sym typeface="Inter ExtraBold"/>
                  </a:endParaRPr>
                </a:p>
              </p:txBody>
            </p:sp>
          </p:grpSp>
          <p:sp>
            <p:nvSpPr>
              <p:cNvPr id="228" name="Google Shape;216;p25">
                <a:extLst>
                  <a:ext uri="{FF2B5EF4-FFF2-40B4-BE49-F238E27FC236}">
                    <a16:creationId xmlns:a16="http://schemas.microsoft.com/office/drawing/2014/main" id="{7313E415-1E46-C77B-7305-A0B2EF29E021}"/>
                  </a:ext>
                </a:extLst>
              </p:cNvPr>
              <p:cNvSpPr txBox="1"/>
              <p:nvPr/>
            </p:nvSpPr>
            <p:spPr>
              <a:xfrm>
                <a:off x="3384238" y="1586221"/>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2</a:t>
                </a:r>
                <a:endParaRPr sz="1700" b="1" i="0" u="none" strike="noStrike" cap="none">
                  <a:solidFill>
                    <a:srgbClr val="F15F41"/>
                  </a:solidFill>
                  <a:latin typeface="Inter ExtraBold"/>
                  <a:ea typeface="Inter ExtraBold"/>
                  <a:cs typeface="Inter ExtraBold"/>
                  <a:sym typeface="Inter ExtraBold"/>
                </a:endParaRPr>
              </a:p>
            </p:txBody>
          </p:sp>
          <p:sp>
            <p:nvSpPr>
              <p:cNvPr id="229" name="Google Shape;217;p25">
                <a:extLst>
                  <a:ext uri="{FF2B5EF4-FFF2-40B4-BE49-F238E27FC236}">
                    <a16:creationId xmlns:a16="http://schemas.microsoft.com/office/drawing/2014/main" id="{B72B2BA9-A591-548E-1DF1-85A90BBD0F18}"/>
                  </a:ext>
                </a:extLst>
              </p:cNvPr>
              <p:cNvSpPr/>
              <p:nvPr/>
            </p:nvSpPr>
            <p:spPr>
              <a:xfrm>
                <a:off x="6298648" y="1469825"/>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30" name="Google Shape;218;p25">
                <a:extLst>
                  <a:ext uri="{FF2B5EF4-FFF2-40B4-BE49-F238E27FC236}">
                    <a16:creationId xmlns:a16="http://schemas.microsoft.com/office/drawing/2014/main" id="{3CBCC93F-744B-5780-6E8D-0821ABF522EE}"/>
                  </a:ext>
                </a:extLst>
              </p:cNvPr>
              <p:cNvSpPr txBox="1"/>
              <p:nvPr/>
            </p:nvSpPr>
            <p:spPr>
              <a:xfrm>
                <a:off x="6290613" y="1586221"/>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3</a:t>
                </a:r>
                <a:endParaRPr sz="1700" b="1" i="0" u="none" strike="noStrike" cap="none">
                  <a:solidFill>
                    <a:srgbClr val="F15F41"/>
                  </a:solidFill>
                  <a:latin typeface="Inter ExtraBold"/>
                  <a:ea typeface="Inter ExtraBold"/>
                  <a:cs typeface="Inter ExtraBold"/>
                  <a:sym typeface="Inter ExtraBold"/>
                </a:endParaRPr>
              </a:p>
            </p:txBody>
          </p:sp>
          <p:sp>
            <p:nvSpPr>
              <p:cNvPr id="231" name="Google Shape;219;p25">
                <a:extLst>
                  <a:ext uri="{FF2B5EF4-FFF2-40B4-BE49-F238E27FC236}">
                    <a16:creationId xmlns:a16="http://schemas.microsoft.com/office/drawing/2014/main" id="{88ACFE3A-635F-114E-34AA-BBFCB328CF63}"/>
                  </a:ext>
                </a:extLst>
              </p:cNvPr>
              <p:cNvSpPr/>
              <p:nvPr/>
            </p:nvSpPr>
            <p:spPr>
              <a:xfrm>
                <a:off x="3157280" y="3011732"/>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32" name="Google Shape;220;p25">
                <a:extLst>
                  <a:ext uri="{FF2B5EF4-FFF2-40B4-BE49-F238E27FC236}">
                    <a16:creationId xmlns:a16="http://schemas.microsoft.com/office/drawing/2014/main" id="{D10E8814-B073-95BD-8317-624F1C493382}"/>
                  </a:ext>
                </a:extLst>
              </p:cNvPr>
              <p:cNvSpPr/>
              <p:nvPr/>
            </p:nvSpPr>
            <p:spPr>
              <a:xfrm>
                <a:off x="3384453" y="3372997"/>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33" name="Google Shape;221;p25">
                <a:extLst>
                  <a:ext uri="{FF2B5EF4-FFF2-40B4-BE49-F238E27FC236}">
                    <a16:creationId xmlns:a16="http://schemas.microsoft.com/office/drawing/2014/main" id="{0EB360F5-5FEA-707C-697E-98A9FF5BCD0A}"/>
                  </a:ext>
                </a:extLst>
              </p:cNvPr>
              <p:cNvSpPr/>
              <p:nvPr/>
            </p:nvSpPr>
            <p:spPr>
              <a:xfrm>
                <a:off x="257680" y="3011732"/>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34" name="Google Shape;222;p25">
                <a:extLst>
                  <a:ext uri="{FF2B5EF4-FFF2-40B4-BE49-F238E27FC236}">
                    <a16:creationId xmlns:a16="http://schemas.microsoft.com/office/drawing/2014/main" id="{6324A8FB-B4E1-F6A8-539F-F692800A6EF9}"/>
                  </a:ext>
                </a:extLst>
              </p:cNvPr>
              <p:cNvSpPr txBox="1"/>
              <p:nvPr/>
            </p:nvSpPr>
            <p:spPr>
              <a:xfrm>
                <a:off x="1262350" y="3429204"/>
                <a:ext cx="1702257"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No asynchronous tasks coordination -&gt; Low efficiency</a:t>
                </a:r>
                <a:endParaRPr b="1">
                  <a:solidFill>
                    <a:schemeClr val="lt1"/>
                  </a:solidFill>
                  <a:latin typeface="Inter"/>
                  <a:ea typeface="Inter"/>
                  <a:cs typeface="Inter"/>
                  <a:sym typeface="Inter"/>
                </a:endParaRPr>
              </a:p>
            </p:txBody>
          </p:sp>
          <p:sp>
            <p:nvSpPr>
              <p:cNvPr id="235" name="Google Shape;223;p25">
                <a:extLst>
                  <a:ext uri="{FF2B5EF4-FFF2-40B4-BE49-F238E27FC236}">
                    <a16:creationId xmlns:a16="http://schemas.microsoft.com/office/drawing/2014/main" id="{36E57ACE-8F2D-0E76-8C6D-855F5E1F82FB}"/>
                  </a:ext>
                </a:extLst>
              </p:cNvPr>
              <p:cNvSpPr txBox="1"/>
              <p:nvPr/>
            </p:nvSpPr>
            <p:spPr>
              <a:xfrm>
                <a:off x="4183232" y="3860092"/>
                <a:ext cx="1648298"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Poor state management -&gt; Low visibility</a:t>
                </a:r>
                <a:endParaRPr b="1">
                  <a:solidFill>
                    <a:schemeClr val="lt1"/>
                  </a:solidFill>
                  <a:latin typeface="Inter"/>
                  <a:ea typeface="Inter"/>
                  <a:cs typeface="Inter"/>
                  <a:sym typeface="Inter"/>
                </a:endParaRPr>
              </a:p>
            </p:txBody>
          </p:sp>
          <p:grpSp>
            <p:nvGrpSpPr>
              <p:cNvPr id="236" name="Google Shape;224;p25">
                <a:extLst>
                  <a:ext uri="{FF2B5EF4-FFF2-40B4-BE49-F238E27FC236}">
                    <a16:creationId xmlns:a16="http://schemas.microsoft.com/office/drawing/2014/main" id="{BEC1055A-85CC-D46C-DBC4-8209CD188525}"/>
                  </a:ext>
                </a:extLst>
              </p:cNvPr>
              <p:cNvGrpSpPr/>
              <p:nvPr/>
            </p:nvGrpSpPr>
            <p:grpSpPr>
              <a:xfrm>
                <a:off x="535618" y="3373007"/>
                <a:ext cx="637360" cy="603486"/>
                <a:chOff x="1120775" y="1388952"/>
                <a:chExt cx="1010400" cy="956700"/>
              </a:xfrm>
            </p:grpSpPr>
            <p:sp>
              <p:nvSpPr>
                <p:cNvPr id="237" name="Google Shape;225;p25">
                  <a:extLst>
                    <a:ext uri="{FF2B5EF4-FFF2-40B4-BE49-F238E27FC236}">
                      <a16:creationId xmlns:a16="http://schemas.microsoft.com/office/drawing/2014/main" id="{37646B5D-D38F-321C-3B0D-C22E1584F8AF}"/>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238" name="Google Shape;226;p25">
                  <a:extLst>
                    <a:ext uri="{FF2B5EF4-FFF2-40B4-BE49-F238E27FC236}">
                      <a16:creationId xmlns:a16="http://schemas.microsoft.com/office/drawing/2014/main" id="{9E484959-9A85-8E5A-09E9-5E8A93FC3AE7}"/>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4</a:t>
                  </a:r>
                  <a:endParaRPr sz="1700" b="1" i="0" u="none" strike="noStrike" cap="none">
                    <a:solidFill>
                      <a:srgbClr val="F15F41"/>
                    </a:solidFill>
                    <a:latin typeface="Inter ExtraBold"/>
                    <a:ea typeface="Inter ExtraBold"/>
                    <a:cs typeface="Inter ExtraBold"/>
                    <a:sym typeface="Inter ExtraBold"/>
                  </a:endParaRPr>
                </a:p>
              </p:txBody>
            </p:sp>
          </p:grpSp>
          <p:sp>
            <p:nvSpPr>
              <p:cNvPr id="239" name="Google Shape;227;p25">
                <a:extLst>
                  <a:ext uri="{FF2B5EF4-FFF2-40B4-BE49-F238E27FC236}">
                    <a16:creationId xmlns:a16="http://schemas.microsoft.com/office/drawing/2014/main" id="{A5D96429-DD76-22BE-3C5F-5FAAAA99F5A1}"/>
                  </a:ext>
                </a:extLst>
              </p:cNvPr>
              <p:cNvSpPr txBox="1"/>
              <p:nvPr/>
            </p:nvSpPr>
            <p:spPr>
              <a:xfrm>
                <a:off x="3376418" y="3489392"/>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5</a:t>
                </a:r>
                <a:endParaRPr sz="1700" b="1" i="0" u="none" strike="noStrike" cap="none">
                  <a:solidFill>
                    <a:srgbClr val="F15F41"/>
                  </a:solidFill>
                  <a:latin typeface="Inter ExtraBold"/>
                  <a:ea typeface="Inter ExtraBold"/>
                  <a:cs typeface="Inter ExtraBold"/>
                  <a:sym typeface="Inter ExtraBold"/>
                </a:endParaRPr>
              </a:p>
            </p:txBody>
          </p:sp>
          <p:pic>
            <p:nvPicPr>
              <p:cNvPr id="55" name="Imagen 54">
                <a:extLst>
                  <a:ext uri="{FF2B5EF4-FFF2-40B4-BE49-F238E27FC236}">
                    <a16:creationId xmlns:a16="http://schemas.microsoft.com/office/drawing/2014/main" id="{0D20B504-9465-A921-0F20-4A0EE365D3A8}"/>
                  </a:ext>
                </a:extLst>
              </p:cNvPr>
              <p:cNvPicPr>
                <a:picLocks noChangeAspect="1"/>
              </p:cNvPicPr>
              <p:nvPr/>
            </p:nvPicPr>
            <p:blipFill>
              <a:blip r:embed="rId3"/>
              <a:srcRect l="21333" r="6353"/>
              <a:stretch>
                <a:fillRect/>
              </a:stretch>
            </p:blipFill>
            <p:spPr>
              <a:xfrm>
                <a:off x="6220744" y="2719272"/>
                <a:ext cx="3152979" cy="2452579"/>
              </a:xfrm>
              <a:prstGeom prst="rect">
                <a:avLst/>
              </a:prstGeom>
            </p:spPr>
          </p:pic>
          <p:cxnSp>
            <p:nvCxnSpPr>
              <p:cNvPr id="241" name="Google Shape;229;p25">
                <a:extLst>
                  <a:ext uri="{FF2B5EF4-FFF2-40B4-BE49-F238E27FC236}">
                    <a16:creationId xmlns:a16="http://schemas.microsoft.com/office/drawing/2014/main" id="{15FE6C6A-122D-568C-A584-7549A964052D}"/>
                  </a:ext>
                </a:extLst>
              </p:cNvPr>
              <p:cNvCxnSpPr/>
              <p:nvPr/>
            </p:nvCxnSpPr>
            <p:spPr>
              <a:xfrm>
                <a:off x="6064700" y="2911508"/>
                <a:ext cx="1825500" cy="0"/>
              </a:xfrm>
              <a:prstGeom prst="straightConnector1">
                <a:avLst/>
              </a:prstGeom>
              <a:noFill/>
              <a:ln w="9525" cap="flat" cmpd="sng">
                <a:solidFill>
                  <a:schemeClr val="lt1"/>
                </a:solidFill>
                <a:prstDash val="solid"/>
                <a:round/>
                <a:headEnd type="none" w="med" len="med"/>
                <a:tailEnd type="none" w="med" len="med"/>
              </a:ln>
            </p:spPr>
          </p:cxnSp>
          <p:cxnSp>
            <p:nvCxnSpPr>
              <p:cNvPr id="242" name="Google Shape;230;p25">
                <a:extLst>
                  <a:ext uri="{FF2B5EF4-FFF2-40B4-BE49-F238E27FC236}">
                    <a16:creationId xmlns:a16="http://schemas.microsoft.com/office/drawing/2014/main" id="{57B10E4E-2C86-A8C7-4859-793A8473D99C}"/>
                  </a:ext>
                </a:extLst>
              </p:cNvPr>
              <p:cNvCxnSpPr/>
              <p:nvPr/>
            </p:nvCxnSpPr>
            <p:spPr>
              <a:xfrm>
                <a:off x="8861004" y="1974050"/>
                <a:ext cx="0" cy="938100"/>
              </a:xfrm>
              <a:prstGeom prst="straightConnector1">
                <a:avLst/>
              </a:prstGeom>
              <a:noFill/>
              <a:ln w="9525" cap="flat" cmpd="sng">
                <a:solidFill>
                  <a:schemeClr val="lt1"/>
                </a:solidFill>
                <a:prstDash val="solid"/>
                <a:round/>
                <a:headEnd type="none" w="med" len="med"/>
                <a:tailEnd type="none" w="med" len="med"/>
              </a:ln>
            </p:spPr>
          </p:cxnSp>
          <p:cxnSp>
            <p:nvCxnSpPr>
              <p:cNvPr id="243" name="Google Shape;231;p25">
                <a:extLst>
                  <a:ext uri="{FF2B5EF4-FFF2-40B4-BE49-F238E27FC236}">
                    <a16:creationId xmlns:a16="http://schemas.microsoft.com/office/drawing/2014/main" id="{D45F6033-3729-2275-E415-74CC74642F48}"/>
                  </a:ext>
                </a:extLst>
              </p:cNvPr>
              <p:cNvCxnSpPr/>
              <p:nvPr/>
            </p:nvCxnSpPr>
            <p:spPr>
              <a:xfrm>
                <a:off x="8559000" y="2911550"/>
                <a:ext cx="303900" cy="0"/>
              </a:xfrm>
              <a:prstGeom prst="straightConnector1">
                <a:avLst/>
              </a:prstGeom>
              <a:noFill/>
              <a:ln w="9525" cap="flat" cmpd="sng">
                <a:solidFill>
                  <a:schemeClr val="lt1"/>
                </a:solidFill>
                <a:prstDash val="solid"/>
                <a:round/>
                <a:headEnd type="none" w="med" len="med"/>
                <a:tailEnd type="none" w="med" len="med"/>
              </a:ln>
            </p:spPr>
          </p:cxnSp>
        </p:grpSp>
      </p:grpSp>
      <p:sp>
        <p:nvSpPr>
          <p:cNvPr id="8" name="Google Shape;238;p26">
            <a:extLst>
              <a:ext uri="{FF2B5EF4-FFF2-40B4-BE49-F238E27FC236}">
                <a16:creationId xmlns:a16="http://schemas.microsoft.com/office/drawing/2014/main" id="{18C0532C-3F7B-11A6-B859-11B6662D148E}"/>
              </a:ext>
            </a:extLst>
          </p:cNvPr>
          <p:cNvSpPr txBox="1"/>
          <p:nvPr/>
        </p:nvSpPr>
        <p:spPr>
          <a:xfrm>
            <a:off x="-8914589" y="345103"/>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A fatal flaw</a:t>
            </a:r>
            <a:endParaRPr sz="2700" b="1">
              <a:latin typeface="Inter"/>
              <a:ea typeface="Inter"/>
              <a:cs typeface="Inter"/>
              <a:sym typeface="Inter"/>
            </a:endParaRPr>
          </a:p>
        </p:txBody>
      </p:sp>
      <p:grpSp>
        <p:nvGrpSpPr>
          <p:cNvPr id="207" name="Grupo 206">
            <a:extLst>
              <a:ext uri="{FF2B5EF4-FFF2-40B4-BE49-F238E27FC236}">
                <a16:creationId xmlns:a16="http://schemas.microsoft.com/office/drawing/2014/main" id="{14100E26-2044-C642-EA47-594D992E66A8}"/>
              </a:ext>
            </a:extLst>
          </p:cNvPr>
          <p:cNvGrpSpPr/>
          <p:nvPr/>
        </p:nvGrpSpPr>
        <p:grpSpPr>
          <a:xfrm>
            <a:off x="-8723564" y="926150"/>
            <a:ext cx="7791050" cy="974400"/>
            <a:chOff x="-8723564" y="926150"/>
            <a:chExt cx="7791050" cy="974400"/>
          </a:xfrm>
        </p:grpSpPr>
        <p:pic>
          <p:nvPicPr>
            <p:cNvPr id="6" name="Google Shape;236;p26" title="admin.png">
              <a:extLst>
                <a:ext uri="{FF2B5EF4-FFF2-40B4-BE49-F238E27FC236}">
                  <a16:creationId xmlns:a16="http://schemas.microsoft.com/office/drawing/2014/main" id="{2A165B1A-0D98-F9C0-B33F-869DA769D893}"/>
                </a:ext>
              </a:extLst>
            </p:cNvPr>
            <p:cNvPicPr preferRelativeResize="0"/>
            <p:nvPr/>
          </p:nvPicPr>
          <p:blipFill>
            <a:blip r:embed="rId4">
              <a:alphaModFix/>
            </a:blip>
            <a:stretch>
              <a:fillRect/>
            </a:stretch>
          </p:blipFill>
          <p:spPr>
            <a:xfrm>
              <a:off x="-8723564" y="999950"/>
              <a:ext cx="826801" cy="826799"/>
            </a:xfrm>
            <a:prstGeom prst="rect">
              <a:avLst/>
            </a:prstGeom>
            <a:noFill/>
            <a:ln>
              <a:noFill/>
            </a:ln>
          </p:spPr>
        </p:pic>
        <p:grpSp>
          <p:nvGrpSpPr>
            <p:cNvPr id="9" name="Google Shape;239;p26">
              <a:extLst>
                <a:ext uri="{FF2B5EF4-FFF2-40B4-BE49-F238E27FC236}">
                  <a16:creationId xmlns:a16="http://schemas.microsoft.com/office/drawing/2014/main" id="{9CDF079D-4F3D-0D49-ED71-D92C1A21B456}"/>
                </a:ext>
              </a:extLst>
            </p:cNvPr>
            <p:cNvGrpSpPr/>
            <p:nvPr/>
          </p:nvGrpSpPr>
          <p:grpSpPr>
            <a:xfrm>
              <a:off x="-7652214" y="926150"/>
              <a:ext cx="6719700" cy="974400"/>
              <a:chOff x="1699050" y="1073166"/>
              <a:chExt cx="6719700" cy="974400"/>
            </a:xfrm>
          </p:grpSpPr>
          <p:sp>
            <p:nvSpPr>
              <p:cNvPr id="10" name="Google Shape;240;p26">
                <a:extLst>
                  <a:ext uri="{FF2B5EF4-FFF2-40B4-BE49-F238E27FC236}">
                    <a16:creationId xmlns:a16="http://schemas.microsoft.com/office/drawing/2014/main" id="{10A74FEA-F380-19FE-9D93-C87195F19C20}"/>
                  </a:ext>
                </a:extLst>
              </p:cNvPr>
              <p:cNvSpPr/>
              <p:nvPr/>
            </p:nvSpPr>
            <p:spPr>
              <a:xfrm>
                <a:off x="1699050" y="1073166"/>
                <a:ext cx="6719700" cy="974400"/>
              </a:xfrm>
              <a:prstGeom prst="roundRect">
                <a:avLst>
                  <a:gd name="adj" fmla="val 10355"/>
                </a:avLst>
              </a:prstGeom>
              <a:solidFill>
                <a:srgbClr val="F15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26">
                <a:extLst>
                  <a:ext uri="{FF2B5EF4-FFF2-40B4-BE49-F238E27FC236}">
                    <a16:creationId xmlns:a16="http://schemas.microsoft.com/office/drawing/2014/main" id="{2241B3CC-D4BA-A09A-D7D1-2537E2AAA5CB}"/>
                  </a:ext>
                </a:extLst>
              </p:cNvPr>
              <p:cNvSpPr txBox="1"/>
              <p:nvPr/>
            </p:nvSpPr>
            <p:spPr>
              <a:xfrm>
                <a:off x="1972500" y="1233375"/>
                <a:ext cx="6172800" cy="6465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Clr>
                    <a:srgbClr val="000000"/>
                  </a:buClr>
                  <a:buSzPts val="1100"/>
                  <a:buFont typeface="Arial"/>
                  <a:buNone/>
                </a:pPr>
                <a:r>
                  <a:rPr lang="es" sz="2000" dirty="0">
                    <a:solidFill>
                      <a:srgbClr val="FFFFFF"/>
                    </a:solidFill>
                    <a:latin typeface="Albert Sans Medium"/>
                    <a:ea typeface="Albert Sans Medium"/>
                    <a:cs typeface="Albert Sans Medium"/>
                    <a:sym typeface="Albert Sans"/>
                  </a:rPr>
                  <a:t>Lack of automation introduces the chance of human error at every step</a:t>
                </a:r>
                <a:endParaRPr sz="2000" dirty="0">
                  <a:solidFill>
                    <a:srgbClr val="FFFFFF"/>
                  </a:solidFill>
                  <a:latin typeface="Albert Sans Medium"/>
                  <a:ea typeface="Albert Sans Medium"/>
                  <a:cs typeface="Albert Sans Medium"/>
                  <a:sym typeface="Albert Sans"/>
                </a:endParaRPr>
              </a:p>
            </p:txBody>
          </p:sp>
        </p:grpSp>
      </p:grpSp>
      <p:sp>
        <p:nvSpPr>
          <p:cNvPr id="12" name="Google Shape;242;p26">
            <a:extLst>
              <a:ext uri="{FF2B5EF4-FFF2-40B4-BE49-F238E27FC236}">
                <a16:creationId xmlns:a16="http://schemas.microsoft.com/office/drawing/2014/main" id="{E6317DF0-7289-5339-47B0-F3CE3782C808}"/>
              </a:ext>
            </a:extLst>
          </p:cNvPr>
          <p:cNvSpPr txBox="1"/>
          <p:nvPr/>
        </p:nvSpPr>
        <p:spPr>
          <a:xfrm>
            <a:off x="-6433119" y="3888483"/>
            <a:ext cx="32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1000">
                <a:solidFill>
                  <a:srgbClr val="1D2029"/>
                </a:solidFill>
                <a:latin typeface="Inter"/>
                <a:ea typeface="Inter"/>
                <a:cs typeface="Inter"/>
                <a:sym typeface="Inter"/>
              </a:rPr>
              <a:t>Manual CI/CD Pipeline: What could go wrong?</a:t>
            </a:r>
            <a:endParaRPr sz="1000">
              <a:solidFill>
                <a:srgbClr val="1D2029"/>
              </a:solidFill>
              <a:latin typeface="Inter"/>
              <a:ea typeface="Inter"/>
              <a:cs typeface="Inter"/>
              <a:sym typeface="Inter"/>
            </a:endParaRPr>
          </a:p>
        </p:txBody>
      </p:sp>
      <p:grpSp>
        <p:nvGrpSpPr>
          <p:cNvPr id="13" name="Grupo 12">
            <a:extLst>
              <a:ext uri="{FF2B5EF4-FFF2-40B4-BE49-F238E27FC236}">
                <a16:creationId xmlns:a16="http://schemas.microsoft.com/office/drawing/2014/main" id="{2C4A73C7-4F32-938E-A40F-94E98A57B4EA}"/>
              </a:ext>
            </a:extLst>
          </p:cNvPr>
          <p:cNvGrpSpPr/>
          <p:nvPr/>
        </p:nvGrpSpPr>
        <p:grpSpPr>
          <a:xfrm>
            <a:off x="-9186373" y="2607855"/>
            <a:ext cx="8814217" cy="1104900"/>
            <a:chOff x="164891" y="105994"/>
            <a:chExt cx="8814217" cy="1104900"/>
          </a:xfrm>
        </p:grpSpPr>
        <p:sp>
          <p:nvSpPr>
            <p:cNvPr id="14" name="Google Shape;267;p29">
              <a:extLst>
                <a:ext uri="{FF2B5EF4-FFF2-40B4-BE49-F238E27FC236}">
                  <a16:creationId xmlns:a16="http://schemas.microsoft.com/office/drawing/2014/main" id="{D2BDDE43-5370-DE0E-901E-765C9D7E7200}"/>
                </a:ext>
              </a:extLst>
            </p:cNvPr>
            <p:cNvSpPr>
              <a:spLocks noChangeAspect="1"/>
            </p:cNvSpPr>
            <p:nvPr/>
          </p:nvSpPr>
          <p:spPr>
            <a:xfrm>
              <a:off x="164891" y="1059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5" name="Google Shape;267;p29">
              <a:extLst>
                <a:ext uri="{FF2B5EF4-FFF2-40B4-BE49-F238E27FC236}">
                  <a16:creationId xmlns:a16="http://schemas.microsoft.com/office/drawing/2014/main" id="{B0DECB04-14B9-89D0-FB45-06D85FF1E6AE}"/>
                </a:ext>
              </a:extLst>
            </p:cNvPr>
            <p:cNvSpPr>
              <a:spLocks noChangeAspect="1"/>
            </p:cNvSpPr>
            <p:nvPr/>
          </p:nvSpPr>
          <p:spPr>
            <a:xfrm>
              <a:off x="2022671" y="105995"/>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16" name="Conector recto de flecha 15">
              <a:extLst>
                <a:ext uri="{FF2B5EF4-FFF2-40B4-BE49-F238E27FC236}">
                  <a16:creationId xmlns:a16="http://schemas.microsoft.com/office/drawing/2014/main" id="{B37A5744-2306-B793-ADF6-9D7D28F8BC56}"/>
                </a:ext>
              </a:extLst>
            </p:cNvPr>
            <p:cNvCxnSpPr>
              <a:cxnSpLocks/>
              <a:stCxn id="14" idx="6"/>
              <a:endCxn id="15" idx="2"/>
            </p:cNvCxnSpPr>
            <p:nvPr/>
          </p:nvCxnSpPr>
          <p:spPr>
            <a:xfrm>
              <a:off x="1547983" y="658446"/>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7" name="Google Shape;267;p29">
              <a:extLst>
                <a:ext uri="{FF2B5EF4-FFF2-40B4-BE49-F238E27FC236}">
                  <a16:creationId xmlns:a16="http://schemas.microsoft.com/office/drawing/2014/main" id="{A207FA05-7F55-0ECD-E7CC-EACD80477F50}"/>
                </a:ext>
              </a:extLst>
            </p:cNvPr>
            <p:cNvSpPr/>
            <p:nvPr/>
          </p:nvSpPr>
          <p:spPr>
            <a:xfrm>
              <a:off x="197471" y="13593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Code commit</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18" name="Google Shape;267;p29">
              <a:extLst>
                <a:ext uri="{FF2B5EF4-FFF2-40B4-BE49-F238E27FC236}">
                  <a16:creationId xmlns:a16="http://schemas.microsoft.com/office/drawing/2014/main" id="{868F4066-236A-9CD9-05A9-FAE15FB41640}"/>
                </a:ext>
              </a:extLst>
            </p:cNvPr>
            <p:cNvSpPr/>
            <p:nvPr/>
          </p:nvSpPr>
          <p:spPr>
            <a:xfrm>
              <a:off x="2055254" y="135939"/>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Run tests</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19" name="Google Shape;267;p29">
              <a:extLst>
                <a:ext uri="{FF2B5EF4-FFF2-40B4-BE49-F238E27FC236}">
                  <a16:creationId xmlns:a16="http://schemas.microsoft.com/office/drawing/2014/main" id="{8CAB6798-BC68-C429-A7E3-6B0AF04F0812}"/>
                </a:ext>
              </a:extLst>
            </p:cNvPr>
            <p:cNvSpPr>
              <a:spLocks noChangeAspect="1"/>
            </p:cNvSpPr>
            <p:nvPr/>
          </p:nvSpPr>
          <p:spPr>
            <a:xfrm>
              <a:off x="3880452"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0" name="Google Shape;267;p29">
              <a:extLst>
                <a:ext uri="{FF2B5EF4-FFF2-40B4-BE49-F238E27FC236}">
                  <a16:creationId xmlns:a16="http://schemas.microsoft.com/office/drawing/2014/main" id="{55B08DFC-E6A2-FE36-1A9C-1BC96E54D22B}"/>
                </a:ext>
              </a:extLst>
            </p:cNvPr>
            <p:cNvSpPr>
              <a:spLocks noChangeAspect="1"/>
            </p:cNvSpPr>
            <p:nvPr/>
          </p:nvSpPr>
          <p:spPr>
            <a:xfrm>
              <a:off x="5738232"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cxnSp>
          <p:nvCxnSpPr>
            <p:cNvPr id="21" name="Conector recto de flecha 20">
              <a:extLst>
                <a:ext uri="{FF2B5EF4-FFF2-40B4-BE49-F238E27FC236}">
                  <a16:creationId xmlns:a16="http://schemas.microsoft.com/office/drawing/2014/main" id="{FF41881C-90C5-5C09-FE2D-35C9820AABEA}"/>
                </a:ext>
              </a:extLst>
            </p:cNvPr>
            <p:cNvCxnSpPr>
              <a:cxnSpLocks/>
              <a:stCxn id="19" idx="6"/>
              <a:endCxn id="20" idx="2"/>
            </p:cNvCxnSpPr>
            <p:nvPr/>
          </p:nvCxnSpPr>
          <p:spPr>
            <a:xfrm>
              <a:off x="5263544" y="658445"/>
              <a:ext cx="474688"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2" name="Google Shape;267;p29">
              <a:extLst>
                <a:ext uri="{FF2B5EF4-FFF2-40B4-BE49-F238E27FC236}">
                  <a16:creationId xmlns:a16="http://schemas.microsoft.com/office/drawing/2014/main" id="{BE96A24F-BABE-85BC-15B8-70D86B5E5E4A}"/>
                </a:ext>
              </a:extLst>
            </p:cNvPr>
            <p:cNvSpPr/>
            <p:nvPr/>
          </p:nvSpPr>
          <p:spPr>
            <a:xfrm>
              <a:off x="3913032"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Build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3" name="Google Shape;267;p29">
              <a:extLst>
                <a:ext uri="{FF2B5EF4-FFF2-40B4-BE49-F238E27FC236}">
                  <a16:creationId xmlns:a16="http://schemas.microsoft.com/office/drawing/2014/main" id="{3124EFDA-4EA3-8942-480C-98DA63952EBC}"/>
                </a:ext>
              </a:extLst>
            </p:cNvPr>
            <p:cNvSpPr/>
            <p:nvPr/>
          </p:nvSpPr>
          <p:spPr>
            <a:xfrm>
              <a:off x="5770815"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Push image</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24" name="Google Shape;267;p29">
              <a:extLst>
                <a:ext uri="{FF2B5EF4-FFF2-40B4-BE49-F238E27FC236}">
                  <a16:creationId xmlns:a16="http://schemas.microsoft.com/office/drawing/2014/main" id="{715B3C92-72AF-EECE-18FA-624070A8F2D1}"/>
                </a:ext>
              </a:extLst>
            </p:cNvPr>
            <p:cNvSpPr>
              <a:spLocks noChangeAspect="1"/>
            </p:cNvSpPr>
            <p:nvPr/>
          </p:nvSpPr>
          <p:spPr>
            <a:xfrm>
              <a:off x="7596013" y="105994"/>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5" name="Google Shape;267;p29">
              <a:extLst>
                <a:ext uri="{FF2B5EF4-FFF2-40B4-BE49-F238E27FC236}">
                  <a16:creationId xmlns:a16="http://schemas.microsoft.com/office/drawing/2014/main" id="{32DAE41A-E66E-C9CD-AD5B-231B4189F1B0}"/>
                </a:ext>
              </a:extLst>
            </p:cNvPr>
            <p:cNvSpPr/>
            <p:nvPr/>
          </p:nvSpPr>
          <p:spPr>
            <a:xfrm>
              <a:off x="7628593" y="135938"/>
              <a:ext cx="1308130" cy="1045014"/>
            </a:xfrm>
            <a:prstGeom prst="ellipse">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chemeClr val="tx1"/>
                  </a:solidFill>
                  <a:latin typeface="Albert Sans SemiBold" pitchFamily="2" charset="77"/>
                  <a:ea typeface="Source Serif 4 Black" panose="02040603050405020204" pitchFamily="18" charset="0"/>
                  <a:cs typeface="Inter Black"/>
                  <a:sym typeface="Inter Black"/>
                </a:rPr>
                <a:t>Restart app</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cxnSp>
          <p:nvCxnSpPr>
            <p:cNvPr id="26" name="Conector recto de flecha 25">
              <a:extLst>
                <a:ext uri="{FF2B5EF4-FFF2-40B4-BE49-F238E27FC236}">
                  <a16:creationId xmlns:a16="http://schemas.microsoft.com/office/drawing/2014/main" id="{E8CE1F0C-5CEA-CE10-C9A5-30D9C556E52B}"/>
                </a:ext>
              </a:extLst>
            </p:cNvPr>
            <p:cNvCxnSpPr>
              <a:cxnSpLocks/>
              <a:stCxn id="15" idx="6"/>
              <a:endCxn id="19" idx="2"/>
            </p:cNvCxnSpPr>
            <p:nvPr/>
          </p:nvCxnSpPr>
          <p:spPr>
            <a:xfrm flipV="1">
              <a:off x="3405767" y="658443"/>
              <a:ext cx="474685" cy="1"/>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272ACA82-21B6-4CE7-8FE4-A2488D0B2F06}"/>
                </a:ext>
              </a:extLst>
            </p:cNvPr>
            <p:cNvCxnSpPr>
              <a:cxnSpLocks/>
              <a:stCxn id="20" idx="6"/>
              <a:endCxn id="24" idx="2"/>
            </p:cNvCxnSpPr>
            <p:nvPr/>
          </p:nvCxnSpPr>
          <p:spPr>
            <a:xfrm>
              <a:off x="7121328" y="658443"/>
              <a:ext cx="474685" cy="0"/>
            </a:xfrm>
            <a:prstGeom prst="straightConnector1">
              <a:avLst/>
            </a:prstGeom>
            <a:solidFill>
              <a:schemeClr val="bg1"/>
            </a:solidFill>
            <a:ln w="28575"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44" name="Grupo 43">
            <a:extLst>
              <a:ext uri="{FF2B5EF4-FFF2-40B4-BE49-F238E27FC236}">
                <a16:creationId xmlns:a16="http://schemas.microsoft.com/office/drawing/2014/main" id="{4915BD8C-16E4-505E-490C-5EE1E5BEAD47}"/>
              </a:ext>
            </a:extLst>
          </p:cNvPr>
          <p:cNvGrpSpPr/>
          <p:nvPr/>
        </p:nvGrpSpPr>
        <p:grpSpPr>
          <a:xfrm>
            <a:off x="-2239736" y="2607849"/>
            <a:ext cx="1857781" cy="1104899"/>
            <a:chOff x="7107123" y="4846993"/>
            <a:chExt cx="1857781" cy="1104899"/>
          </a:xfrm>
        </p:grpSpPr>
        <p:sp>
          <p:nvSpPr>
            <p:cNvPr id="45" name="Rectángulo 44">
              <a:extLst>
                <a:ext uri="{FF2B5EF4-FFF2-40B4-BE49-F238E27FC236}">
                  <a16:creationId xmlns:a16="http://schemas.microsoft.com/office/drawing/2014/main" id="{E6BEE1C3-3B4C-1F29-3487-8E2C5AF11445}"/>
                </a:ext>
              </a:extLst>
            </p:cNvPr>
            <p:cNvSpPr/>
            <p:nvPr/>
          </p:nvSpPr>
          <p:spPr>
            <a:xfrm>
              <a:off x="7107123" y="5303389"/>
              <a:ext cx="484490" cy="192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Google Shape;267;p29">
              <a:extLst>
                <a:ext uri="{FF2B5EF4-FFF2-40B4-BE49-F238E27FC236}">
                  <a16:creationId xmlns:a16="http://schemas.microsoft.com/office/drawing/2014/main" id="{3F395FB0-6ADD-D233-0C75-A873D931FC47}"/>
                </a:ext>
              </a:extLst>
            </p:cNvPr>
            <p:cNvSpPr>
              <a:spLocks noChangeAspect="1"/>
            </p:cNvSpPr>
            <p:nvPr/>
          </p:nvSpPr>
          <p:spPr>
            <a:xfrm>
              <a:off x="7581809" y="4846993"/>
              <a:ext cx="1383095" cy="1104899"/>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47" name="Google Shape;267;p29">
              <a:extLst>
                <a:ext uri="{FF2B5EF4-FFF2-40B4-BE49-F238E27FC236}">
                  <a16:creationId xmlns:a16="http://schemas.microsoft.com/office/drawing/2014/main" id="{3722E958-A3BF-5BFF-F09B-054520761D72}"/>
                </a:ext>
              </a:extLst>
            </p:cNvPr>
            <p:cNvSpPr/>
            <p:nvPr/>
          </p:nvSpPr>
          <p:spPr>
            <a:xfrm>
              <a:off x="7614389" y="4876937"/>
              <a:ext cx="1308130" cy="1045014"/>
            </a:xfrm>
            <a:prstGeom prst="ellipse">
              <a:avLst/>
            </a:prstGeom>
            <a:solidFill>
              <a:srgbClr val="E03130"/>
            </a:solidFill>
            <a:ln w="28575" cap="flat" cmpd="sng">
              <a:solidFill>
                <a:srgbClr val="E0313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No rollback</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cxnSp>
          <p:nvCxnSpPr>
            <p:cNvPr id="48" name="Conector recto de flecha 47">
              <a:extLst>
                <a:ext uri="{FF2B5EF4-FFF2-40B4-BE49-F238E27FC236}">
                  <a16:creationId xmlns:a16="http://schemas.microsoft.com/office/drawing/2014/main" id="{11685BC6-9B4E-5539-F504-C154780F3178}"/>
                </a:ext>
              </a:extLst>
            </p:cNvPr>
            <p:cNvCxnSpPr>
              <a:cxnSpLocks/>
              <a:endCxn id="46" idx="2"/>
            </p:cNvCxnSpPr>
            <p:nvPr/>
          </p:nvCxnSpPr>
          <p:spPr>
            <a:xfrm>
              <a:off x="7107124" y="5399442"/>
              <a:ext cx="474685" cy="0"/>
            </a:xfrm>
            <a:prstGeom prst="straightConnector1">
              <a:avLst/>
            </a:prstGeom>
            <a:solidFill>
              <a:schemeClr val="bg1"/>
            </a:solidFill>
            <a:ln w="28575" cap="rnd">
              <a:solidFill>
                <a:srgbClr val="E03130"/>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194" name="Google Shape;270;p29">
            <a:extLst>
              <a:ext uri="{FF2B5EF4-FFF2-40B4-BE49-F238E27FC236}">
                <a16:creationId xmlns:a16="http://schemas.microsoft.com/office/drawing/2014/main" id="{0F9B3A7E-14B9-FE0F-B8F6-8C35EFD28853}"/>
              </a:ext>
            </a:extLst>
          </p:cNvPr>
          <p:cNvSpPr txBox="1"/>
          <p:nvPr/>
        </p:nvSpPr>
        <p:spPr>
          <a:xfrm>
            <a:off x="16000125" y="4452536"/>
            <a:ext cx="2928900" cy="338700"/>
          </a:xfrm>
          <a:prstGeom prst="rect">
            <a:avLst/>
          </a:prstGeom>
          <a:noFill/>
          <a:ln>
            <a:noFill/>
          </a:ln>
        </p:spPr>
        <p:txBody>
          <a:bodyPr spcFirstLastPara="1" wrap="square" lIns="91425" tIns="91425" rIns="91425" bIns="91425" anchor="t" anchorCtr="0">
            <a:spAutoFit/>
          </a:bodyPr>
          <a:lstStyle/>
          <a:p>
            <a:pPr marL="0" lvl="0" indent="179999" algn="l" rtl="0">
              <a:spcBef>
                <a:spcPts val="0"/>
              </a:spcBef>
              <a:spcAft>
                <a:spcPts val="0"/>
              </a:spcAft>
              <a:buNone/>
            </a:pPr>
            <a:r>
              <a:rPr lang="es" sz="1000" i="1" dirty="0">
                <a:solidFill>
                  <a:srgbClr val="FFFFFF"/>
                </a:solidFill>
                <a:latin typeface="Inter"/>
                <a:ea typeface="Inter"/>
                <a:cs typeface="Inter"/>
                <a:sym typeface="Inter"/>
              </a:rPr>
              <a:t>Argo</a:t>
            </a:r>
            <a:r>
              <a:rPr lang="es" sz="1000" dirty="0">
                <a:solidFill>
                  <a:srgbClr val="FFFFFF"/>
                </a:solidFill>
                <a:latin typeface="Inter"/>
                <a:ea typeface="Inter"/>
                <a:cs typeface="Inter"/>
                <a:sym typeface="Inter"/>
              </a:rPr>
              <a:t> by Konstantinos Volanakis</a:t>
            </a:r>
            <a:endParaRPr sz="1000" dirty="0">
              <a:solidFill>
                <a:srgbClr val="FFFFFF"/>
              </a:solidFill>
              <a:latin typeface="Inter"/>
              <a:ea typeface="Inter"/>
              <a:cs typeface="Inter"/>
              <a:sym typeface="Inter"/>
            </a:endParaRPr>
          </a:p>
        </p:txBody>
      </p:sp>
      <p:grpSp>
        <p:nvGrpSpPr>
          <p:cNvPr id="204" name="Grupo 203">
            <a:extLst>
              <a:ext uri="{FF2B5EF4-FFF2-40B4-BE49-F238E27FC236}">
                <a16:creationId xmlns:a16="http://schemas.microsoft.com/office/drawing/2014/main" id="{DF7F2A14-50AF-A917-3B08-536A01E50F4B}"/>
              </a:ext>
            </a:extLst>
          </p:cNvPr>
          <p:cNvGrpSpPr/>
          <p:nvPr/>
        </p:nvGrpSpPr>
        <p:grpSpPr>
          <a:xfrm>
            <a:off x="0" y="5339460"/>
            <a:ext cx="9154083" cy="12390783"/>
            <a:chOff x="0" y="-5552661"/>
            <a:chExt cx="9154083" cy="12390783"/>
          </a:xfrm>
        </p:grpSpPr>
        <p:pic>
          <p:nvPicPr>
            <p:cNvPr id="205" name="Google Shape;265;p29" title="Constantine_Volanakis_Argo.jpg">
              <a:extLst>
                <a:ext uri="{FF2B5EF4-FFF2-40B4-BE49-F238E27FC236}">
                  <a16:creationId xmlns:a16="http://schemas.microsoft.com/office/drawing/2014/main" id="{C58BB30B-2CFE-0B6B-CDBC-8E689890FC29}"/>
                </a:ext>
              </a:extLst>
            </p:cNvPr>
            <p:cNvPicPr preferRelativeResize="0"/>
            <p:nvPr/>
          </p:nvPicPr>
          <p:blipFill rotWithShape="1">
            <a:blip r:embed="rId5">
              <a:alphaModFix/>
            </a:blip>
            <a:srcRect l="2126" t="-57" r="1636" b="32"/>
            <a:stretch>
              <a:fillRect/>
            </a:stretch>
          </p:blipFill>
          <p:spPr>
            <a:xfrm>
              <a:off x="0" y="-5552661"/>
              <a:ext cx="9144000" cy="12390783"/>
            </a:xfrm>
            <a:prstGeom prst="rect">
              <a:avLst/>
            </a:prstGeom>
            <a:noFill/>
            <a:ln>
              <a:noFill/>
            </a:ln>
          </p:spPr>
        </p:pic>
        <p:sp>
          <p:nvSpPr>
            <p:cNvPr id="206" name="Google Shape;268;p29">
              <a:extLst>
                <a:ext uri="{FF2B5EF4-FFF2-40B4-BE49-F238E27FC236}">
                  <a16:creationId xmlns:a16="http://schemas.microsoft.com/office/drawing/2014/main" id="{9CA97A25-6F6F-8592-F3DC-B6D6485FA401}"/>
                </a:ext>
              </a:extLst>
            </p:cNvPr>
            <p:cNvSpPr/>
            <p:nvPr/>
          </p:nvSpPr>
          <p:spPr>
            <a:xfrm>
              <a:off x="10058" y="-5552661"/>
              <a:ext cx="9144025" cy="10631085"/>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224" name="Google Shape;212;p25">
            <a:extLst>
              <a:ext uri="{FF2B5EF4-FFF2-40B4-BE49-F238E27FC236}">
                <a16:creationId xmlns:a16="http://schemas.microsoft.com/office/drawing/2014/main" id="{F65CB124-5484-8B38-41A8-5440852BC9C3}"/>
              </a:ext>
            </a:extLst>
          </p:cNvPr>
          <p:cNvPicPr preferRelativeResize="0"/>
          <p:nvPr/>
        </p:nvPicPr>
        <p:blipFill rotWithShape="1">
          <a:blip r:embed="rId6">
            <a:alphaModFix/>
          </a:blip>
          <a:srcRect r="-4701"/>
          <a:stretch/>
        </p:blipFill>
        <p:spPr>
          <a:xfrm>
            <a:off x="8041300" y="237400"/>
            <a:ext cx="834600" cy="243325"/>
          </a:xfrm>
          <a:prstGeom prst="rect">
            <a:avLst/>
          </a:prstGeom>
          <a:noFill/>
          <a:ln>
            <a:noFill/>
          </a:ln>
        </p:spPr>
      </p:pic>
    </p:spTree>
    <p:extLst>
      <p:ext uri="{BB962C8B-B14F-4D97-AF65-F5344CB8AC3E}">
        <p14:creationId xmlns:p14="http://schemas.microsoft.com/office/powerpoint/2010/main" val="2040598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a:extLst>
            <a:ext uri="{FF2B5EF4-FFF2-40B4-BE49-F238E27FC236}">
              <a16:creationId xmlns:a16="http://schemas.microsoft.com/office/drawing/2014/main" id="{8F1EA169-C412-F125-E12E-6BDF31167A68}"/>
            </a:ext>
          </a:extLst>
        </p:cNvPr>
        <p:cNvGrpSpPr/>
        <p:nvPr/>
      </p:nvGrpSpPr>
      <p:grpSpPr>
        <a:xfrm>
          <a:off x="0" y="0"/>
          <a:ext cx="0" cy="0"/>
          <a:chOff x="0" y="0"/>
          <a:chExt cx="0" cy="0"/>
        </a:xfrm>
      </p:grpSpPr>
      <p:grpSp>
        <p:nvGrpSpPr>
          <p:cNvPr id="30" name="Grupo 29">
            <a:extLst>
              <a:ext uri="{FF2B5EF4-FFF2-40B4-BE49-F238E27FC236}">
                <a16:creationId xmlns:a16="http://schemas.microsoft.com/office/drawing/2014/main" id="{4243EC88-B5C5-536A-F7F2-5DB4E971BBBA}"/>
              </a:ext>
            </a:extLst>
          </p:cNvPr>
          <p:cNvGrpSpPr/>
          <p:nvPr/>
        </p:nvGrpSpPr>
        <p:grpSpPr>
          <a:xfrm>
            <a:off x="-9345991" y="-1"/>
            <a:ext cx="9164878" cy="5171852"/>
            <a:chOff x="-9345991" y="-1"/>
            <a:chExt cx="9164878" cy="5171852"/>
          </a:xfrm>
        </p:grpSpPr>
        <p:sp>
          <p:nvSpPr>
            <p:cNvPr id="29" name="Google Shape;196;p24">
              <a:extLst>
                <a:ext uri="{FF2B5EF4-FFF2-40B4-BE49-F238E27FC236}">
                  <a16:creationId xmlns:a16="http://schemas.microsoft.com/office/drawing/2014/main" id="{02FD59CD-238D-3803-9442-C58742A24387}"/>
                </a:ext>
              </a:extLst>
            </p:cNvPr>
            <p:cNvSpPr/>
            <p:nvPr/>
          </p:nvSpPr>
          <p:spPr>
            <a:xfrm>
              <a:off x="-9345991" y="-1"/>
              <a:ext cx="9164877" cy="5171851"/>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 name="Grupo 27">
              <a:extLst>
                <a:ext uri="{FF2B5EF4-FFF2-40B4-BE49-F238E27FC236}">
                  <a16:creationId xmlns:a16="http://schemas.microsoft.com/office/drawing/2014/main" id="{FF0AC9D3-4F9E-BC1E-0921-750AFFED8A8C}"/>
                </a:ext>
              </a:extLst>
            </p:cNvPr>
            <p:cNvGrpSpPr/>
            <p:nvPr/>
          </p:nvGrpSpPr>
          <p:grpSpPr>
            <a:xfrm>
              <a:off x="-9297156" y="325650"/>
              <a:ext cx="9116043" cy="4846201"/>
              <a:chOff x="-9297156" y="325650"/>
              <a:chExt cx="9116043" cy="4846201"/>
            </a:xfrm>
          </p:grpSpPr>
          <p:sp>
            <p:nvSpPr>
              <p:cNvPr id="216" name="Google Shape;204;p25">
                <a:extLst>
                  <a:ext uri="{FF2B5EF4-FFF2-40B4-BE49-F238E27FC236}">
                    <a16:creationId xmlns:a16="http://schemas.microsoft.com/office/drawing/2014/main" id="{08BA7647-F8BC-023D-00CC-6854D5F208BE}"/>
                  </a:ext>
                </a:extLst>
              </p:cNvPr>
              <p:cNvSpPr/>
              <p:nvPr/>
            </p:nvSpPr>
            <p:spPr>
              <a:xfrm>
                <a:off x="-6389736" y="1108560"/>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17" name="Google Shape;205;p25">
                <a:extLst>
                  <a:ext uri="{FF2B5EF4-FFF2-40B4-BE49-F238E27FC236}">
                    <a16:creationId xmlns:a16="http://schemas.microsoft.com/office/drawing/2014/main" id="{4920AC54-B827-9334-1A52-EB20A956E7ED}"/>
                  </a:ext>
                </a:extLst>
              </p:cNvPr>
              <p:cNvSpPr/>
              <p:nvPr/>
            </p:nvSpPr>
            <p:spPr>
              <a:xfrm>
                <a:off x="-6162563" y="1469825"/>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18" name="Google Shape;206;p25">
                <a:extLst>
                  <a:ext uri="{FF2B5EF4-FFF2-40B4-BE49-F238E27FC236}">
                    <a16:creationId xmlns:a16="http://schemas.microsoft.com/office/drawing/2014/main" id="{CE7DD51D-F6BE-463E-C5A1-A8F39E8E85E3}"/>
                  </a:ext>
                </a:extLst>
              </p:cNvPr>
              <p:cNvSpPr/>
              <p:nvPr/>
            </p:nvSpPr>
            <p:spPr>
              <a:xfrm>
                <a:off x="-9289336" y="1108560"/>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19" name="Google Shape;207;p25">
                <a:extLst>
                  <a:ext uri="{FF2B5EF4-FFF2-40B4-BE49-F238E27FC236}">
                    <a16:creationId xmlns:a16="http://schemas.microsoft.com/office/drawing/2014/main" id="{0AEFC01B-7C45-BE07-6B90-25C9830C9535}"/>
                  </a:ext>
                </a:extLst>
              </p:cNvPr>
              <p:cNvSpPr txBox="1"/>
              <p:nvPr/>
            </p:nvSpPr>
            <p:spPr>
              <a:xfrm>
                <a:off x="-8292486" y="1899736"/>
                <a:ext cx="1702257"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Manual triggers everywhere -&gt; Low scalability</a:t>
                </a:r>
                <a:endParaRPr b="1">
                  <a:solidFill>
                    <a:schemeClr val="lt1"/>
                  </a:solidFill>
                  <a:latin typeface="Inter"/>
                  <a:ea typeface="Inter"/>
                  <a:cs typeface="Inter"/>
                  <a:sym typeface="Inter"/>
                </a:endParaRPr>
              </a:p>
            </p:txBody>
          </p:sp>
          <p:sp>
            <p:nvSpPr>
              <p:cNvPr id="220" name="Google Shape;208;p25">
                <a:extLst>
                  <a:ext uri="{FF2B5EF4-FFF2-40B4-BE49-F238E27FC236}">
                    <a16:creationId xmlns:a16="http://schemas.microsoft.com/office/drawing/2014/main" id="{9FBEDF99-AA3F-3B77-0018-9F0FD504E930}"/>
                  </a:ext>
                </a:extLst>
              </p:cNvPr>
              <p:cNvSpPr txBox="1"/>
              <p:nvPr/>
            </p:nvSpPr>
            <p:spPr>
              <a:xfrm>
                <a:off x="-5371604" y="1899736"/>
                <a:ext cx="1610301"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No failure handling -&gt; Weak resilence</a:t>
                </a:r>
                <a:endParaRPr b="1">
                  <a:solidFill>
                    <a:schemeClr val="lt1"/>
                  </a:solidFill>
                  <a:latin typeface="Inter"/>
                  <a:ea typeface="Inter"/>
                  <a:cs typeface="Inter"/>
                  <a:sym typeface="Inter"/>
                </a:endParaRPr>
              </a:p>
            </p:txBody>
          </p:sp>
          <p:sp>
            <p:nvSpPr>
              <p:cNvPr id="221" name="Google Shape;209;p25">
                <a:extLst>
                  <a:ext uri="{FF2B5EF4-FFF2-40B4-BE49-F238E27FC236}">
                    <a16:creationId xmlns:a16="http://schemas.microsoft.com/office/drawing/2014/main" id="{B9BD4A78-6AA1-20DC-D8C8-6D0E097DFEF1}"/>
                  </a:ext>
                </a:extLst>
              </p:cNvPr>
              <p:cNvSpPr/>
              <p:nvPr/>
            </p:nvSpPr>
            <p:spPr>
              <a:xfrm>
                <a:off x="-3490136" y="1108560"/>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22" name="Google Shape;210;p25">
                <a:extLst>
                  <a:ext uri="{FF2B5EF4-FFF2-40B4-BE49-F238E27FC236}">
                    <a16:creationId xmlns:a16="http://schemas.microsoft.com/office/drawing/2014/main" id="{BBE56721-48EE-F8C9-C2CF-94E7E5E9669E}"/>
                  </a:ext>
                </a:extLst>
              </p:cNvPr>
              <p:cNvSpPr txBox="1"/>
              <p:nvPr/>
            </p:nvSpPr>
            <p:spPr>
              <a:xfrm>
                <a:off x="-2523423" y="1899736"/>
                <a:ext cx="1722812"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No dependencies management -&gt; Low reliability</a:t>
                </a:r>
                <a:endParaRPr b="1">
                  <a:solidFill>
                    <a:schemeClr val="lt1"/>
                  </a:solidFill>
                  <a:latin typeface="Inter"/>
                  <a:ea typeface="Inter"/>
                  <a:cs typeface="Inter"/>
                  <a:sym typeface="Inter"/>
                </a:endParaRPr>
              </a:p>
            </p:txBody>
          </p:sp>
          <p:sp>
            <p:nvSpPr>
              <p:cNvPr id="223" name="Google Shape;211;p25">
                <a:extLst>
                  <a:ext uri="{FF2B5EF4-FFF2-40B4-BE49-F238E27FC236}">
                    <a16:creationId xmlns:a16="http://schemas.microsoft.com/office/drawing/2014/main" id="{6B0599A2-DB3B-ABCC-D0ED-15FC76B6948B}"/>
                  </a:ext>
                </a:extLst>
              </p:cNvPr>
              <p:cNvSpPr txBox="1"/>
              <p:nvPr/>
            </p:nvSpPr>
            <p:spPr>
              <a:xfrm>
                <a:off x="-9118161" y="325650"/>
                <a:ext cx="4465800" cy="382156"/>
              </a:xfrm>
              <a:prstGeom prst="rect">
                <a:avLst/>
              </a:prstGeom>
              <a:noFill/>
              <a:ln>
                <a:noFill/>
              </a:ln>
            </p:spPr>
            <p:txBody>
              <a:bodyPr spcFirstLastPara="1" wrap="square" lIns="0" tIns="12700" rIns="0" bIns="0" anchor="t" anchorCtr="0">
                <a:spAutoFit/>
              </a:bodyPr>
              <a:lstStyle/>
              <a:p>
                <a:r>
                  <a:rPr lang="en-US" sz="2400" b="1">
                    <a:solidFill>
                      <a:schemeClr val="bg1"/>
                    </a:solidFill>
                  </a:rPr>
                  <a:t>Chaos Unleashed</a:t>
                </a:r>
                <a:endParaRPr lang="en-US" sz="2400">
                  <a:solidFill>
                    <a:schemeClr val="bg1"/>
                  </a:solidFill>
                </a:endParaRPr>
              </a:p>
            </p:txBody>
          </p:sp>
          <p:grpSp>
            <p:nvGrpSpPr>
              <p:cNvPr id="225" name="Google Shape;213;p25">
                <a:extLst>
                  <a:ext uri="{FF2B5EF4-FFF2-40B4-BE49-F238E27FC236}">
                    <a16:creationId xmlns:a16="http://schemas.microsoft.com/office/drawing/2014/main" id="{04DB7CF6-D509-254E-516E-BE0CE7727D0B}"/>
                  </a:ext>
                </a:extLst>
              </p:cNvPr>
              <p:cNvGrpSpPr/>
              <p:nvPr/>
            </p:nvGrpSpPr>
            <p:grpSpPr>
              <a:xfrm>
                <a:off x="-9011398" y="1469836"/>
                <a:ext cx="637360" cy="603486"/>
                <a:chOff x="1120775" y="1388952"/>
                <a:chExt cx="1010400" cy="956700"/>
              </a:xfrm>
            </p:grpSpPr>
            <p:sp>
              <p:nvSpPr>
                <p:cNvPr id="226" name="Google Shape;214;p25">
                  <a:extLst>
                    <a:ext uri="{FF2B5EF4-FFF2-40B4-BE49-F238E27FC236}">
                      <a16:creationId xmlns:a16="http://schemas.microsoft.com/office/drawing/2014/main" id="{0CD45456-5D49-D005-87F6-736599B20E7D}"/>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227" name="Google Shape;215;p25">
                  <a:extLst>
                    <a:ext uri="{FF2B5EF4-FFF2-40B4-BE49-F238E27FC236}">
                      <a16:creationId xmlns:a16="http://schemas.microsoft.com/office/drawing/2014/main" id="{351F2021-3DCE-A97F-5C1A-5C70201BD49D}"/>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1</a:t>
                  </a:r>
                  <a:endParaRPr sz="1700" b="1" i="0" u="none" strike="noStrike" cap="none">
                    <a:solidFill>
                      <a:srgbClr val="F15F41"/>
                    </a:solidFill>
                    <a:latin typeface="Inter ExtraBold"/>
                    <a:ea typeface="Inter ExtraBold"/>
                    <a:cs typeface="Inter ExtraBold"/>
                    <a:sym typeface="Inter ExtraBold"/>
                  </a:endParaRPr>
                </a:p>
              </p:txBody>
            </p:sp>
          </p:grpSp>
          <p:sp>
            <p:nvSpPr>
              <p:cNvPr id="228" name="Google Shape;216;p25">
                <a:extLst>
                  <a:ext uri="{FF2B5EF4-FFF2-40B4-BE49-F238E27FC236}">
                    <a16:creationId xmlns:a16="http://schemas.microsoft.com/office/drawing/2014/main" id="{169B0E3D-BAF4-3787-C8D1-BCFFE2B23D2C}"/>
                  </a:ext>
                </a:extLst>
              </p:cNvPr>
              <p:cNvSpPr txBox="1"/>
              <p:nvPr/>
            </p:nvSpPr>
            <p:spPr>
              <a:xfrm>
                <a:off x="-6170598" y="1586221"/>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2</a:t>
                </a:r>
                <a:endParaRPr sz="1700" b="1" i="0" u="none" strike="noStrike" cap="none">
                  <a:solidFill>
                    <a:srgbClr val="F15F41"/>
                  </a:solidFill>
                  <a:latin typeface="Inter ExtraBold"/>
                  <a:ea typeface="Inter ExtraBold"/>
                  <a:cs typeface="Inter ExtraBold"/>
                  <a:sym typeface="Inter ExtraBold"/>
                </a:endParaRPr>
              </a:p>
            </p:txBody>
          </p:sp>
          <p:sp>
            <p:nvSpPr>
              <p:cNvPr id="229" name="Google Shape;217;p25">
                <a:extLst>
                  <a:ext uri="{FF2B5EF4-FFF2-40B4-BE49-F238E27FC236}">
                    <a16:creationId xmlns:a16="http://schemas.microsoft.com/office/drawing/2014/main" id="{02716584-C228-1A36-939B-9240B7D74C2D}"/>
                  </a:ext>
                </a:extLst>
              </p:cNvPr>
              <p:cNvSpPr/>
              <p:nvPr/>
            </p:nvSpPr>
            <p:spPr>
              <a:xfrm>
                <a:off x="-3256188" y="1469825"/>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30" name="Google Shape;218;p25">
                <a:extLst>
                  <a:ext uri="{FF2B5EF4-FFF2-40B4-BE49-F238E27FC236}">
                    <a16:creationId xmlns:a16="http://schemas.microsoft.com/office/drawing/2014/main" id="{E1798447-518A-E474-7276-258DA8881D57}"/>
                  </a:ext>
                </a:extLst>
              </p:cNvPr>
              <p:cNvSpPr txBox="1"/>
              <p:nvPr/>
            </p:nvSpPr>
            <p:spPr>
              <a:xfrm>
                <a:off x="-3264223" y="1586221"/>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3</a:t>
                </a:r>
                <a:endParaRPr sz="1700" b="1" i="0" u="none" strike="noStrike" cap="none">
                  <a:solidFill>
                    <a:srgbClr val="F15F41"/>
                  </a:solidFill>
                  <a:latin typeface="Inter ExtraBold"/>
                  <a:ea typeface="Inter ExtraBold"/>
                  <a:cs typeface="Inter ExtraBold"/>
                  <a:sym typeface="Inter ExtraBold"/>
                </a:endParaRPr>
              </a:p>
            </p:txBody>
          </p:sp>
          <p:sp>
            <p:nvSpPr>
              <p:cNvPr id="231" name="Google Shape;219;p25">
                <a:extLst>
                  <a:ext uri="{FF2B5EF4-FFF2-40B4-BE49-F238E27FC236}">
                    <a16:creationId xmlns:a16="http://schemas.microsoft.com/office/drawing/2014/main" id="{25EC2B9C-643A-CB83-0D69-62CAD9C928B2}"/>
                  </a:ext>
                </a:extLst>
              </p:cNvPr>
              <p:cNvSpPr/>
              <p:nvPr/>
            </p:nvSpPr>
            <p:spPr>
              <a:xfrm>
                <a:off x="-6397556" y="3011732"/>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32" name="Google Shape;220;p25">
                <a:extLst>
                  <a:ext uri="{FF2B5EF4-FFF2-40B4-BE49-F238E27FC236}">
                    <a16:creationId xmlns:a16="http://schemas.microsoft.com/office/drawing/2014/main" id="{F74F370B-27F8-4F74-E01E-9AB28319C663}"/>
                  </a:ext>
                </a:extLst>
              </p:cNvPr>
              <p:cNvSpPr/>
              <p:nvPr/>
            </p:nvSpPr>
            <p:spPr>
              <a:xfrm>
                <a:off x="-6170383" y="3372997"/>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33" name="Google Shape;221;p25">
                <a:extLst>
                  <a:ext uri="{FF2B5EF4-FFF2-40B4-BE49-F238E27FC236}">
                    <a16:creationId xmlns:a16="http://schemas.microsoft.com/office/drawing/2014/main" id="{DF0491FB-C769-914F-5CA0-9AA81FBF2C95}"/>
                  </a:ext>
                </a:extLst>
              </p:cNvPr>
              <p:cNvSpPr/>
              <p:nvPr/>
            </p:nvSpPr>
            <p:spPr>
              <a:xfrm>
                <a:off x="-9297156" y="3011732"/>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34" name="Google Shape;222;p25">
                <a:extLst>
                  <a:ext uri="{FF2B5EF4-FFF2-40B4-BE49-F238E27FC236}">
                    <a16:creationId xmlns:a16="http://schemas.microsoft.com/office/drawing/2014/main" id="{6897DFBE-485D-811D-3C86-4ECD2A3907DE}"/>
                  </a:ext>
                </a:extLst>
              </p:cNvPr>
              <p:cNvSpPr txBox="1"/>
              <p:nvPr/>
            </p:nvSpPr>
            <p:spPr>
              <a:xfrm>
                <a:off x="-8292486" y="3429204"/>
                <a:ext cx="1702257"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No asynchronous tasks coordination -&gt; Low efficiency</a:t>
                </a:r>
                <a:endParaRPr b="1">
                  <a:solidFill>
                    <a:schemeClr val="lt1"/>
                  </a:solidFill>
                  <a:latin typeface="Inter"/>
                  <a:ea typeface="Inter"/>
                  <a:cs typeface="Inter"/>
                  <a:sym typeface="Inter"/>
                </a:endParaRPr>
              </a:p>
            </p:txBody>
          </p:sp>
          <p:sp>
            <p:nvSpPr>
              <p:cNvPr id="235" name="Google Shape;223;p25">
                <a:extLst>
                  <a:ext uri="{FF2B5EF4-FFF2-40B4-BE49-F238E27FC236}">
                    <a16:creationId xmlns:a16="http://schemas.microsoft.com/office/drawing/2014/main" id="{1818B5B2-87F6-BCDF-899F-60541A563D8C}"/>
                  </a:ext>
                </a:extLst>
              </p:cNvPr>
              <p:cNvSpPr txBox="1"/>
              <p:nvPr/>
            </p:nvSpPr>
            <p:spPr>
              <a:xfrm>
                <a:off x="-5371604" y="3860092"/>
                <a:ext cx="1648298"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Inter"/>
                    <a:ea typeface="Inter"/>
                    <a:cs typeface="Inter"/>
                    <a:sym typeface="Inter"/>
                  </a:rPr>
                  <a:t>Poor state management -&gt; Low visibility</a:t>
                </a:r>
                <a:endParaRPr b="1">
                  <a:solidFill>
                    <a:schemeClr val="lt1"/>
                  </a:solidFill>
                  <a:latin typeface="Inter"/>
                  <a:ea typeface="Inter"/>
                  <a:cs typeface="Inter"/>
                  <a:sym typeface="Inter"/>
                </a:endParaRPr>
              </a:p>
            </p:txBody>
          </p:sp>
          <p:grpSp>
            <p:nvGrpSpPr>
              <p:cNvPr id="236" name="Google Shape;224;p25">
                <a:extLst>
                  <a:ext uri="{FF2B5EF4-FFF2-40B4-BE49-F238E27FC236}">
                    <a16:creationId xmlns:a16="http://schemas.microsoft.com/office/drawing/2014/main" id="{EE282283-AC11-2FC9-18C5-851CDC2299E5}"/>
                  </a:ext>
                </a:extLst>
              </p:cNvPr>
              <p:cNvGrpSpPr/>
              <p:nvPr/>
            </p:nvGrpSpPr>
            <p:grpSpPr>
              <a:xfrm>
                <a:off x="-9019218" y="3373007"/>
                <a:ext cx="637360" cy="603486"/>
                <a:chOff x="1120775" y="1388952"/>
                <a:chExt cx="1010400" cy="956700"/>
              </a:xfrm>
            </p:grpSpPr>
            <p:sp>
              <p:nvSpPr>
                <p:cNvPr id="237" name="Google Shape;225;p25">
                  <a:extLst>
                    <a:ext uri="{FF2B5EF4-FFF2-40B4-BE49-F238E27FC236}">
                      <a16:creationId xmlns:a16="http://schemas.microsoft.com/office/drawing/2014/main" id="{3A0E1077-A84E-F5C2-5FF1-CD3BDE50CE6F}"/>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238" name="Google Shape;226;p25">
                  <a:extLst>
                    <a:ext uri="{FF2B5EF4-FFF2-40B4-BE49-F238E27FC236}">
                      <a16:creationId xmlns:a16="http://schemas.microsoft.com/office/drawing/2014/main" id="{4BD16C9C-EEEF-17A1-2352-47A56A344028}"/>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4</a:t>
                  </a:r>
                  <a:endParaRPr sz="1700" b="1" i="0" u="none" strike="noStrike" cap="none">
                    <a:solidFill>
                      <a:srgbClr val="F15F41"/>
                    </a:solidFill>
                    <a:latin typeface="Inter ExtraBold"/>
                    <a:ea typeface="Inter ExtraBold"/>
                    <a:cs typeface="Inter ExtraBold"/>
                    <a:sym typeface="Inter ExtraBold"/>
                  </a:endParaRPr>
                </a:p>
              </p:txBody>
            </p:sp>
          </p:grpSp>
          <p:sp>
            <p:nvSpPr>
              <p:cNvPr id="239" name="Google Shape;227;p25">
                <a:extLst>
                  <a:ext uri="{FF2B5EF4-FFF2-40B4-BE49-F238E27FC236}">
                    <a16:creationId xmlns:a16="http://schemas.microsoft.com/office/drawing/2014/main" id="{6C574F7F-004C-1A58-6940-7CC05DC9E30F}"/>
                  </a:ext>
                </a:extLst>
              </p:cNvPr>
              <p:cNvSpPr txBox="1"/>
              <p:nvPr/>
            </p:nvSpPr>
            <p:spPr>
              <a:xfrm>
                <a:off x="-6178418" y="3489392"/>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5</a:t>
                </a:r>
                <a:endParaRPr sz="1700" b="1" i="0" u="none" strike="noStrike" cap="none">
                  <a:solidFill>
                    <a:srgbClr val="F15F41"/>
                  </a:solidFill>
                  <a:latin typeface="Inter ExtraBold"/>
                  <a:ea typeface="Inter ExtraBold"/>
                  <a:cs typeface="Inter ExtraBold"/>
                  <a:sym typeface="Inter ExtraBold"/>
                </a:endParaRPr>
              </a:p>
            </p:txBody>
          </p:sp>
          <p:pic>
            <p:nvPicPr>
              <p:cNvPr id="55" name="Imagen 54">
                <a:extLst>
                  <a:ext uri="{FF2B5EF4-FFF2-40B4-BE49-F238E27FC236}">
                    <a16:creationId xmlns:a16="http://schemas.microsoft.com/office/drawing/2014/main" id="{42547B04-F87A-5697-FF0E-0539B20D0C9F}"/>
                  </a:ext>
                </a:extLst>
              </p:cNvPr>
              <p:cNvPicPr>
                <a:picLocks noChangeAspect="1"/>
              </p:cNvPicPr>
              <p:nvPr/>
            </p:nvPicPr>
            <p:blipFill>
              <a:blip r:embed="rId3"/>
              <a:srcRect l="21333" r="6353"/>
              <a:stretch>
                <a:fillRect/>
              </a:stretch>
            </p:blipFill>
            <p:spPr>
              <a:xfrm>
                <a:off x="-3334092" y="2719272"/>
                <a:ext cx="3152979" cy="2452579"/>
              </a:xfrm>
              <a:prstGeom prst="rect">
                <a:avLst/>
              </a:prstGeom>
            </p:spPr>
          </p:pic>
          <p:cxnSp>
            <p:nvCxnSpPr>
              <p:cNvPr id="241" name="Google Shape;229;p25">
                <a:extLst>
                  <a:ext uri="{FF2B5EF4-FFF2-40B4-BE49-F238E27FC236}">
                    <a16:creationId xmlns:a16="http://schemas.microsoft.com/office/drawing/2014/main" id="{903ED16D-B7D7-F048-3E65-00CC994BA7B2}"/>
                  </a:ext>
                </a:extLst>
              </p:cNvPr>
              <p:cNvCxnSpPr/>
              <p:nvPr/>
            </p:nvCxnSpPr>
            <p:spPr>
              <a:xfrm>
                <a:off x="-3490136" y="2911508"/>
                <a:ext cx="1825500" cy="0"/>
              </a:xfrm>
              <a:prstGeom prst="straightConnector1">
                <a:avLst/>
              </a:prstGeom>
              <a:noFill/>
              <a:ln w="9525" cap="flat" cmpd="sng">
                <a:solidFill>
                  <a:schemeClr val="lt1"/>
                </a:solidFill>
                <a:prstDash val="solid"/>
                <a:round/>
                <a:headEnd type="none" w="med" len="med"/>
                <a:tailEnd type="none" w="med" len="med"/>
              </a:ln>
            </p:spPr>
          </p:cxnSp>
          <p:cxnSp>
            <p:nvCxnSpPr>
              <p:cNvPr id="242" name="Google Shape;230;p25">
                <a:extLst>
                  <a:ext uri="{FF2B5EF4-FFF2-40B4-BE49-F238E27FC236}">
                    <a16:creationId xmlns:a16="http://schemas.microsoft.com/office/drawing/2014/main" id="{9556993B-2BFD-97C3-4E61-1258D6067DEF}"/>
                  </a:ext>
                </a:extLst>
              </p:cNvPr>
              <p:cNvCxnSpPr/>
              <p:nvPr/>
            </p:nvCxnSpPr>
            <p:spPr>
              <a:xfrm>
                <a:off x="-693832" y="1974050"/>
                <a:ext cx="0" cy="938100"/>
              </a:xfrm>
              <a:prstGeom prst="straightConnector1">
                <a:avLst/>
              </a:prstGeom>
              <a:noFill/>
              <a:ln w="9525" cap="flat" cmpd="sng">
                <a:solidFill>
                  <a:schemeClr val="lt1"/>
                </a:solidFill>
                <a:prstDash val="solid"/>
                <a:round/>
                <a:headEnd type="none" w="med" len="med"/>
                <a:tailEnd type="none" w="med" len="med"/>
              </a:ln>
            </p:spPr>
          </p:cxnSp>
          <p:cxnSp>
            <p:nvCxnSpPr>
              <p:cNvPr id="243" name="Google Shape;231;p25">
                <a:extLst>
                  <a:ext uri="{FF2B5EF4-FFF2-40B4-BE49-F238E27FC236}">
                    <a16:creationId xmlns:a16="http://schemas.microsoft.com/office/drawing/2014/main" id="{678B6406-C7DB-1B31-EF0E-8C81E9BEFE14}"/>
                  </a:ext>
                </a:extLst>
              </p:cNvPr>
              <p:cNvCxnSpPr/>
              <p:nvPr/>
            </p:nvCxnSpPr>
            <p:spPr>
              <a:xfrm>
                <a:off x="-995836" y="2911550"/>
                <a:ext cx="303900" cy="0"/>
              </a:xfrm>
              <a:prstGeom prst="straightConnector1">
                <a:avLst/>
              </a:prstGeom>
              <a:noFill/>
              <a:ln w="9525" cap="flat" cmpd="sng">
                <a:solidFill>
                  <a:schemeClr val="lt1"/>
                </a:solidFill>
                <a:prstDash val="solid"/>
                <a:round/>
                <a:headEnd type="none" w="med" len="med"/>
                <a:tailEnd type="none" w="med" len="med"/>
              </a:ln>
            </p:spPr>
          </p:cxnSp>
        </p:grpSp>
      </p:grpSp>
      <p:sp>
        <p:nvSpPr>
          <p:cNvPr id="35" name="Google Shape;196;p24">
            <a:extLst>
              <a:ext uri="{FF2B5EF4-FFF2-40B4-BE49-F238E27FC236}">
                <a16:creationId xmlns:a16="http://schemas.microsoft.com/office/drawing/2014/main" id="{89AB6690-A0F8-B532-91C2-57EEACE1CBEF}"/>
              </a:ext>
            </a:extLst>
          </p:cNvPr>
          <p:cNvSpPr/>
          <p:nvPr/>
        </p:nvSpPr>
        <p:spPr>
          <a:xfrm>
            <a:off x="-181113" y="0"/>
            <a:ext cx="9342356" cy="5171851"/>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 name="Grupo 30">
            <a:extLst>
              <a:ext uri="{FF2B5EF4-FFF2-40B4-BE49-F238E27FC236}">
                <a16:creationId xmlns:a16="http://schemas.microsoft.com/office/drawing/2014/main" id="{011F52C2-7DAC-D41C-8BCF-89DA4B36D796}"/>
              </a:ext>
            </a:extLst>
          </p:cNvPr>
          <p:cNvGrpSpPr/>
          <p:nvPr/>
        </p:nvGrpSpPr>
        <p:grpSpPr>
          <a:xfrm>
            <a:off x="-25" y="-5487586"/>
            <a:ext cx="9144025" cy="12325708"/>
            <a:chOff x="-25" y="-5487586"/>
            <a:chExt cx="9144025" cy="12325708"/>
          </a:xfrm>
        </p:grpSpPr>
        <p:pic>
          <p:nvPicPr>
            <p:cNvPr id="2" name="Google Shape;265;p29" title="Constantine_Volanakis_Argo.jpg">
              <a:extLst>
                <a:ext uri="{FF2B5EF4-FFF2-40B4-BE49-F238E27FC236}">
                  <a16:creationId xmlns:a16="http://schemas.microsoft.com/office/drawing/2014/main" id="{89CB0BFE-F154-5444-49B6-67ADA6C77C04}"/>
                </a:ext>
              </a:extLst>
            </p:cNvPr>
            <p:cNvPicPr preferRelativeResize="0"/>
            <p:nvPr/>
          </p:nvPicPr>
          <p:blipFill rotWithShape="1">
            <a:blip r:embed="rId4">
              <a:alphaModFix/>
            </a:blip>
            <a:srcRect l="2126" t="469" r="1636" b="31"/>
            <a:stretch>
              <a:fillRect/>
            </a:stretch>
          </p:blipFill>
          <p:spPr>
            <a:xfrm>
              <a:off x="0" y="-5487586"/>
              <a:ext cx="9144000" cy="12325708"/>
            </a:xfrm>
            <a:prstGeom prst="rect">
              <a:avLst/>
            </a:prstGeom>
            <a:noFill/>
            <a:ln>
              <a:noFill/>
            </a:ln>
          </p:spPr>
        </p:pic>
        <p:sp>
          <p:nvSpPr>
            <p:cNvPr id="3" name="Google Shape;268;p29">
              <a:extLst>
                <a:ext uri="{FF2B5EF4-FFF2-40B4-BE49-F238E27FC236}">
                  <a16:creationId xmlns:a16="http://schemas.microsoft.com/office/drawing/2014/main" id="{16505DEA-0F9E-1C92-559B-139CBB728A75}"/>
                </a:ext>
              </a:extLst>
            </p:cNvPr>
            <p:cNvSpPr/>
            <p:nvPr/>
          </p:nvSpPr>
          <p:spPr>
            <a:xfrm>
              <a:off x="-25" y="0"/>
              <a:ext cx="9144025"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2" name="Grupo 31">
            <a:extLst>
              <a:ext uri="{FF2B5EF4-FFF2-40B4-BE49-F238E27FC236}">
                <a16:creationId xmlns:a16="http://schemas.microsoft.com/office/drawing/2014/main" id="{0C21D782-B9BE-648E-C30C-AFC4C6BACA86}"/>
              </a:ext>
            </a:extLst>
          </p:cNvPr>
          <p:cNvGrpSpPr/>
          <p:nvPr/>
        </p:nvGrpSpPr>
        <p:grpSpPr>
          <a:xfrm>
            <a:off x="0" y="-5487586"/>
            <a:ext cx="9154083" cy="12390783"/>
            <a:chOff x="0" y="-5552661"/>
            <a:chExt cx="9154083" cy="12390783"/>
          </a:xfrm>
        </p:grpSpPr>
        <p:pic>
          <p:nvPicPr>
            <p:cNvPr id="33" name="Google Shape;265;p29" title="Constantine_Volanakis_Argo.jpg">
              <a:extLst>
                <a:ext uri="{FF2B5EF4-FFF2-40B4-BE49-F238E27FC236}">
                  <a16:creationId xmlns:a16="http://schemas.microsoft.com/office/drawing/2014/main" id="{DBE84343-5A2E-1F6C-A245-F0BC5265C695}"/>
                </a:ext>
              </a:extLst>
            </p:cNvPr>
            <p:cNvPicPr preferRelativeResize="0"/>
            <p:nvPr/>
          </p:nvPicPr>
          <p:blipFill rotWithShape="1">
            <a:blip r:embed="rId4">
              <a:alphaModFix/>
            </a:blip>
            <a:srcRect l="2126" t="-57" r="1636" b="32"/>
            <a:stretch>
              <a:fillRect/>
            </a:stretch>
          </p:blipFill>
          <p:spPr>
            <a:xfrm>
              <a:off x="0" y="-5552661"/>
              <a:ext cx="9144000" cy="12390783"/>
            </a:xfrm>
            <a:prstGeom prst="rect">
              <a:avLst/>
            </a:prstGeom>
            <a:noFill/>
            <a:ln>
              <a:noFill/>
            </a:ln>
          </p:spPr>
        </p:pic>
        <p:sp>
          <p:nvSpPr>
            <p:cNvPr id="34" name="Google Shape;268;p29">
              <a:extLst>
                <a:ext uri="{FF2B5EF4-FFF2-40B4-BE49-F238E27FC236}">
                  <a16:creationId xmlns:a16="http://schemas.microsoft.com/office/drawing/2014/main" id="{82394F25-99F4-CD0C-83F0-FBAE8576965E}"/>
                </a:ext>
              </a:extLst>
            </p:cNvPr>
            <p:cNvSpPr/>
            <p:nvPr/>
          </p:nvSpPr>
          <p:spPr>
            <a:xfrm>
              <a:off x="10058" y="-5552661"/>
              <a:ext cx="9144025" cy="10631085"/>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1" name="Google Shape;270;p29">
            <a:extLst>
              <a:ext uri="{FF2B5EF4-FFF2-40B4-BE49-F238E27FC236}">
                <a16:creationId xmlns:a16="http://schemas.microsoft.com/office/drawing/2014/main" id="{56985D30-38CC-919F-728B-2D73F9EED5C2}"/>
              </a:ext>
            </a:extLst>
          </p:cNvPr>
          <p:cNvSpPr txBox="1"/>
          <p:nvPr/>
        </p:nvSpPr>
        <p:spPr>
          <a:xfrm>
            <a:off x="6630825" y="4452536"/>
            <a:ext cx="2928900" cy="338700"/>
          </a:xfrm>
          <a:prstGeom prst="rect">
            <a:avLst/>
          </a:prstGeom>
          <a:noFill/>
          <a:ln>
            <a:noFill/>
          </a:ln>
        </p:spPr>
        <p:txBody>
          <a:bodyPr spcFirstLastPara="1" wrap="square" lIns="91425" tIns="91425" rIns="91425" bIns="91425" anchor="t" anchorCtr="0">
            <a:spAutoFit/>
          </a:bodyPr>
          <a:lstStyle/>
          <a:p>
            <a:pPr marL="0" lvl="0" indent="179999" algn="l" rtl="0">
              <a:spcBef>
                <a:spcPts val="0"/>
              </a:spcBef>
              <a:spcAft>
                <a:spcPts val="0"/>
              </a:spcAft>
              <a:buNone/>
            </a:pPr>
            <a:r>
              <a:rPr lang="es" sz="1000" i="1" dirty="0">
                <a:solidFill>
                  <a:srgbClr val="FFFFFF"/>
                </a:solidFill>
                <a:latin typeface="Inter"/>
                <a:ea typeface="Inter"/>
                <a:cs typeface="Inter"/>
                <a:sym typeface="Inter"/>
              </a:rPr>
              <a:t>Argo</a:t>
            </a:r>
            <a:r>
              <a:rPr lang="es" sz="1000" dirty="0">
                <a:solidFill>
                  <a:srgbClr val="FFFFFF"/>
                </a:solidFill>
                <a:latin typeface="Inter"/>
                <a:ea typeface="Inter"/>
                <a:cs typeface="Inter"/>
                <a:sym typeface="Inter"/>
              </a:rPr>
              <a:t> by Konstantinos Volanakis</a:t>
            </a:r>
            <a:endParaRPr sz="1000" dirty="0">
              <a:solidFill>
                <a:srgbClr val="FFFFFF"/>
              </a:solidFill>
              <a:latin typeface="Inter"/>
              <a:ea typeface="Inter"/>
              <a:cs typeface="Inter"/>
              <a:sym typeface="Inter"/>
            </a:endParaRPr>
          </a:p>
        </p:txBody>
      </p:sp>
      <p:sp>
        <p:nvSpPr>
          <p:cNvPr id="62" name="Google Shape;259;p28">
            <a:extLst>
              <a:ext uri="{FF2B5EF4-FFF2-40B4-BE49-F238E27FC236}">
                <a16:creationId xmlns:a16="http://schemas.microsoft.com/office/drawing/2014/main" id="{3C21BFF3-9FEF-B68B-094C-6D1253A497B3}"/>
              </a:ext>
            </a:extLst>
          </p:cNvPr>
          <p:cNvSpPr txBox="1"/>
          <p:nvPr/>
        </p:nvSpPr>
        <p:spPr>
          <a:xfrm>
            <a:off x="540000" y="1940702"/>
            <a:ext cx="8064000" cy="152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900" b="1" i="1" dirty="0">
                <a:solidFill>
                  <a:srgbClr val="FFFFFF"/>
                </a:solidFill>
                <a:latin typeface="Source Serif 4 Black"/>
                <a:ea typeface="Source Serif 4 Black"/>
                <a:cs typeface="Source Serif 4 Black"/>
                <a:sym typeface="Source Serif 4"/>
              </a:rPr>
              <a:t>Every epic needs a hero, and in this story the hero brings, not a sword, but </a:t>
            </a:r>
            <a:br>
              <a:rPr lang="es" sz="2900" b="1" i="1" dirty="0">
                <a:solidFill>
                  <a:srgbClr val="FFFFFF"/>
                </a:solidFill>
                <a:latin typeface="Source Serif 4 Black"/>
                <a:ea typeface="Source Serif 4 Black"/>
                <a:cs typeface="Source Serif 4 Black"/>
                <a:sym typeface="Source Serif 4"/>
              </a:rPr>
            </a:br>
            <a:r>
              <a:rPr lang="es" sz="2900" b="1" i="1" dirty="0">
                <a:solidFill>
                  <a:schemeClr val="lt1"/>
                </a:solidFill>
                <a:latin typeface="Source Serif 4 Black"/>
                <a:ea typeface="Source Serif 4 Black"/>
                <a:cs typeface="Source Serif 4 Black"/>
                <a:sym typeface="Source Serif 4"/>
              </a:rPr>
              <a:t>✨ o</a:t>
            </a:r>
            <a:r>
              <a:rPr lang="es" sz="2900" b="1" i="1" dirty="0">
                <a:solidFill>
                  <a:srgbClr val="FFFFFF"/>
                </a:solidFill>
                <a:latin typeface="Source Serif 4 Black"/>
                <a:ea typeface="Source Serif 4 Black"/>
                <a:cs typeface="Source Serif 4 Black"/>
                <a:sym typeface="Source Serif 4"/>
              </a:rPr>
              <a:t>rchestration powers </a:t>
            </a:r>
            <a:r>
              <a:rPr lang="es" sz="2900" b="1" i="1" dirty="0">
                <a:solidFill>
                  <a:schemeClr val="lt1"/>
                </a:solidFill>
                <a:latin typeface="Source Serif 4 Black"/>
                <a:ea typeface="Source Serif 4 Black"/>
                <a:cs typeface="Source Serif 4 Black"/>
                <a:sym typeface="Source Serif 4"/>
              </a:rPr>
              <a:t>✨</a:t>
            </a:r>
            <a:endParaRPr sz="2900" dirty="0">
              <a:solidFill>
                <a:srgbClr val="FFFFFF"/>
              </a:solidFill>
              <a:latin typeface="Roboto Light"/>
              <a:ea typeface="Roboto Light"/>
              <a:cs typeface="Roboto Light"/>
              <a:sym typeface="Roboto Light"/>
            </a:endParaRPr>
          </a:p>
        </p:txBody>
      </p:sp>
      <p:pic>
        <p:nvPicPr>
          <p:cNvPr id="224" name="Google Shape;212;p25">
            <a:extLst>
              <a:ext uri="{FF2B5EF4-FFF2-40B4-BE49-F238E27FC236}">
                <a16:creationId xmlns:a16="http://schemas.microsoft.com/office/drawing/2014/main" id="{D975C981-F187-8429-5942-16013162C736}"/>
              </a:ext>
            </a:extLst>
          </p:cNvPr>
          <p:cNvPicPr preferRelativeResize="0"/>
          <p:nvPr/>
        </p:nvPicPr>
        <p:blipFill rotWithShape="1">
          <a:blip r:embed="rId5">
            <a:alphaModFix/>
          </a:blip>
          <a:srcRect r="-4701"/>
          <a:stretch/>
        </p:blipFill>
        <p:spPr>
          <a:xfrm>
            <a:off x="8041300" y="237400"/>
            <a:ext cx="834600" cy="243325"/>
          </a:xfrm>
          <a:prstGeom prst="rect">
            <a:avLst/>
          </a:prstGeom>
          <a:noFill/>
          <a:ln>
            <a:noFill/>
          </a:ln>
        </p:spPr>
      </p:pic>
      <p:sp>
        <p:nvSpPr>
          <p:cNvPr id="39" name="Google Shape;266;p29">
            <a:extLst>
              <a:ext uri="{FF2B5EF4-FFF2-40B4-BE49-F238E27FC236}">
                <a16:creationId xmlns:a16="http://schemas.microsoft.com/office/drawing/2014/main" id="{2382CD5B-8C57-79CA-A04A-51708D2397C2}"/>
              </a:ext>
            </a:extLst>
          </p:cNvPr>
          <p:cNvSpPr txBox="1"/>
          <p:nvPr/>
        </p:nvSpPr>
        <p:spPr>
          <a:xfrm>
            <a:off x="-3684200" y="3793175"/>
            <a:ext cx="33663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1D2029"/>
                </a:solidFill>
                <a:latin typeface="Inter Black"/>
                <a:ea typeface="Inter Black"/>
                <a:cs typeface="Inter Black"/>
                <a:sym typeface="Inter Black"/>
              </a:rPr>
              <a:t>The Battle</a:t>
            </a:r>
            <a:endParaRPr sz="3000">
              <a:solidFill>
                <a:srgbClr val="1D2029"/>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a:solidFill>
                  <a:srgbClr val="1D2029"/>
                </a:solidFill>
                <a:latin typeface="Inter"/>
                <a:ea typeface="Inter"/>
                <a:cs typeface="Inter"/>
                <a:sym typeface="Inter"/>
              </a:rPr>
              <a:t>Rise of Argo</a:t>
            </a:r>
            <a:endParaRPr sz="3000">
              <a:solidFill>
                <a:srgbClr val="1D202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a:solidFill>
                <a:srgbClr val="1D2029"/>
              </a:solidFill>
              <a:latin typeface="Inter SemiBold"/>
              <a:ea typeface="Inter SemiBold"/>
              <a:cs typeface="Inter SemiBold"/>
              <a:sym typeface="Inter SemiBold"/>
            </a:endParaRPr>
          </a:p>
        </p:txBody>
      </p:sp>
      <p:sp>
        <p:nvSpPr>
          <p:cNvPr id="40" name="Google Shape;267;p29">
            <a:extLst>
              <a:ext uri="{FF2B5EF4-FFF2-40B4-BE49-F238E27FC236}">
                <a16:creationId xmlns:a16="http://schemas.microsoft.com/office/drawing/2014/main" id="{C9BA6135-AB20-4731-2E83-A6C67D586105}"/>
              </a:ext>
            </a:extLst>
          </p:cNvPr>
          <p:cNvSpPr/>
          <p:nvPr/>
        </p:nvSpPr>
        <p:spPr>
          <a:xfrm>
            <a:off x="-3797564" y="515650"/>
            <a:ext cx="1300800" cy="1314300"/>
          </a:xfrm>
          <a:prstGeom prst="ellipse">
            <a:avLst/>
          </a:prstGeom>
          <a:noFill/>
          <a:ln w="952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15F41"/>
                </a:solidFill>
                <a:latin typeface="Inter Black"/>
                <a:ea typeface="Inter Black"/>
                <a:cs typeface="Inter Black"/>
                <a:sym typeface="Inter Black"/>
              </a:rPr>
              <a:t>3</a:t>
            </a:r>
            <a:endParaRPr sz="3500">
              <a:solidFill>
                <a:srgbClr val="F15F41"/>
              </a:solidFill>
              <a:latin typeface="Inter Black"/>
              <a:ea typeface="Inter Black"/>
              <a:cs typeface="Inter Black"/>
              <a:sym typeface="Inter Black"/>
            </a:endParaRPr>
          </a:p>
        </p:txBody>
      </p:sp>
    </p:spTree>
    <p:extLst>
      <p:ext uri="{BB962C8B-B14F-4D97-AF65-F5344CB8AC3E}">
        <p14:creationId xmlns:p14="http://schemas.microsoft.com/office/powerpoint/2010/main" val="2434113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alpha val="13920"/>
          </a:srgbClr>
        </a:solidFill>
        <a:effectLst/>
      </p:bgPr>
    </p:bg>
    <p:spTree>
      <p:nvGrpSpPr>
        <p:cNvPr id="1" name="Shape 264"/>
        <p:cNvGrpSpPr/>
        <p:nvPr/>
      </p:nvGrpSpPr>
      <p:grpSpPr>
        <a:xfrm>
          <a:off x="0" y="0"/>
          <a:ext cx="0" cy="0"/>
          <a:chOff x="0" y="0"/>
          <a:chExt cx="0" cy="0"/>
        </a:xfrm>
      </p:grpSpPr>
      <p:sp>
        <p:nvSpPr>
          <p:cNvPr id="3" name="Google Shape;275;p30">
            <a:extLst>
              <a:ext uri="{FF2B5EF4-FFF2-40B4-BE49-F238E27FC236}">
                <a16:creationId xmlns:a16="http://schemas.microsoft.com/office/drawing/2014/main" id="{68DAB78B-BA5C-52F3-2D04-8C68DF529056}"/>
              </a:ext>
            </a:extLst>
          </p:cNvPr>
          <p:cNvSpPr/>
          <p:nvPr/>
        </p:nvSpPr>
        <p:spPr>
          <a:xfrm>
            <a:off x="4572000" y="0"/>
            <a:ext cx="4572000" cy="10802186"/>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pic>
        <p:nvPicPr>
          <p:cNvPr id="5" name="Google Shape;277;p30">
            <a:extLst>
              <a:ext uri="{FF2B5EF4-FFF2-40B4-BE49-F238E27FC236}">
                <a16:creationId xmlns:a16="http://schemas.microsoft.com/office/drawing/2014/main" id="{5128BF92-FE10-3503-B861-9B4EDB0B035D}"/>
              </a:ext>
            </a:extLst>
          </p:cNvPr>
          <p:cNvPicPr preferRelativeResize="0"/>
          <p:nvPr/>
        </p:nvPicPr>
        <p:blipFill>
          <a:blip r:embed="rId3">
            <a:alphaModFix/>
          </a:blip>
          <a:stretch>
            <a:fillRect/>
          </a:stretch>
        </p:blipFill>
        <p:spPr>
          <a:xfrm>
            <a:off x="8057450" y="261000"/>
            <a:ext cx="758850" cy="198100"/>
          </a:xfrm>
          <a:prstGeom prst="rect">
            <a:avLst/>
          </a:prstGeom>
          <a:noFill/>
          <a:ln>
            <a:noFill/>
          </a:ln>
        </p:spPr>
      </p:pic>
      <p:sp>
        <p:nvSpPr>
          <p:cNvPr id="266" name="Google Shape;266;p29"/>
          <p:cNvSpPr txBox="1"/>
          <p:nvPr/>
        </p:nvSpPr>
        <p:spPr>
          <a:xfrm>
            <a:off x="636014" y="3793175"/>
            <a:ext cx="33663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1D2029"/>
                </a:solidFill>
                <a:latin typeface="Inter Black"/>
                <a:ea typeface="Inter Black"/>
                <a:cs typeface="Inter Black"/>
                <a:sym typeface="Inter Black"/>
              </a:rPr>
              <a:t>The Battle</a:t>
            </a:r>
            <a:endParaRPr sz="3000">
              <a:solidFill>
                <a:srgbClr val="1D2029"/>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a:solidFill>
                  <a:srgbClr val="1D2029"/>
                </a:solidFill>
                <a:latin typeface="Inter"/>
                <a:ea typeface="Inter"/>
                <a:cs typeface="Inter"/>
                <a:sym typeface="Inter"/>
              </a:rPr>
              <a:t>Rise of Argo</a:t>
            </a:r>
            <a:endParaRPr sz="3000">
              <a:solidFill>
                <a:srgbClr val="1D202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a:solidFill>
                <a:srgbClr val="1D2029"/>
              </a:solidFill>
              <a:latin typeface="Inter SemiBold"/>
              <a:ea typeface="Inter SemiBold"/>
              <a:cs typeface="Inter SemiBold"/>
              <a:sym typeface="Inter SemiBold"/>
            </a:endParaRPr>
          </a:p>
        </p:txBody>
      </p:sp>
      <p:sp>
        <p:nvSpPr>
          <p:cNvPr id="267" name="Google Shape;267;p29"/>
          <p:cNvSpPr/>
          <p:nvPr/>
        </p:nvSpPr>
        <p:spPr>
          <a:xfrm>
            <a:off x="522650" y="515650"/>
            <a:ext cx="1300800" cy="1314300"/>
          </a:xfrm>
          <a:prstGeom prst="ellipse">
            <a:avLst/>
          </a:prstGeom>
          <a:noFill/>
          <a:ln w="952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15F41"/>
                </a:solidFill>
                <a:latin typeface="Inter Black"/>
                <a:ea typeface="Inter Black"/>
                <a:cs typeface="Inter Black"/>
                <a:sym typeface="Inter Black"/>
              </a:rPr>
              <a:t>3</a:t>
            </a:r>
            <a:endParaRPr sz="3500">
              <a:solidFill>
                <a:srgbClr val="F15F41"/>
              </a:solidFill>
              <a:latin typeface="Inter Black"/>
              <a:ea typeface="Inter Black"/>
              <a:cs typeface="Inter Black"/>
              <a:sym typeface="Inter Black"/>
            </a:endParaRPr>
          </a:p>
        </p:txBody>
      </p:sp>
      <p:grpSp>
        <p:nvGrpSpPr>
          <p:cNvPr id="2" name="Grupo 1">
            <a:extLst>
              <a:ext uri="{FF2B5EF4-FFF2-40B4-BE49-F238E27FC236}">
                <a16:creationId xmlns:a16="http://schemas.microsoft.com/office/drawing/2014/main" id="{91E3939C-C6D6-B48F-1114-2555D66159B0}"/>
              </a:ext>
            </a:extLst>
          </p:cNvPr>
          <p:cNvGrpSpPr/>
          <p:nvPr/>
        </p:nvGrpSpPr>
        <p:grpSpPr>
          <a:xfrm>
            <a:off x="4572000" y="-525188"/>
            <a:ext cx="4572025" cy="6193870"/>
            <a:chOff x="4572000" y="-525188"/>
            <a:chExt cx="4572025" cy="6193870"/>
          </a:xfrm>
        </p:grpSpPr>
        <p:pic>
          <p:nvPicPr>
            <p:cNvPr id="265" name="Google Shape;265;p29" title="Constantine_Volanakis_Argo.jpg"/>
            <p:cNvPicPr preferRelativeResize="0"/>
            <p:nvPr/>
          </p:nvPicPr>
          <p:blipFill rotWithShape="1">
            <a:blip r:embed="rId4">
              <a:alphaModFix/>
            </a:blip>
            <a:srcRect l="2126" r="1636"/>
            <a:stretch/>
          </p:blipFill>
          <p:spPr>
            <a:xfrm>
              <a:off x="4572000" y="-525188"/>
              <a:ext cx="4572001" cy="6193870"/>
            </a:xfrm>
            <a:prstGeom prst="rect">
              <a:avLst/>
            </a:prstGeom>
            <a:noFill/>
            <a:ln>
              <a:noFill/>
            </a:ln>
          </p:spPr>
        </p:pic>
        <p:sp>
          <p:nvSpPr>
            <p:cNvPr id="268" name="Google Shape;268;p29"/>
            <p:cNvSpPr/>
            <p:nvPr/>
          </p:nvSpPr>
          <p:spPr>
            <a:xfrm>
              <a:off x="4572025" y="0"/>
              <a:ext cx="4572000" cy="5658686"/>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269" name="Google Shape;269;p29"/>
          <p:cNvPicPr preferRelativeResize="0"/>
          <p:nvPr/>
        </p:nvPicPr>
        <p:blipFill rotWithShape="1">
          <a:blip r:embed="rId5">
            <a:alphaModFix/>
          </a:blip>
          <a:srcRect r="-4701"/>
          <a:stretch/>
        </p:blipFill>
        <p:spPr>
          <a:xfrm>
            <a:off x="8041300" y="237400"/>
            <a:ext cx="834600" cy="243325"/>
          </a:xfrm>
          <a:prstGeom prst="rect">
            <a:avLst/>
          </a:prstGeom>
          <a:noFill/>
          <a:ln>
            <a:noFill/>
          </a:ln>
        </p:spPr>
      </p:pic>
      <p:sp>
        <p:nvSpPr>
          <p:cNvPr id="270" name="Google Shape;270;p29"/>
          <p:cNvSpPr txBox="1"/>
          <p:nvPr/>
        </p:nvSpPr>
        <p:spPr>
          <a:xfrm>
            <a:off x="6630825" y="4452534"/>
            <a:ext cx="2928900" cy="338700"/>
          </a:xfrm>
          <a:prstGeom prst="rect">
            <a:avLst/>
          </a:prstGeom>
          <a:noFill/>
          <a:ln>
            <a:noFill/>
          </a:ln>
        </p:spPr>
        <p:txBody>
          <a:bodyPr spcFirstLastPara="1" wrap="square" lIns="91425" tIns="91425" rIns="91425" bIns="91425" anchor="t" anchorCtr="0">
            <a:spAutoFit/>
          </a:bodyPr>
          <a:lstStyle/>
          <a:p>
            <a:pPr marL="0" lvl="0" indent="179999" algn="l" rtl="0">
              <a:spcBef>
                <a:spcPts val="0"/>
              </a:spcBef>
              <a:spcAft>
                <a:spcPts val="0"/>
              </a:spcAft>
              <a:buNone/>
            </a:pPr>
            <a:r>
              <a:rPr lang="es" sz="1000" i="1">
                <a:solidFill>
                  <a:srgbClr val="FFFFFF"/>
                </a:solidFill>
                <a:latin typeface="Inter"/>
                <a:ea typeface="Inter"/>
                <a:cs typeface="Inter"/>
                <a:sym typeface="Inter"/>
              </a:rPr>
              <a:t>Argo</a:t>
            </a:r>
            <a:r>
              <a:rPr lang="es" sz="1000">
                <a:solidFill>
                  <a:srgbClr val="FFFFFF"/>
                </a:solidFill>
                <a:latin typeface="Inter"/>
                <a:ea typeface="Inter"/>
                <a:cs typeface="Inter"/>
                <a:sym typeface="Inter"/>
              </a:rPr>
              <a:t> by Konstantinos Volanakis</a:t>
            </a:r>
            <a:endParaRPr sz="1000">
              <a:solidFill>
                <a:srgbClr val="FFFFFF"/>
              </a:solidFill>
              <a:latin typeface="Inter"/>
              <a:ea typeface="Inter"/>
              <a:cs typeface="Inter"/>
              <a:sym typeface="Inter"/>
            </a:endParaRPr>
          </a:p>
        </p:txBody>
      </p:sp>
      <p:sp>
        <p:nvSpPr>
          <p:cNvPr id="4" name="Google Shape;276;p30">
            <a:extLst>
              <a:ext uri="{FF2B5EF4-FFF2-40B4-BE49-F238E27FC236}">
                <a16:creationId xmlns:a16="http://schemas.microsoft.com/office/drawing/2014/main" id="{6799C7E0-96AD-ACA4-4ACC-39BF99D170E5}"/>
              </a:ext>
            </a:extLst>
          </p:cNvPr>
          <p:cNvSpPr txBox="1"/>
          <p:nvPr/>
        </p:nvSpPr>
        <p:spPr>
          <a:xfrm>
            <a:off x="436675" y="5984336"/>
            <a:ext cx="3732600" cy="345300"/>
          </a:xfrm>
          <a:prstGeom prst="rect">
            <a:avLst/>
          </a:prstGeom>
          <a:noFill/>
          <a:ln>
            <a:noFill/>
          </a:ln>
        </p:spPr>
        <p:txBody>
          <a:bodyPr spcFirstLastPara="1" wrap="square" lIns="0" tIns="12700" rIns="0" bIns="0" anchor="t" anchorCtr="0">
            <a:spAutoFit/>
          </a:bodyPr>
          <a:lstStyle/>
          <a:p>
            <a:pPr marL="0" lvl="0" indent="0" algn="l" rtl="0">
              <a:lnSpc>
                <a:spcPct val="90000"/>
              </a:lnSpc>
              <a:spcBef>
                <a:spcPts val="0"/>
              </a:spcBef>
              <a:spcAft>
                <a:spcPts val="0"/>
              </a:spcAft>
              <a:buNone/>
            </a:pPr>
            <a:r>
              <a:rPr lang="es" sz="2400">
                <a:latin typeface="Inter ExtraBold"/>
                <a:ea typeface="Inter ExtraBold"/>
                <a:cs typeface="Inter ExtraBold"/>
                <a:sym typeface="Inter ExtraBold"/>
              </a:rPr>
              <a:t>Meet the Hero</a:t>
            </a:r>
            <a:endParaRPr sz="2700" b="1">
              <a:latin typeface="Inter"/>
              <a:ea typeface="Inter"/>
              <a:cs typeface="Inter"/>
              <a:sym typeface="Inter"/>
            </a:endParaRPr>
          </a:p>
        </p:txBody>
      </p:sp>
      <p:sp>
        <p:nvSpPr>
          <p:cNvPr id="6" name="Google Shape;278;p30">
            <a:extLst>
              <a:ext uri="{FF2B5EF4-FFF2-40B4-BE49-F238E27FC236}">
                <a16:creationId xmlns:a16="http://schemas.microsoft.com/office/drawing/2014/main" id="{7C8B4745-0906-0F8B-5C3D-80DA61B93547}"/>
              </a:ext>
            </a:extLst>
          </p:cNvPr>
          <p:cNvSpPr txBox="1"/>
          <p:nvPr/>
        </p:nvSpPr>
        <p:spPr>
          <a:xfrm>
            <a:off x="447900" y="7325517"/>
            <a:ext cx="3732600" cy="991041"/>
          </a:xfrm>
          <a:prstGeom prst="rect">
            <a:avLst/>
          </a:prstGeom>
          <a:noFill/>
          <a:ln>
            <a:noFill/>
          </a:ln>
        </p:spPr>
        <p:txBody>
          <a:bodyPr spcFirstLastPara="1" wrap="square" lIns="0" tIns="0" rIns="0" bIns="0" anchor="t" anchorCtr="0">
            <a:spAutoFit/>
          </a:bodyPr>
          <a:lstStyle/>
          <a:p>
            <a:pPr marL="360000" lvl="0" indent="-317500" algn="l" rtl="0">
              <a:lnSpc>
                <a:spcPct val="115000"/>
              </a:lnSpc>
              <a:spcBef>
                <a:spcPts val="0"/>
              </a:spcBef>
              <a:spcAft>
                <a:spcPts val="0"/>
              </a:spcAft>
              <a:buClr>
                <a:srgbClr val="F15F41"/>
              </a:buClr>
              <a:buSzPts val="1400"/>
              <a:buFont typeface="Tipo de letra del sistema regular"/>
              <a:buChar char="●"/>
            </a:pPr>
            <a:r>
              <a:rPr lang="es" dirty="0">
                <a:latin typeface="Inter"/>
                <a:ea typeface="Inter"/>
                <a:cs typeface="Inter"/>
                <a:sym typeface="Inter"/>
              </a:rPr>
              <a:t>Open source</a:t>
            </a:r>
            <a:endParaRPr dirty="0">
              <a:latin typeface="Inter"/>
              <a:ea typeface="Inter"/>
              <a:cs typeface="Inter"/>
              <a:sym typeface="Inter"/>
            </a:endParaRPr>
          </a:p>
          <a:p>
            <a:pPr marL="360000" lvl="0" indent="-317500" algn="l" rtl="0">
              <a:lnSpc>
                <a:spcPct val="115000"/>
              </a:lnSpc>
              <a:spcBef>
                <a:spcPts val="0"/>
              </a:spcBef>
              <a:spcAft>
                <a:spcPts val="0"/>
              </a:spcAft>
              <a:buClr>
                <a:srgbClr val="F15F41"/>
              </a:buClr>
              <a:buSzPts val="1400"/>
              <a:buFont typeface="Tipo de letra del sistema regular"/>
              <a:buChar char="●"/>
            </a:pPr>
            <a:r>
              <a:rPr lang="es" dirty="0">
                <a:latin typeface="Inter"/>
                <a:ea typeface="Inter"/>
                <a:cs typeface="Inter"/>
                <a:sym typeface="Inter"/>
              </a:rPr>
              <a:t>Container-native</a:t>
            </a:r>
            <a:endParaRPr dirty="0">
              <a:latin typeface="Inter"/>
              <a:ea typeface="Inter"/>
              <a:cs typeface="Inter"/>
              <a:sym typeface="Inter"/>
            </a:endParaRPr>
          </a:p>
          <a:p>
            <a:pPr marL="360000" lvl="0" indent="-317500" algn="l" rtl="0">
              <a:lnSpc>
                <a:spcPct val="115000"/>
              </a:lnSpc>
              <a:spcBef>
                <a:spcPts val="0"/>
              </a:spcBef>
              <a:spcAft>
                <a:spcPts val="0"/>
              </a:spcAft>
              <a:buClr>
                <a:srgbClr val="F15F41"/>
              </a:buClr>
              <a:buSzPts val="1400"/>
              <a:buFont typeface="Tipo de letra del sistema regular"/>
              <a:buChar char="●"/>
            </a:pPr>
            <a:r>
              <a:rPr lang="es" dirty="0">
                <a:latin typeface="Inter"/>
                <a:ea typeface="Inter"/>
                <a:cs typeface="Inter"/>
                <a:sym typeface="Inter"/>
              </a:rPr>
              <a:t>Kubernetes based</a:t>
            </a:r>
            <a:endParaRPr dirty="0">
              <a:latin typeface="Inter"/>
              <a:ea typeface="Inter"/>
              <a:cs typeface="Inter"/>
              <a:sym typeface="Inter"/>
            </a:endParaRPr>
          </a:p>
          <a:p>
            <a:pPr marL="360000" lvl="0" indent="-317500" algn="l" rtl="0">
              <a:lnSpc>
                <a:spcPct val="115000"/>
              </a:lnSpc>
              <a:spcBef>
                <a:spcPts val="0"/>
              </a:spcBef>
              <a:spcAft>
                <a:spcPts val="0"/>
              </a:spcAft>
              <a:buClr>
                <a:srgbClr val="F15F41"/>
              </a:buClr>
              <a:buSzPts val="1400"/>
              <a:buFont typeface="Tipo de letra del sistema regular"/>
              <a:buChar char="●"/>
            </a:pPr>
            <a:r>
              <a:rPr lang="es" dirty="0">
                <a:latin typeface="Inter"/>
                <a:ea typeface="Inter"/>
                <a:cs typeface="Inter"/>
                <a:sym typeface="Inter"/>
              </a:rPr>
              <a:t>Cloud agnostic</a:t>
            </a:r>
            <a:endParaRPr lang="en-MX">
              <a:latin typeface="Inter"/>
              <a:ea typeface="Inter"/>
              <a:cs typeface="Inter"/>
              <a:sym typeface="Inter"/>
            </a:endParaRPr>
          </a:p>
        </p:txBody>
      </p:sp>
      <p:sp>
        <p:nvSpPr>
          <p:cNvPr id="7" name="Google Shape;280;p30">
            <a:extLst>
              <a:ext uri="{FF2B5EF4-FFF2-40B4-BE49-F238E27FC236}">
                <a16:creationId xmlns:a16="http://schemas.microsoft.com/office/drawing/2014/main" id="{F8FBDC33-882C-A9C8-759A-460385BD0E93}"/>
              </a:ext>
            </a:extLst>
          </p:cNvPr>
          <p:cNvSpPr txBox="1"/>
          <p:nvPr/>
        </p:nvSpPr>
        <p:spPr>
          <a:xfrm>
            <a:off x="396725" y="6605457"/>
            <a:ext cx="3505500" cy="49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2400" b="1" dirty="0">
                <a:solidFill>
                  <a:srgbClr val="F25F41"/>
                </a:solidFill>
                <a:latin typeface="Inter"/>
                <a:ea typeface="Inter"/>
                <a:cs typeface="Inter"/>
                <a:sym typeface="Inter"/>
              </a:rPr>
              <a:t>Argo Workflows</a:t>
            </a:r>
            <a:endParaRPr sz="2400" b="1" dirty="0">
              <a:solidFill>
                <a:srgbClr val="F25F41"/>
              </a:solidFill>
              <a:latin typeface="Inter"/>
              <a:ea typeface="Inter"/>
              <a:cs typeface="Inter"/>
              <a:sym typeface="Inter"/>
            </a:endParaRPr>
          </a:p>
        </p:txBody>
      </p:sp>
      <p:pic>
        <p:nvPicPr>
          <p:cNvPr id="8" name="Imagen 7">
            <a:extLst>
              <a:ext uri="{FF2B5EF4-FFF2-40B4-BE49-F238E27FC236}">
                <a16:creationId xmlns:a16="http://schemas.microsoft.com/office/drawing/2014/main" id="{95693532-463D-D230-18FE-7D9D8D4BC5DD}"/>
              </a:ext>
            </a:extLst>
          </p:cNvPr>
          <p:cNvPicPr>
            <a:picLocks noChangeAspect="1"/>
          </p:cNvPicPr>
          <p:nvPr/>
        </p:nvPicPr>
        <p:blipFill>
          <a:blip r:embed="rId6"/>
          <a:stretch>
            <a:fillRect/>
          </a:stretch>
        </p:blipFill>
        <p:spPr>
          <a:xfrm>
            <a:off x="3655075" y="8597257"/>
            <a:ext cx="1579534" cy="202048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p:cNvGrpSpPr/>
        <p:nvPr/>
      </p:nvGrpSpPr>
      <p:grpSpPr>
        <a:xfrm>
          <a:off x="0" y="0"/>
          <a:ext cx="0" cy="0"/>
          <a:chOff x="0" y="0"/>
          <a:chExt cx="0" cy="0"/>
        </a:xfrm>
      </p:grpSpPr>
      <p:sp>
        <p:nvSpPr>
          <p:cNvPr id="275" name="Google Shape;275;p30"/>
          <p:cNvSpPr/>
          <p:nvPr/>
        </p:nvSpPr>
        <p:spPr>
          <a:xfrm>
            <a:off x="4572000" y="0"/>
            <a:ext cx="4572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sp>
        <p:nvSpPr>
          <p:cNvPr id="276" name="Google Shape;276;p30"/>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0" lvl="0" indent="0" algn="l" rtl="0">
              <a:lnSpc>
                <a:spcPct val="90000"/>
              </a:lnSpc>
              <a:spcBef>
                <a:spcPts val="0"/>
              </a:spcBef>
              <a:spcAft>
                <a:spcPts val="0"/>
              </a:spcAft>
              <a:buNone/>
            </a:pPr>
            <a:r>
              <a:rPr lang="es" sz="2400">
                <a:latin typeface="Inter ExtraBold"/>
                <a:ea typeface="Inter ExtraBold"/>
                <a:cs typeface="Inter ExtraBold"/>
                <a:sym typeface="Inter ExtraBold"/>
              </a:rPr>
              <a:t>Meet the Hero</a:t>
            </a:r>
            <a:endParaRPr sz="2700" b="1">
              <a:latin typeface="Inter"/>
              <a:ea typeface="Inter"/>
              <a:cs typeface="Inter"/>
              <a:sym typeface="Inter"/>
            </a:endParaRPr>
          </a:p>
        </p:txBody>
      </p:sp>
      <p:pic>
        <p:nvPicPr>
          <p:cNvPr id="277" name="Google Shape;277;p30"/>
          <p:cNvPicPr preferRelativeResize="0"/>
          <p:nvPr/>
        </p:nvPicPr>
        <p:blipFill>
          <a:blip r:embed="rId3">
            <a:alphaModFix/>
          </a:blip>
          <a:stretch>
            <a:fillRect/>
          </a:stretch>
        </p:blipFill>
        <p:spPr>
          <a:xfrm>
            <a:off x="8057450" y="261000"/>
            <a:ext cx="758850" cy="198100"/>
          </a:xfrm>
          <a:prstGeom prst="rect">
            <a:avLst/>
          </a:prstGeom>
          <a:noFill/>
          <a:ln>
            <a:noFill/>
          </a:ln>
        </p:spPr>
      </p:pic>
      <p:sp>
        <p:nvSpPr>
          <p:cNvPr id="278" name="Google Shape;278;p30"/>
          <p:cNvSpPr txBox="1"/>
          <p:nvPr/>
        </p:nvSpPr>
        <p:spPr>
          <a:xfrm>
            <a:off x="447900" y="1666831"/>
            <a:ext cx="3732600" cy="1274195"/>
          </a:xfrm>
          <a:prstGeom prst="rect">
            <a:avLst/>
          </a:prstGeom>
          <a:noFill/>
          <a:ln>
            <a:noFill/>
          </a:ln>
        </p:spPr>
        <p:txBody>
          <a:bodyPr spcFirstLastPara="1" wrap="square" lIns="0" tIns="0" rIns="0" bIns="0" anchor="t" anchorCtr="0">
            <a:spAutoFit/>
          </a:bodyPr>
          <a:lstStyle/>
          <a:p>
            <a:pPr marL="360000" lvl="0" indent="-317500" algn="l" rtl="0">
              <a:lnSpc>
                <a:spcPct val="115000"/>
              </a:lnSpc>
              <a:spcBef>
                <a:spcPts val="0"/>
              </a:spcBef>
              <a:spcAft>
                <a:spcPts val="0"/>
              </a:spcAft>
              <a:buClr>
                <a:srgbClr val="F15F41"/>
              </a:buClr>
              <a:buSzPts val="1400"/>
              <a:buFont typeface="Tipo de letra del sistema regular"/>
              <a:buChar char="●"/>
            </a:pPr>
            <a:r>
              <a:rPr lang="en-US" sz="1800" dirty="0">
                <a:latin typeface="Inter"/>
                <a:ea typeface="Inter"/>
                <a:cs typeface="Inter"/>
                <a:sym typeface="Inter"/>
              </a:rPr>
              <a:t>Open source</a:t>
            </a:r>
          </a:p>
          <a:p>
            <a:pPr marL="360000" lvl="0" indent="-317500" algn="l" rtl="0">
              <a:lnSpc>
                <a:spcPct val="115000"/>
              </a:lnSpc>
              <a:spcBef>
                <a:spcPts val="0"/>
              </a:spcBef>
              <a:spcAft>
                <a:spcPts val="0"/>
              </a:spcAft>
              <a:buClr>
                <a:srgbClr val="F15F41"/>
              </a:buClr>
              <a:buSzPts val="1400"/>
              <a:buFont typeface="Tipo de letra del sistema regular"/>
              <a:buChar char="●"/>
            </a:pPr>
            <a:r>
              <a:rPr lang="en-US" sz="1800" dirty="0">
                <a:latin typeface="Inter"/>
                <a:ea typeface="Inter"/>
                <a:cs typeface="Inter"/>
                <a:sym typeface="Inter"/>
              </a:rPr>
              <a:t>Container-native</a:t>
            </a:r>
          </a:p>
          <a:p>
            <a:pPr marL="360000" lvl="0" indent="-317500" algn="l" rtl="0">
              <a:lnSpc>
                <a:spcPct val="115000"/>
              </a:lnSpc>
              <a:spcBef>
                <a:spcPts val="0"/>
              </a:spcBef>
              <a:spcAft>
                <a:spcPts val="0"/>
              </a:spcAft>
              <a:buClr>
                <a:srgbClr val="F15F41"/>
              </a:buClr>
              <a:buSzPts val="1400"/>
              <a:buFont typeface="Tipo de letra del sistema regular"/>
              <a:buChar char="●"/>
            </a:pPr>
            <a:r>
              <a:rPr lang="en-US" sz="1800" dirty="0">
                <a:latin typeface="Inter"/>
                <a:ea typeface="Inter"/>
                <a:cs typeface="Inter"/>
                <a:sym typeface="Inter"/>
              </a:rPr>
              <a:t>Kubernetes based</a:t>
            </a:r>
          </a:p>
          <a:p>
            <a:pPr marL="360000" lvl="0" indent="-317500" algn="l" rtl="0">
              <a:lnSpc>
                <a:spcPct val="115000"/>
              </a:lnSpc>
              <a:spcBef>
                <a:spcPts val="0"/>
              </a:spcBef>
              <a:spcAft>
                <a:spcPts val="0"/>
              </a:spcAft>
              <a:buClr>
                <a:srgbClr val="F15F41"/>
              </a:buClr>
              <a:buSzPts val="1400"/>
              <a:buFont typeface="Tipo de letra del sistema regular"/>
              <a:buChar char="●"/>
            </a:pPr>
            <a:r>
              <a:rPr lang="en-US" sz="1800" dirty="0">
                <a:latin typeface="Inter"/>
                <a:ea typeface="Inter"/>
                <a:cs typeface="Inter"/>
                <a:sym typeface="Inter"/>
              </a:rPr>
              <a:t>Cloud agnostic</a:t>
            </a:r>
            <a:endParaRPr lang="en-US" sz="1800">
              <a:latin typeface="Inter"/>
              <a:ea typeface="Inter"/>
              <a:cs typeface="Inter"/>
              <a:sym typeface="Inter"/>
            </a:endParaRPr>
          </a:p>
        </p:txBody>
      </p:sp>
      <p:sp>
        <p:nvSpPr>
          <p:cNvPr id="280" name="Google Shape;280;p30"/>
          <p:cNvSpPr txBox="1"/>
          <p:nvPr/>
        </p:nvSpPr>
        <p:spPr>
          <a:xfrm>
            <a:off x="396725" y="946771"/>
            <a:ext cx="3505500" cy="49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dirty="0">
                <a:solidFill>
                  <a:srgbClr val="F25F41"/>
                </a:solidFill>
                <a:latin typeface="Inter"/>
                <a:ea typeface="Inter"/>
                <a:cs typeface="Inter"/>
                <a:sym typeface="Inter"/>
              </a:rPr>
              <a:t>Argo Workflows</a:t>
            </a:r>
          </a:p>
        </p:txBody>
      </p:sp>
      <p:pic>
        <p:nvPicPr>
          <p:cNvPr id="5" name="Imagen 4">
            <a:extLst>
              <a:ext uri="{FF2B5EF4-FFF2-40B4-BE49-F238E27FC236}">
                <a16:creationId xmlns:a16="http://schemas.microsoft.com/office/drawing/2014/main" id="{0EDB950B-B872-D282-6390-BCFDD1214F68}"/>
              </a:ext>
            </a:extLst>
          </p:cNvPr>
          <p:cNvPicPr>
            <a:picLocks noChangeAspect="1"/>
          </p:cNvPicPr>
          <p:nvPr/>
        </p:nvPicPr>
        <p:blipFill>
          <a:blip r:embed="rId4"/>
          <a:stretch>
            <a:fillRect/>
          </a:stretch>
        </p:blipFill>
        <p:spPr>
          <a:xfrm>
            <a:off x="3655075" y="184441"/>
            <a:ext cx="3732600" cy="4774618"/>
          </a:xfrm>
          <a:prstGeom prst="rect">
            <a:avLst/>
          </a:prstGeom>
        </p:spPr>
      </p:pic>
      <p:sp>
        <p:nvSpPr>
          <p:cNvPr id="13" name="Google Shape;266;p29">
            <a:extLst>
              <a:ext uri="{FF2B5EF4-FFF2-40B4-BE49-F238E27FC236}">
                <a16:creationId xmlns:a16="http://schemas.microsoft.com/office/drawing/2014/main" id="{1D30F946-767F-4F5B-E0A0-9AA0C858002B}"/>
              </a:ext>
            </a:extLst>
          </p:cNvPr>
          <p:cNvSpPr txBox="1"/>
          <p:nvPr/>
        </p:nvSpPr>
        <p:spPr>
          <a:xfrm>
            <a:off x="636014" y="-2090796"/>
            <a:ext cx="33663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1D2029"/>
                </a:solidFill>
                <a:latin typeface="Inter Black"/>
                <a:ea typeface="Inter Black"/>
                <a:cs typeface="Inter Black"/>
                <a:sym typeface="Inter Black"/>
              </a:rPr>
              <a:t>The Battle</a:t>
            </a:r>
            <a:endParaRPr sz="3000">
              <a:solidFill>
                <a:srgbClr val="1D2029"/>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a:solidFill>
                  <a:srgbClr val="1D2029"/>
                </a:solidFill>
                <a:latin typeface="Inter"/>
                <a:ea typeface="Inter"/>
                <a:cs typeface="Inter"/>
                <a:sym typeface="Inter"/>
              </a:rPr>
              <a:t>Rise of Argo</a:t>
            </a:r>
            <a:endParaRPr sz="3000">
              <a:solidFill>
                <a:srgbClr val="1D202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a:solidFill>
                <a:srgbClr val="1D2029"/>
              </a:solidFill>
              <a:latin typeface="Inter SemiBold"/>
              <a:ea typeface="Inter SemiBold"/>
              <a:cs typeface="Inter SemiBold"/>
              <a:sym typeface="Inter SemiBold"/>
            </a:endParaRPr>
          </a:p>
        </p:txBody>
      </p:sp>
      <p:sp>
        <p:nvSpPr>
          <p:cNvPr id="14" name="Google Shape;267;p29">
            <a:extLst>
              <a:ext uri="{FF2B5EF4-FFF2-40B4-BE49-F238E27FC236}">
                <a16:creationId xmlns:a16="http://schemas.microsoft.com/office/drawing/2014/main" id="{72BCEB68-8B7F-225E-3370-D6A44EE33968}"/>
              </a:ext>
            </a:extLst>
          </p:cNvPr>
          <p:cNvSpPr/>
          <p:nvPr/>
        </p:nvSpPr>
        <p:spPr>
          <a:xfrm>
            <a:off x="522650" y="-5368321"/>
            <a:ext cx="1300800" cy="1314300"/>
          </a:xfrm>
          <a:prstGeom prst="ellipse">
            <a:avLst/>
          </a:prstGeom>
          <a:noFill/>
          <a:ln w="952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15F41"/>
                </a:solidFill>
                <a:latin typeface="Inter Black"/>
                <a:ea typeface="Inter Black"/>
                <a:cs typeface="Inter Black"/>
                <a:sym typeface="Inter Black"/>
              </a:rPr>
              <a:t>3</a:t>
            </a:r>
            <a:endParaRPr sz="3500">
              <a:solidFill>
                <a:srgbClr val="F15F41"/>
              </a:solidFill>
              <a:latin typeface="Inter Black"/>
              <a:ea typeface="Inter Black"/>
              <a:cs typeface="Inter Black"/>
              <a:sym typeface="Inter Black"/>
            </a:endParaRPr>
          </a:p>
        </p:txBody>
      </p:sp>
      <p:grpSp>
        <p:nvGrpSpPr>
          <p:cNvPr id="15" name="Grupo 14">
            <a:extLst>
              <a:ext uri="{FF2B5EF4-FFF2-40B4-BE49-F238E27FC236}">
                <a16:creationId xmlns:a16="http://schemas.microsoft.com/office/drawing/2014/main" id="{385AE899-8768-DCE5-B3D9-669F3B3A073A}"/>
              </a:ext>
            </a:extLst>
          </p:cNvPr>
          <p:cNvGrpSpPr/>
          <p:nvPr/>
        </p:nvGrpSpPr>
        <p:grpSpPr>
          <a:xfrm>
            <a:off x="4572000" y="-6409159"/>
            <a:ext cx="4572025" cy="6193870"/>
            <a:chOff x="4572000" y="-525188"/>
            <a:chExt cx="4572025" cy="6193870"/>
          </a:xfrm>
        </p:grpSpPr>
        <p:pic>
          <p:nvPicPr>
            <p:cNvPr id="16" name="Google Shape;265;p29" title="Constantine_Volanakis_Argo.jpg">
              <a:extLst>
                <a:ext uri="{FF2B5EF4-FFF2-40B4-BE49-F238E27FC236}">
                  <a16:creationId xmlns:a16="http://schemas.microsoft.com/office/drawing/2014/main" id="{54E290BF-FB01-F4D5-2F9F-1DC79524EE7F}"/>
                </a:ext>
              </a:extLst>
            </p:cNvPr>
            <p:cNvPicPr preferRelativeResize="0"/>
            <p:nvPr/>
          </p:nvPicPr>
          <p:blipFill rotWithShape="1">
            <a:blip r:embed="rId5">
              <a:alphaModFix/>
            </a:blip>
            <a:srcRect l="2126" r="1636"/>
            <a:stretch/>
          </p:blipFill>
          <p:spPr>
            <a:xfrm>
              <a:off x="4572000" y="-525188"/>
              <a:ext cx="4572001" cy="6193870"/>
            </a:xfrm>
            <a:prstGeom prst="rect">
              <a:avLst/>
            </a:prstGeom>
            <a:noFill/>
            <a:ln>
              <a:noFill/>
            </a:ln>
          </p:spPr>
        </p:pic>
        <p:sp>
          <p:nvSpPr>
            <p:cNvPr id="17" name="Google Shape;268;p29">
              <a:extLst>
                <a:ext uri="{FF2B5EF4-FFF2-40B4-BE49-F238E27FC236}">
                  <a16:creationId xmlns:a16="http://schemas.microsoft.com/office/drawing/2014/main" id="{A4AC0DA4-F1B4-A0D6-28FA-562BFC4CBB53}"/>
                </a:ext>
              </a:extLst>
            </p:cNvPr>
            <p:cNvSpPr/>
            <p:nvPr/>
          </p:nvSpPr>
          <p:spPr>
            <a:xfrm>
              <a:off x="4572025" y="0"/>
              <a:ext cx="4572000" cy="5658686"/>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8" name="Google Shape;270;p29">
            <a:extLst>
              <a:ext uri="{FF2B5EF4-FFF2-40B4-BE49-F238E27FC236}">
                <a16:creationId xmlns:a16="http://schemas.microsoft.com/office/drawing/2014/main" id="{E000B8E5-2B88-1F81-856F-FD5408D09E42}"/>
              </a:ext>
            </a:extLst>
          </p:cNvPr>
          <p:cNvSpPr txBox="1"/>
          <p:nvPr/>
        </p:nvSpPr>
        <p:spPr>
          <a:xfrm>
            <a:off x="6630825" y="-1431437"/>
            <a:ext cx="2928900" cy="338700"/>
          </a:xfrm>
          <a:prstGeom prst="rect">
            <a:avLst/>
          </a:prstGeom>
          <a:noFill/>
          <a:ln>
            <a:noFill/>
          </a:ln>
        </p:spPr>
        <p:txBody>
          <a:bodyPr spcFirstLastPara="1" wrap="square" lIns="91425" tIns="91425" rIns="91425" bIns="91425" anchor="t" anchorCtr="0">
            <a:spAutoFit/>
          </a:bodyPr>
          <a:lstStyle/>
          <a:p>
            <a:pPr marL="0" lvl="0" indent="179999" algn="l" rtl="0">
              <a:spcBef>
                <a:spcPts val="0"/>
              </a:spcBef>
              <a:spcAft>
                <a:spcPts val="0"/>
              </a:spcAft>
              <a:buNone/>
            </a:pPr>
            <a:r>
              <a:rPr lang="es" sz="1000" i="1">
                <a:solidFill>
                  <a:srgbClr val="FFFFFF"/>
                </a:solidFill>
                <a:latin typeface="Inter"/>
                <a:ea typeface="Inter"/>
                <a:cs typeface="Inter"/>
                <a:sym typeface="Inter"/>
              </a:rPr>
              <a:t>Argo</a:t>
            </a:r>
            <a:r>
              <a:rPr lang="es" sz="1000">
                <a:solidFill>
                  <a:srgbClr val="FFFFFF"/>
                </a:solidFill>
                <a:latin typeface="Inter"/>
                <a:ea typeface="Inter"/>
                <a:cs typeface="Inter"/>
                <a:sym typeface="Inter"/>
              </a:rPr>
              <a:t> by Konstantinos Volanakis</a:t>
            </a:r>
            <a:endParaRPr sz="1000">
              <a:solidFill>
                <a:srgbClr val="FFFFFF"/>
              </a:solidFill>
              <a:latin typeface="Inter"/>
              <a:ea typeface="Inter"/>
              <a:cs typeface="Inter"/>
              <a:sym typeface="Inter"/>
            </a:endParaRPr>
          </a:p>
        </p:txBody>
      </p:sp>
      <p:pic>
        <p:nvPicPr>
          <p:cNvPr id="19" name="Imagen 18">
            <a:extLst>
              <a:ext uri="{FF2B5EF4-FFF2-40B4-BE49-F238E27FC236}">
                <a16:creationId xmlns:a16="http://schemas.microsoft.com/office/drawing/2014/main" id="{5473F72C-14AF-E5F5-23D0-4200FD514A1A}"/>
              </a:ext>
            </a:extLst>
          </p:cNvPr>
          <p:cNvPicPr>
            <a:picLocks noChangeAspect="1"/>
          </p:cNvPicPr>
          <p:nvPr/>
        </p:nvPicPr>
        <p:blipFill>
          <a:blip r:embed="rId6"/>
          <a:stretch>
            <a:fillRect/>
          </a:stretch>
        </p:blipFill>
        <p:spPr>
          <a:xfrm>
            <a:off x="-3076948" y="1057297"/>
            <a:ext cx="459752" cy="473425"/>
          </a:xfrm>
          <a:prstGeom prst="rect">
            <a:avLst/>
          </a:prstGeom>
        </p:spPr>
      </p:pic>
      <p:sp>
        <p:nvSpPr>
          <p:cNvPr id="20" name="Google Shape;300;p31">
            <a:extLst>
              <a:ext uri="{FF2B5EF4-FFF2-40B4-BE49-F238E27FC236}">
                <a16:creationId xmlns:a16="http://schemas.microsoft.com/office/drawing/2014/main" id="{5765FA18-9D50-D0B1-708C-2418C6310671}"/>
              </a:ext>
            </a:extLst>
          </p:cNvPr>
          <p:cNvSpPr txBox="1"/>
          <p:nvPr/>
        </p:nvSpPr>
        <p:spPr>
          <a:xfrm>
            <a:off x="-6958049"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The Weapons</a:t>
            </a:r>
            <a:endParaRPr sz="2700" b="1">
              <a:latin typeface="Inter"/>
              <a:ea typeface="Inter"/>
              <a:cs typeface="Inter"/>
              <a:sym typeface="Inter"/>
            </a:endParaRPr>
          </a:p>
        </p:txBody>
      </p:sp>
      <p:sp>
        <p:nvSpPr>
          <p:cNvPr id="21" name="Google Shape;287;p31">
            <a:extLst>
              <a:ext uri="{FF2B5EF4-FFF2-40B4-BE49-F238E27FC236}">
                <a16:creationId xmlns:a16="http://schemas.microsoft.com/office/drawing/2014/main" id="{C00E3991-6CD0-D8D0-DA89-965637970579}"/>
              </a:ext>
            </a:extLst>
          </p:cNvPr>
          <p:cNvSpPr txBox="1"/>
          <p:nvPr/>
        </p:nvSpPr>
        <p:spPr>
          <a:xfrm>
            <a:off x="-6942379" y="827197"/>
            <a:ext cx="3481699" cy="824099"/>
          </a:xfrm>
          <a:prstGeom prst="rect">
            <a:avLst/>
          </a:prstGeom>
          <a:noFill/>
          <a:ln>
            <a:noFill/>
          </a:ln>
        </p:spPr>
        <p:txBody>
          <a:bodyPr spcFirstLastPara="1" wrap="square" lIns="45725" tIns="45725" rIns="45725" bIns="45725" anchor="t" anchorCtr="0">
            <a:spAutoFit/>
          </a:bodyPr>
          <a:lstStyle/>
          <a:p>
            <a:pPr marL="0" lvl="0" indent="0" algn="ctr" rtl="0">
              <a:lnSpc>
                <a:spcPct val="98181"/>
              </a:lnSpc>
              <a:spcBef>
                <a:spcPts val="1000"/>
              </a:spcBef>
              <a:spcAft>
                <a:spcPts val="0"/>
              </a:spcAft>
              <a:buClr>
                <a:schemeClr val="dk1"/>
              </a:buClr>
              <a:buSzPts val="1100"/>
              <a:buFont typeface="Arial"/>
              <a:buNone/>
            </a:pPr>
            <a:r>
              <a:rPr lang="es" sz="2000" dirty="0">
                <a:solidFill>
                  <a:schemeClr val="dk1"/>
                </a:solidFill>
                <a:latin typeface="Inter"/>
                <a:ea typeface="Inter"/>
                <a:cs typeface="Inter"/>
                <a:sym typeface="Inter"/>
              </a:rPr>
              <a:t>Argo </a:t>
            </a:r>
            <a:r>
              <a:rPr lang="es" sz="2000" b="1" dirty="0">
                <a:solidFill>
                  <a:srgbClr val="F15F41"/>
                </a:solidFill>
                <a:latin typeface="Inter"/>
                <a:ea typeface="Inter"/>
                <a:cs typeface="Inter"/>
                <a:sym typeface="Inter"/>
              </a:rPr>
              <a:t>brings order</a:t>
            </a:r>
            <a:r>
              <a:rPr lang="es" sz="2000" dirty="0">
                <a:solidFill>
                  <a:schemeClr val="dk1"/>
                </a:solidFill>
                <a:latin typeface="Inter"/>
                <a:ea typeface="Inter"/>
                <a:cs typeface="Inter"/>
                <a:sym typeface="Inter"/>
              </a:rPr>
              <a:t> through a powerful set of tools:</a:t>
            </a:r>
            <a:endParaRPr sz="2000" dirty="0">
              <a:solidFill>
                <a:srgbClr val="FFFFFF"/>
              </a:solidFill>
              <a:latin typeface="Inter"/>
              <a:ea typeface="Inter"/>
              <a:cs typeface="Inter"/>
              <a:sym typeface="Inter"/>
            </a:endParaRPr>
          </a:p>
        </p:txBody>
      </p:sp>
      <p:grpSp>
        <p:nvGrpSpPr>
          <p:cNvPr id="22" name="Grupo 21">
            <a:extLst>
              <a:ext uri="{FF2B5EF4-FFF2-40B4-BE49-F238E27FC236}">
                <a16:creationId xmlns:a16="http://schemas.microsoft.com/office/drawing/2014/main" id="{854E2E8B-6DA8-4B32-91BC-49884A29B9EF}"/>
              </a:ext>
            </a:extLst>
          </p:cNvPr>
          <p:cNvGrpSpPr/>
          <p:nvPr/>
        </p:nvGrpSpPr>
        <p:grpSpPr>
          <a:xfrm>
            <a:off x="-3201866" y="4282783"/>
            <a:ext cx="2919121" cy="529853"/>
            <a:chOff x="4192858" y="4282783"/>
            <a:chExt cx="2919121" cy="529853"/>
          </a:xfrm>
        </p:grpSpPr>
        <p:sp>
          <p:nvSpPr>
            <p:cNvPr id="23" name="Google Shape;305;p31">
              <a:extLst>
                <a:ext uri="{FF2B5EF4-FFF2-40B4-BE49-F238E27FC236}">
                  <a16:creationId xmlns:a16="http://schemas.microsoft.com/office/drawing/2014/main" id="{9B9C2ACA-8029-851F-A9BA-CFDAB686939F}"/>
                </a:ext>
              </a:extLst>
            </p:cNvPr>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4" name="Google Shape;306;p31">
              <a:extLst>
                <a:ext uri="{FF2B5EF4-FFF2-40B4-BE49-F238E27FC236}">
                  <a16:creationId xmlns:a16="http://schemas.microsoft.com/office/drawing/2014/main" id="{DD06DAC3-EAC7-0267-D8F0-8EA96FF5FE3E}"/>
                </a:ext>
              </a:extLst>
            </p:cNvPr>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UI/CLI</a:t>
              </a:r>
              <a:endParaRPr sz="1250" dirty="0">
                <a:solidFill>
                  <a:srgbClr val="FFFFFF"/>
                </a:solidFill>
                <a:latin typeface="Albert Sans ExtraBold"/>
                <a:ea typeface="Albert Sans ExtraBold"/>
                <a:cs typeface="Albert Sans ExtraBold"/>
                <a:sym typeface="Albert Sans ExtraBold"/>
              </a:endParaRPr>
            </a:p>
          </p:txBody>
        </p:sp>
        <p:pic>
          <p:nvPicPr>
            <p:cNvPr id="25" name="Imagen 24">
              <a:extLst>
                <a:ext uri="{FF2B5EF4-FFF2-40B4-BE49-F238E27FC236}">
                  <a16:creationId xmlns:a16="http://schemas.microsoft.com/office/drawing/2014/main" id="{DCD9751C-B35D-35AA-CFF4-7314B9CCBDFF}"/>
                </a:ext>
              </a:extLst>
            </p:cNvPr>
            <p:cNvPicPr>
              <a:picLocks noChangeAspect="1"/>
            </p:cNvPicPr>
            <p:nvPr/>
          </p:nvPicPr>
          <p:blipFill>
            <a:blip r:embed="rId7"/>
            <a:srcRect/>
            <a:stretch/>
          </p:blipFill>
          <p:spPr>
            <a:xfrm>
              <a:off x="4366472" y="4344373"/>
              <a:ext cx="411056" cy="411056"/>
            </a:xfrm>
            <a:prstGeom prst="rect">
              <a:avLst/>
            </a:prstGeom>
          </p:spPr>
        </p:pic>
      </p:grpSp>
      <p:grpSp>
        <p:nvGrpSpPr>
          <p:cNvPr id="26" name="Grupo 25">
            <a:extLst>
              <a:ext uri="{FF2B5EF4-FFF2-40B4-BE49-F238E27FC236}">
                <a16:creationId xmlns:a16="http://schemas.microsoft.com/office/drawing/2014/main" id="{0B8523D8-FE57-8810-B26D-57846BAB0732}"/>
              </a:ext>
            </a:extLst>
          </p:cNvPr>
          <p:cNvGrpSpPr/>
          <p:nvPr/>
        </p:nvGrpSpPr>
        <p:grpSpPr>
          <a:xfrm>
            <a:off x="-3201865" y="3633390"/>
            <a:ext cx="2919121" cy="529853"/>
            <a:chOff x="4192859" y="3633390"/>
            <a:chExt cx="2919121" cy="529853"/>
          </a:xfrm>
        </p:grpSpPr>
        <p:sp>
          <p:nvSpPr>
            <p:cNvPr id="27" name="Google Shape;298;p31">
              <a:extLst>
                <a:ext uri="{FF2B5EF4-FFF2-40B4-BE49-F238E27FC236}">
                  <a16:creationId xmlns:a16="http://schemas.microsoft.com/office/drawing/2014/main" id="{48FE6442-C080-E079-7BAF-EE36F334AFAA}"/>
                </a:ext>
              </a:extLst>
            </p:cNvPr>
            <p:cNvSpPr/>
            <p:nvPr/>
          </p:nvSpPr>
          <p:spPr>
            <a:xfrm>
              <a:off x="4192859" y="3633390"/>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8" name="Google Shape;299;p31">
              <a:extLst>
                <a:ext uri="{FF2B5EF4-FFF2-40B4-BE49-F238E27FC236}">
                  <a16:creationId xmlns:a16="http://schemas.microsoft.com/office/drawing/2014/main" id="{9454DB66-DDA4-6CA5-A800-63A947D6ECD7}"/>
                </a:ext>
              </a:extLst>
            </p:cNvPr>
            <p:cNvSpPr txBox="1"/>
            <p:nvPr/>
          </p:nvSpPr>
          <p:spPr>
            <a:xfrm>
              <a:off x="4933224" y="3694980"/>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Parameters</a:t>
              </a:r>
              <a:endParaRPr sz="1250">
                <a:solidFill>
                  <a:srgbClr val="FFFFFF"/>
                </a:solidFill>
                <a:latin typeface="Albert Sans ExtraBold"/>
                <a:ea typeface="Albert Sans ExtraBold"/>
                <a:cs typeface="Albert Sans ExtraBold"/>
                <a:sym typeface="Albert Sans ExtraBold"/>
              </a:endParaRPr>
            </a:p>
          </p:txBody>
        </p:sp>
        <p:pic>
          <p:nvPicPr>
            <p:cNvPr id="29" name="Imagen 28">
              <a:extLst>
                <a:ext uri="{FF2B5EF4-FFF2-40B4-BE49-F238E27FC236}">
                  <a16:creationId xmlns:a16="http://schemas.microsoft.com/office/drawing/2014/main" id="{22DCC155-D0DD-2C30-BAC7-37BA3ADF891A}"/>
                </a:ext>
              </a:extLst>
            </p:cNvPr>
            <p:cNvPicPr>
              <a:picLocks noChangeAspect="1"/>
            </p:cNvPicPr>
            <p:nvPr/>
          </p:nvPicPr>
          <p:blipFill>
            <a:blip r:embed="rId8"/>
            <a:stretch>
              <a:fillRect/>
            </a:stretch>
          </p:blipFill>
          <p:spPr>
            <a:xfrm>
              <a:off x="4366472" y="3697605"/>
              <a:ext cx="411056" cy="411056"/>
            </a:xfrm>
            <a:prstGeom prst="rect">
              <a:avLst/>
            </a:prstGeom>
          </p:spPr>
        </p:pic>
      </p:grpSp>
      <p:grpSp>
        <p:nvGrpSpPr>
          <p:cNvPr id="30" name="Grupo 29">
            <a:extLst>
              <a:ext uri="{FF2B5EF4-FFF2-40B4-BE49-F238E27FC236}">
                <a16:creationId xmlns:a16="http://schemas.microsoft.com/office/drawing/2014/main" id="{557DAD6F-BDAF-A256-D61C-C5428DE64A21}"/>
              </a:ext>
            </a:extLst>
          </p:cNvPr>
          <p:cNvGrpSpPr/>
          <p:nvPr/>
        </p:nvGrpSpPr>
        <p:grpSpPr>
          <a:xfrm>
            <a:off x="-3201865" y="2983997"/>
            <a:ext cx="2919121" cy="529853"/>
            <a:chOff x="4192859" y="2983997"/>
            <a:chExt cx="2919121" cy="529853"/>
          </a:xfrm>
        </p:grpSpPr>
        <p:sp>
          <p:nvSpPr>
            <p:cNvPr id="31" name="Google Shape;295;p31">
              <a:extLst>
                <a:ext uri="{FF2B5EF4-FFF2-40B4-BE49-F238E27FC236}">
                  <a16:creationId xmlns:a16="http://schemas.microsoft.com/office/drawing/2014/main" id="{4D69045F-FAE1-546B-DA8F-1E27EE0F0865}"/>
                </a:ext>
              </a:extLst>
            </p:cNvPr>
            <p:cNvSpPr/>
            <p:nvPr/>
          </p:nvSpPr>
          <p:spPr>
            <a:xfrm>
              <a:off x="4192859" y="2983997"/>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2" name="Google Shape;296;p31">
              <a:extLst>
                <a:ext uri="{FF2B5EF4-FFF2-40B4-BE49-F238E27FC236}">
                  <a16:creationId xmlns:a16="http://schemas.microsoft.com/office/drawing/2014/main" id="{184D412A-2BC5-54A5-E5B9-B5746BE54A93}"/>
                </a:ext>
              </a:extLst>
            </p:cNvPr>
            <p:cNvSpPr txBox="1"/>
            <p:nvPr/>
          </p:nvSpPr>
          <p:spPr>
            <a:xfrm>
              <a:off x="4933224" y="3045595"/>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Artifacts</a:t>
              </a:r>
              <a:endParaRPr sz="1250" dirty="0">
                <a:solidFill>
                  <a:srgbClr val="FFFFFF"/>
                </a:solidFill>
                <a:latin typeface="Albert Sans ExtraBold"/>
                <a:ea typeface="Albert Sans ExtraBold"/>
                <a:cs typeface="Albert Sans ExtraBold"/>
                <a:sym typeface="Albert Sans ExtraBold"/>
              </a:endParaRPr>
            </a:p>
          </p:txBody>
        </p:sp>
        <p:pic>
          <p:nvPicPr>
            <p:cNvPr id="33" name="Imagen 32">
              <a:extLst>
                <a:ext uri="{FF2B5EF4-FFF2-40B4-BE49-F238E27FC236}">
                  <a16:creationId xmlns:a16="http://schemas.microsoft.com/office/drawing/2014/main" id="{65C31013-309E-3739-BE2D-2E9901962713}"/>
                </a:ext>
              </a:extLst>
            </p:cNvPr>
            <p:cNvPicPr>
              <a:picLocks noChangeAspect="1"/>
            </p:cNvPicPr>
            <p:nvPr/>
          </p:nvPicPr>
          <p:blipFill>
            <a:blip r:embed="rId9"/>
            <a:stretch>
              <a:fillRect/>
            </a:stretch>
          </p:blipFill>
          <p:spPr>
            <a:xfrm>
              <a:off x="4366472" y="3043395"/>
              <a:ext cx="411056" cy="411056"/>
            </a:xfrm>
            <a:prstGeom prst="rect">
              <a:avLst/>
            </a:prstGeom>
          </p:spPr>
        </p:pic>
      </p:grpSp>
      <p:grpSp>
        <p:nvGrpSpPr>
          <p:cNvPr id="34" name="Grupo 33">
            <a:extLst>
              <a:ext uri="{FF2B5EF4-FFF2-40B4-BE49-F238E27FC236}">
                <a16:creationId xmlns:a16="http://schemas.microsoft.com/office/drawing/2014/main" id="{F57B077F-1063-2484-96C3-9A94535DE0CB}"/>
              </a:ext>
            </a:extLst>
          </p:cNvPr>
          <p:cNvGrpSpPr/>
          <p:nvPr/>
        </p:nvGrpSpPr>
        <p:grpSpPr>
          <a:xfrm>
            <a:off x="-3201855" y="2334604"/>
            <a:ext cx="2919121" cy="529853"/>
            <a:chOff x="4192869" y="2334604"/>
            <a:chExt cx="2919121" cy="529853"/>
          </a:xfrm>
        </p:grpSpPr>
        <p:sp>
          <p:nvSpPr>
            <p:cNvPr id="35" name="Google Shape;302;p31">
              <a:extLst>
                <a:ext uri="{FF2B5EF4-FFF2-40B4-BE49-F238E27FC236}">
                  <a16:creationId xmlns:a16="http://schemas.microsoft.com/office/drawing/2014/main" id="{962B0198-40FE-9FC2-6198-820960CCC1FC}"/>
                </a:ext>
              </a:extLst>
            </p:cNvPr>
            <p:cNvSpPr/>
            <p:nvPr/>
          </p:nvSpPr>
          <p:spPr>
            <a:xfrm>
              <a:off x="4192869" y="2334604"/>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6" name="Google Shape;303;p31">
              <a:extLst>
                <a:ext uri="{FF2B5EF4-FFF2-40B4-BE49-F238E27FC236}">
                  <a16:creationId xmlns:a16="http://schemas.microsoft.com/office/drawing/2014/main" id="{A6D6E018-488F-4F7C-843B-3F5927572F56}"/>
                </a:ext>
              </a:extLst>
            </p:cNvPr>
            <p:cNvSpPr txBox="1"/>
            <p:nvPr/>
          </p:nvSpPr>
          <p:spPr>
            <a:xfrm>
              <a:off x="4933222" y="2396202"/>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Steps, DAG</a:t>
              </a:r>
              <a:endParaRPr sz="1250">
                <a:solidFill>
                  <a:srgbClr val="FFFFFF"/>
                </a:solidFill>
                <a:latin typeface="Albert Sans ExtraBold"/>
                <a:ea typeface="Albert Sans ExtraBold"/>
                <a:cs typeface="Albert Sans ExtraBold"/>
                <a:sym typeface="Albert Sans ExtraBold"/>
              </a:endParaRPr>
            </a:p>
          </p:txBody>
        </p:sp>
        <p:pic>
          <p:nvPicPr>
            <p:cNvPr id="37" name="Imagen 36">
              <a:extLst>
                <a:ext uri="{FF2B5EF4-FFF2-40B4-BE49-F238E27FC236}">
                  <a16:creationId xmlns:a16="http://schemas.microsoft.com/office/drawing/2014/main" id="{FF0C6F15-08B3-163A-9D60-C47F267D1977}"/>
                </a:ext>
              </a:extLst>
            </p:cNvPr>
            <p:cNvPicPr>
              <a:picLocks noChangeAspect="1"/>
            </p:cNvPicPr>
            <p:nvPr/>
          </p:nvPicPr>
          <p:blipFill>
            <a:blip r:embed="rId10"/>
            <a:stretch>
              <a:fillRect/>
            </a:stretch>
          </p:blipFill>
          <p:spPr>
            <a:xfrm>
              <a:off x="4366472" y="2394002"/>
              <a:ext cx="411056" cy="411056"/>
            </a:xfrm>
            <a:prstGeom prst="rect">
              <a:avLst/>
            </a:prstGeom>
          </p:spPr>
        </p:pic>
      </p:grpSp>
      <p:pic>
        <p:nvPicPr>
          <p:cNvPr id="38" name="Imagen 37">
            <a:extLst>
              <a:ext uri="{FF2B5EF4-FFF2-40B4-BE49-F238E27FC236}">
                <a16:creationId xmlns:a16="http://schemas.microsoft.com/office/drawing/2014/main" id="{51610AE0-DE8D-138E-A78B-8539C681922E}"/>
              </a:ext>
            </a:extLst>
          </p:cNvPr>
          <p:cNvPicPr>
            <a:picLocks noChangeAspect="1"/>
          </p:cNvPicPr>
          <p:nvPr/>
        </p:nvPicPr>
        <p:blipFill>
          <a:blip r:embed="rId11"/>
          <a:stretch>
            <a:fillRect/>
          </a:stretch>
        </p:blipFill>
        <p:spPr>
          <a:xfrm>
            <a:off x="-3201866" y="1685211"/>
            <a:ext cx="740082" cy="529853"/>
          </a:xfrm>
          <a:prstGeom prst="rect">
            <a:avLst/>
          </a:prstGeom>
        </p:spPr>
      </p:pic>
      <p:grpSp>
        <p:nvGrpSpPr>
          <p:cNvPr id="39" name="Grupo 38">
            <a:extLst>
              <a:ext uri="{FF2B5EF4-FFF2-40B4-BE49-F238E27FC236}">
                <a16:creationId xmlns:a16="http://schemas.microsoft.com/office/drawing/2014/main" id="{DECC8191-D809-DC62-5179-5E349B45484E}"/>
              </a:ext>
            </a:extLst>
          </p:cNvPr>
          <p:cNvGrpSpPr/>
          <p:nvPr/>
        </p:nvGrpSpPr>
        <p:grpSpPr>
          <a:xfrm>
            <a:off x="-3201845" y="1685211"/>
            <a:ext cx="2919121" cy="529853"/>
            <a:chOff x="4192879" y="1685211"/>
            <a:chExt cx="2919121" cy="529853"/>
          </a:xfrm>
        </p:grpSpPr>
        <p:sp>
          <p:nvSpPr>
            <p:cNvPr id="40" name="Google Shape;292;p31">
              <a:extLst>
                <a:ext uri="{FF2B5EF4-FFF2-40B4-BE49-F238E27FC236}">
                  <a16:creationId xmlns:a16="http://schemas.microsoft.com/office/drawing/2014/main" id="{88392AAE-ECB7-3C11-232B-8898E9E3ED46}"/>
                </a:ext>
              </a:extLst>
            </p:cNvPr>
            <p:cNvSpPr/>
            <p:nvPr/>
          </p:nvSpPr>
          <p:spPr>
            <a:xfrm>
              <a:off x="4192879" y="1685211"/>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1" name="Google Shape;293;p31">
              <a:extLst>
                <a:ext uri="{FF2B5EF4-FFF2-40B4-BE49-F238E27FC236}">
                  <a16:creationId xmlns:a16="http://schemas.microsoft.com/office/drawing/2014/main" id="{E2A52659-6EDD-766B-79A0-95A1A1B6CC19}"/>
                </a:ext>
              </a:extLst>
            </p:cNvPr>
            <p:cNvSpPr txBox="1"/>
            <p:nvPr/>
          </p:nvSpPr>
          <p:spPr>
            <a:xfrm>
              <a:off x="4933232" y="1746809"/>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WorkflowTemplates</a:t>
              </a:r>
              <a:endParaRPr sz="1250">
                <a:solidFill>
                  <a:srgbClr val="FFFFFF"/>
                </a:solidFill>
                <a:latin typeface="Albert Sans ExtraBold"/>
                <a:ea typeface="Albert Sans ExtraBold"/>
                <a:cs typeface="Albert Sans ExtraBold"/>
                <a:sym typeface="Albert Sans ExtraBold"/>
              </a:endParaRPr>
            </a:p>
          </p:txBody>
        </p:sp>
        <p:pic>
          <p:nvPicPr>
            <p:cNvPr id="42" name="Imagen 41">
              <a:extLst>
                <a:ext uri="{FF2B5EF4-FFF2-40B4-BE49-F238E27FC236}">
                  <a16:creationId xmlns:a16="http://schemas.microsoft.com/office/drawing/2014/main" id="{38B0E161-2F49-4EA9-94DF-5E72DB197FF2}"/>
                </a:ext>
              </a:extLst>
            </p:cNvPr>
            <p:cNvPicPr>
              <a:picLocks noChangeAspect="1"/>
            </p:cNvPicPr>
            <p:nvPr/>
          </p:nvPicPr>
          <p:blipFill>
            <a:blip r:embed="rId12"/>
            <a:stretch>
              <a:fillRect/>
            </a:stretch>
          </p:blipFill>
          <p:spPr>
            <a:xfrm>
              <a:off x="4366472" y="1744609"/>
              <a:ext cx="411056" cy="411056"/>
            </a:xfrm>
            <a:prstGeom prst="rect">
              <a:avLst/>
            </a:prstGeom>
          </p:spPr>
        </p:pic>
      </p:grpSp>
      <p:grpSp>
        <p:nvGrpSpPr>
          <p:cNvPr id="43" name="Grupo 42">
            <a:extLst>
              <a:ext uri="{FF2B5EF4-FFF2-40B4-BE49-F238E27FC236}">
                <a16:creationId xmlns:a16="http://schemas.microsoft.com/office/drawing/2014/main" id="{D433E612-65B8-6042-6B40-87A5DCF87638}"/>
              </a:ext>
            </a:extLst>
          </p:cNvPr>
          <p:cNvGrpSpPr/>
          <p:nvPr/>
        </p:nvGrpSpPr>
        <p:grpSpPr>
          <a:xfrm>
            <a:off x="-3201824" y="1034839"/>
            <a:ext cx="2919121" cy="529853"/>
            <a:chOff x="4192900" y="1034839"/>
            <a:chExt cx="2919121" cy="529853"/>
          </a:xfrm>
        </p:grpSpPr>
        <p:sp>
          <p:nvSpPr>
            <p:cNvPr id="44" name="Google Shape;289;p31">
              <a:extLst>
                <a:ext uri="{FF2B5EF4-FFF2-40B4-BE49-F238E27FC236}">
                  <a16:creationId xmlns:a16="http://schemas.microsoft.com/office/drawing/2014/main" id="{4DBDFBDF-E32F-AE22-DB92-16E42B58639D}"/>
                </a:ext>
              </a:extLst>
            </p:cNvPr>
            <p:cNvSpPr/>
            <p:nvPr/>
          </p:nvSpPr>
          <p:spPr>
            <a:xfrm>
              <a:off x="4192900" y="1034839"/>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5" name="Google Shape;290;p31">
              <a:extLst>
                <a:ext uri="{FF2B5EF4-FFF2-40B4-BE49-F238E27FC236}">
                  <a16:creationId xmlns:a16="http://schemas.microsoft.com/office/drawing/2014/main" id="{79CB01FB-BD41-AB86-1BB8-9556415E319B}"/>
                </a:ext>
              </a:extLst>
            </p:cNvPr>
            <p:cNvSpPr txBox="1"/>
            <p:nvPr/>
          </p:nvSpPr>
          <p:spPr>
            <a:xfrm>
              <a:off x="4933256" y="1096437"/>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Workflow Controller</a:t>
              </a:r>
              <a:endParaRPr sz="1250" dirty="0">
                <a:solidFill>
                  <a:srgbClr val="FFFFFF"/>
                </a:solidFill>
                <a:latin typeface="Albert Sans ExtraBold"/>
                <a:ea typeface="Albert Sans ExtraBold"/>
                <a:cs typeface="Albert Sans ExtraBold"/>
                <a:sym typeface="Albert Sans ExtraBold"/>
              </a:endParaRPr>
            </a:p>
          </p:txBody>
        </p:sp>
        <p:pic>
          <p:nvPicPr>
            <p:cNvPr id="46" name="Imagen 45">
              <a:extLst>
                <a:ext uri="{FF2B5EF4-FFF2-40B4-BE49-F238E27FC236}">
                  <a16:creationId xmlns:a16="http://schemas.microsoft.com/office/drawing/2014/main" id="{D404D59A-EB56-0027-CC20-F7AFCF4142C0}"/>
                </a:ext>
              </a:extLst>
            </p:cNvPr>
            <p:cNvPicPr>
              <a:picLocks noChangeAspect="1"/>
            </p:cNvPicPr>
            <p:nvPr/>
          </p:nvPicPr>
          <p:blipFill>
            <a:blip r:embed="rId13"/>
            <a:stretch>
              <a:fillRect/>
            </a:stretch>
          </p:blipFill>
          <p:spPr>
            <a:xfrm>
              <a:off x="4366472" y="1092040"/>
              <a:ext cx="411056" cy="41105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p:cNvGrpSpPr/>
        <p:nvPr/>
      </p:nvGrpSpPr>
      <p:grpSpPr>
        <a:xfrm>
          <a:off x="0" y="0"/>
          <a:ext cx="0" cy="0"/>
          <a:chOff x="0" y="0"/>
          <a:chExt cx="0" cy="0"/>
        </a:xfrm>
      </p:grpSpPr>
      <p:pic>
        <p:nvPicPr>
          <p:cNvPr id="280" name="Imagen 279">
            <a:extLst>
              <a:ext uri="{FF2B5EF4-FFF2-40B4-BE49-F238E27FC236}">
                <a16:creationId xmlns:a16="http://schemas.microsoft.com/office/drawing/2014/main" id="{8C2C7E2A-F0D2-21E0-97D0-708AB2DE984A}"/>
              </a:ext>
            </a:extLst>
          </p:cNvPr>
          <p:cNvPicPr>
            <a:picLocks noChangeAspect="1"/>
          </p:cNvPicPr>
          <p:nvPr/>
        </p:nvPicPr>
        <p:blipFill>
          <a:blip r:embed="rId3"/>
          <a:stretch>
            <a:fillRect/>
          </a:stretch>
        </p:blipFill>
        <p:spPr>
          <a:xfrm>
            <a:off x="4317776" y="1057297"/>
            <a:ext cx="459752" cy="473425"/>
          </a:xfrm>
          <a:prstGeom prst="rect">
            <a:avLst/>
          </a:prstGeom>
        </p:spPr>
      </p:pic>
      <p:sp>
        <p:nvSpPr>
          <p:cNvPr id="276" name="Google Shape;275;p30">
            <a:extLst>
              <a:ext uri="{FF2B5EF4-FFF2-40B4-BE49-F238E27FC236}">
                <a16:creationId xmlns:a16="http://schemas.microsoft.com/office/drawing/2014/main" id="{381AC5CF-2630-5BC8-8EF6-4E31981349B0}"/>
              </a:ext>
            </a:extLst>
          </p:cNvPr>
          <p:cNvSpPr/>
          <p:nvPr/>
        </p:nvSpPr>
        <p:spPr>
          <a:xfrm>
            <a:off x="0" y="0"/>
            <a:ext cx="4572000" cy="5143500"/>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sp>
        <p:nvSpPr>
          <p:cNvPr id="26" name="Google Shape;275;p30">
            <a:extLst>
              <a:ext uri="{FF2B5EF4-FFF2-40B4-BE49-F238E27FC236}">
                <a16:creationId xmlns:a16="http://schemas.microsoft.com/office/drawing/2014/main" id="{93C678AF-81E8-A8AD-FB13-59FE7F1AC8A1}"/>
              </a:ext>
            </a:extLst>
          </p:cNvPr>
          <p:cNvSpPr/>
          <p:nvPr/>
        </p:nvSpPr>
        <p:spPr>
          <a:xfrm>
            <a:off x="4572000" y="0"/>
            <a:ext cx="4572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pic>
        <p:nvPicPr>
          <p:cNvPr id="286" name="Google Shape;286;p31"/>
          <p:cNvPicPr preferRelativeResize="0"/>
          <p:nvPr/>
        </p:nvPicPr>
        <p:blipFill>
          <a:blip r:embed="rId4">
            <a:alphaModFix/>
          </a:blip>
          <a:stretch>
            <a:fillRect/>
          </a:stretch>
        </p:blipFill>
        <p:spPr>
          <a:xfrm>
            <a:off x="8057450" y="261000"/>
            <a:ext cx="758850" cy="198100"/>
          </a:xfrm>
          <a:prstGeom prst="rect">
            <a:avLst/>
          </a:prstGeom>
          <a:noFill/>
          <a:ln>
            <a:noFill/>
          </a:ln>
        </p:spPr>
      </p:pic>
      <p:sp>
        <p:nvSpPr>
          <p:cNvPr id="300" name="Google Shape;300;p31"/>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The Weapons</a:t>
            </a:r>
            <a:endParaRPr sz="2700" b="1">
              <a:latin typeface="Inter"/>
              <a:ea typeface="Inter"/>
              <a:cs typeface="Inter"/>
              <a:sym typeface="Inter"/>
            </a:endParaRPr>
          </a:p>
        </p:txBody>
      </p:sp>
      <p:sp>
        <p:nvSpPr>
          <p:cNvPr id="287" name="Google Shape;287;p31"/>
          <p:cNvSpPr txBox="1"/>
          <p:nvPr/>
        </p:nvSpPr>
        <p:spPr>
          <a:xfrm>
            <a:off x="452345" y="827197"/>
            <a:ext cx="3481699" cy="824099"/>
          </a:xfrm>
          <a:prstGeom prst="rect">
            <a:avLst/>
          </a:prstGeom>
          <a:noFill/>
          <a:ln>
            <a:noFill/>
          </a:ln>
        </p:spPr>
        <p:txBody>
          <a:bodyPr spcFirstLastPara="1" wrap="square" lIns="45725" tIns="45725" rIns="45725" bIns="45725" anchor="t" anchorCtr="0">
            <a:spAutoFit/>
          </a:bodyPr>
          <a:lstStyle/>
          <a:p>
            <a:pPr marL="0" lvl="0" indent="0" algn="ctr" rtl="0">
              <a:lnSpc>
                <a:spcPct val="98181"/>
              </a:lnSpc>
              <a:spcBef>
                <a:spcPts val="1000"/>
              </a:spcBef>
              <a:spcAft>
                <a:spcPts val="0"/>
              </a:spcAft>
              <a:buClr>
                <a:schemeClr val="dk1"/>
              </a:buClr>
              <a:buSzPts val="1100"/>
              <a:buFont typeface="Arial"/>
              <a:buNone/>
            </a:pPr>
            <a:r>
              <a:rPr lang="es" sz="2000">
                <a:solidFill>
                  <a:schemeClr val="dk1"/>
                </a:solidFill>
                <a:latin typeface="Inter"/>
                <a:ea typeface="Inter"/>
                <a:cs typeface="Inter"/>
                <a:sym typeface="Inter"/>
              </a:rPr>
              <a:t>Argo </a:t>
            </a:r>
            <a:r>
              <a:rPr lang="es" sz="2000" b="1">
                <a:solidFill>
                  <a:srgbClr val="F15F41"/>
                </a:solidFill>
                <a:latin typeface="Inter"/>
                <a:ea typeface="Inter"/>
                <a:cs typeface="Inter"/>
                <a:sym typeface="Inter"/>
              </a:rPr>
              <a:t>brings order</a:t>
            </a:r>
            <a:r>
              <a:rPr lang="es" sz="2000">
                <a:solidFill>
                  <a:schemeClr val="dk1"/>
                </a:solidFill>
                <a:latin typeface="Inter"/>
                <a:ea typeface="Inter"/>
                <a:cs typeface="Inter"/>
                <a:sym typeface="Inter"/>
              </a:rPr>
              <a:t> through a powerful set of tools:</a:t>
            </a:r>
            <a:endParaRPr sz="2000">
              <a:solidFill>
                <a:srgbClr val="FFFFFF"/>
              </a:solidFill>
              <a:latin typeface="Inter"/>
              <a:ea typeface="Inter"/>
              <a:cs typeface="Inter"/>
              <a:sym typeface="Inter"/>
            </a:endParaRPr>
          </a:p>
        </p:txBody>
      </p:sp>
      <p:pic>
        <p:nvPicPr>
          <p:cNvPr id="24" name="Imagen 23">
            <a:extLst>
              <a:ext uri="{FF2B5EF4-FFF2-40B4-BE49-F238E27FC236}">
                <a16:creationId xmlns:a16="http://schemas.microsoft.com/office/drawing/2014/main" id="{603AD0D6-1330-BCE5-A15F-97D7574D1B54}"/>
              </a:ext>
            </a:extLst>
          </p:cNvPr>
          <p:cNvPicPr>
            <a:picLocks noChangeAspect="1"/>
          </p:cNvPicPr>
          <p:nvPr/>
        </p:nvPicPr>
        <p:blipFill>
          <a:blip r:embed="rId5"/>
          <a:stretch>
            <a:fillRect/>
          </a:stretch>
        </p:blipFill>
        <p:spPr>
          <a:xfrm>
            <a:off x="1055736" y="1723192"/>
            <a:ext cx="2274915" cy="2910964"/>
          </a:xfrm>
          <a:prstGeom prst="rect">
            <a:avLst/>
          </a:prstGeom>
        </p:spPr>
      </p:pic>
      <p:grpSp>
        <p:nvGrpSpPr>
          <p:cNvPr id="272" name="Grupo 271">
            <a:extLst>
              <a:ext uri="{FF2B5EF4-FFF2-40B4-BE49-F238E27FC236}">
                <a16:creationId xmlns:a16="http://schemas.microsoft.com/office/drawing/2014/main" id="{9B61480B-6745-6B95-40D3-AA16500CB808}"/>
              </a:ext>
            </a:extLst>
          </p:cNvPr>
          <p:cNvGrpSpPr/>
          <p:nvPr/>
        </p:nvGrpSpPr>
        <p:grpSpPr>
          <a:xfrm>
            <a:off x="4192858" y="4282783"/>
            <a:ext cx="2919121" cy="529853"/>
            <a:chOff x="4192858" y="4282783"/>
            <a:chExt cx="2919121" cy="529853"/>
          </a:xfrm>
        </p:grpSpPr>
        <p:sp>
          <p:nvSpPr>
            <p:cNvPr id="305" name="Google Shape;305;p31"/>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06" name="Google Shape;306;p31"/>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UI/CLI</a:t>
              </a:r>
              <a:endParaRPr sz="1250">
                <a:solidFill>
                  <a:srgbClr val="FFFFFF"/>
                </a:solidFill>
                <a:latin typeface="Albert Sans ExtraBold"/>
                <a:ea typeface="Albert Sans ExtraBold"/>
                <a:cs typeface="Albert Sans ExtraBold"/>
                <a:sym typeface="Albert Sans ExtraBold"/>
              </a:endParaRPr>
            </a:p>
          </p:txBody>
        </p:sp>
        <p:pic>
          <p:nvPicPr>
            <p:cNvPr id="256" name="Imagen 255">
              <a:extLst>
                <a:ext uri="{FF2B5EF4-FFF2-40B4-BE49-F238E27FC236}">
                  <a16:creationId xmlns:a16="http://schemas.microsoft.com/office/drawing/2014/main" id="{860CF10E-8270-6C34-1A7B-9FBE8D074162}"/>
                </a:ext>
              </a:extLst>
            </p:cNvPr>
            <p:cNvPicPr>
              <a:picLocks noChangeAspect="1"/>
            </p:cNvPicPr>
            <p:nvPr/>
          </p:nvPicPr>
          <p:blipFill>
            <a:blip r:embed="rId6"/>
            <a:srcRect/>
            <a:stretch/>
          </p:blipFill>
          <p:spPr>
            <a:xfrm>
              <a:off x="4366472" y="4344373"/>
              <a:ext cx="411056" cy="411056"/>
            </a:xfrm>
            <a:prstGeom prst="rect">
              <a:avLst/>
            </a:prstGeom>
          </p:spPr>
        </p:pic>
      </p:grpSp>
      <p:grpSp>
        <p:nvGrpSpPr>
          <p:cNvPr id="271" name="Grupo 270">
            <a:extLst>
              <a:ext uri="{FF2B5EF4-FFF2-40B4-BE49-F238E27FC236}">
                <a16:creationId xmlns:a16="http://schemas.microsoft.com/office/drawing/2014/main" id="{238F4B2F-A854-9A76-CF3E-C458658F945C}"/>
              </a:ext>
            </a:extLst>
          </p:cNvPr>
          <p:cNvGrpSpPr/>
          <p:nvPr/>
        </p:nvGrpSpPr>
        <p:grpSpPr>
          <a:xfrm>
            <a:off x="4192859" y="3633390"/>
            <a:ext cx="2919121" cy="529853"/>
            <a:chOff x="4192859" y="3633390"/>
            <a:chExt cx="2919121" cy="529853"/>
          </a:xfrm>
        </p:grpSpPr>
        <p:sp>
          <p:nvSpPr>
            <p:cNvPr id="298" name="Google Shape;298;p31"/>
            <p:cNvSpPr/>
            <p:nvPr/>
          </p:nvSpPr>
          <p:spPr>
            <a:xfrm>
              <a:off x="4192859" y="3633390"/>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9" name="Google Shape;299;p31"/>
            <p:cNvSpPr txBox="1"/>
            <p:nvPr/>
          </p:nvSpPr>
          <p:spPr>
            <a:xfrm>
              <a:off x="4933224" y="3694980"/>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Parameters</a:t>
              </a:r>
              <a:endParaRPr sz="1250">
                <a:solidFill>
                  <a:srgbClr val="FFFFFF"/>
                </a:solidFill>
                <a:latin typeface="Albert Sans ExtraBold"/>
                <a:ea typeface="Albert Sans ExtraBold"/>
                <a:cs typeface="Albert Sans ExtraBold"/>
                <a:sym typeface="Albert Sans ExtraBold"/>
              </a:endParaRPr>
            </a:p>
          </p:txBody>
        </p:sp>
        <p:pic>
          <p:nvPicPr>
            <p:cNvPr id="258" name="Imagen 257">
              <a:extLst>
                <a:ext uri="{FF2B5EF4-FFF2-40B4-BE49-F238E27FC236}">
                  <a16:creationId xmlns:a16="http://schemas.microsoft.com/office/drawing/2014/main" id="{89D7591C-DC3B-260A-9687-D43759F07F45}"/>
                </a:ext>
              </a:extLst>
            </p:cNvPr>
            <p:cNvPicPr>
              <a:picLocks noChangeAspect="1"/>
            </p:cNvPicPr>
            <p:nvPr/>
          </p:nvPicPr>
          <p:blipFill>
            <a:blip r:embed="rId7"/>
            <a:stretch>
              <a:fillRect/>
            </a:stretch>
          </p:blipFill>
          <p:spPr>
            <a:xfrm>
              <a:off x="4366472" y="3697605"/>
              <a:ext cx="411056" cy="411056"/>
            </a:xfrm>
            <a:prstGeom prst="rect">
              <a:avLst/>
            </a:prstGeom>
          </p:spPr>
        </p:pic>
      </p:grpSp>
      <p:grpSp>
        <p:nvGrpSpPr>
          <p:cNvPr id="270" name="Grupo 269">
            <a:extLst>
              <a:ext uri="{FF2B5EF4-FFF2-40B4-BE49-F238E27FC236}">
                <a16:creationId xmlns:a16="http://schemas.microsoft.com/office/drawing/2014/main" id="{01E1F404-41C9-5CFD-BB56-D2AAFCA46457}"/>
              </a:ext>
            </a:extLst>
          </p:cNvPr>
          <p:cNvGrpSpPr/>
          <p:nvPr/>
        </p:nvGrpSpPr>
        <p:grpSpPr>
          <a:xfrm>
            <a:off x="4192859" y="2983997"/>
            <a:ext cx="2919121" cy="529853"/>
            <a:chOff x="4192859" y="2983997"/>
            <a:chExt cx="2919121" cy="529853"/>
          </a:xfrm>
        </p:grpSpPr>
        <p:sp>
          <p:nvSpPr>
            <p:cNvPr id="295" name="Google Shape;295;p31"/>
            <p:cNvSpPr/>
            <p:nvPr/>
          </p:nvSpPr>
          <p:spPr>
            <a:xfrm>
              <a:off x="4192859" y="2983997"/>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6" name="Google Shape;296;p31"/>
            <p:cNvSpPr txBox="1"/>
            <p:nvPr/>
          </p:nvSpPr>
          <p:spPr>
            <a:xfrm>
              <a:off x="4933224" y="3045595"/>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Artifacts</a:t>
              </a:r>
              <a:endParaRPr sz="1250">
                <a:solidFill>
                  <a:srgbClr val="FFFFFF"/>
                </a:solidFill>
                <a:latin typeface="Albert Sans ExtraBold"/>
                <a:ea typeface="Albert Sans ExtraBold"/>
                <a:cs typeface="Albert Sans ExtraBold"/>
                <a:sym typeface="Albert Sans ExtraBold"/>
              </a:endParaRPr>
            </a:p>
          </p:txBody>
        </p:sp>
        <p:pic>
          <p:nvPicPr>
            <p:cNvPr id="260" name="Imagen 259">
              <a:extLst>
                <a:ext uri="{FF2B5EF4-FFF2-40B4-BE49-F238E27FC236}">
                  <a16:creationId xmlns:a16="http://schemas.microsoft.com/office/drawing/2014/main" id="{7FFC2B05-E0F3-7173-F021-84495FA89BAD}"/>
                </a:ext>
              </a:extLst>
            </p:cNvPr>
            <p:cNvPicPr>
              <a:picLocks noChangeAspect="1"/>
            </p:cNvPicPr>
            <p:nvPr/>
          </p:nvPicPr>
          <p:blipFill>
            <a:blip r:embed="rId8"/>
            <a:stretch>
              <a:fillRect/>
            </a:stretch>
          </p:blipFill>
          <p:spPr>
            <a:xfrm>
              <a:off x="4366472" y="3043395"/>
              <a:ext cx="411056" cy="411056"/>
            </a:xfrm>
            <a:prstGeom prst="rect">
              <a:avLst/>
            </a:prstGeom>
          </p:spPr>
        </p:pic>
      </p:grpSp>
      <p:grpSp>
        <p:nvGrpSpPr>
          <p:cNvPr id="269" name="Grupo 268">
            <a:extLst>
              <a:ext uri="{FF2B5EF4-FFF2-40B4-BE49-F238E27FC236}">
                <a16:creationId xmlns:a16="http://schemas.microsoft.com/office/drawing/2014/main" id="{A7101182-B1B2-2A56-2D82-3C41197CD582}"/>
              </a:ext>
            </a:extLst>
          </p:cNvPr>
          <p:cNvGrpSpPr/>
          <p:nvPr/>
        </p:nvGrpSpPr>
        <p:grpSpPr>
          <a:xfrm>
            <a:off x="4192869" y="2334604"/>
            <a:ext cx="2919121" cy="529853"/>
            <a:chOff x="4192869" y="2334604"/>
            <a:chExt cx="2919121" cy="529853"/>
          </a:xfrm>
        </p:grpSpPr>
        <p:sp>
          <p:nvSpPr>
            <p:cNvPr id="302" name="Google Shape;302;p31"/>
            <p:cNvSpPr/>
            <p:nvPr/>
          </p:nvSpPr>
          <p:spPr>
            <a:xfrm>
              <a:off x="4192869" y="2334604"/>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03" name="Google Shape;303;p31"/>
            <p:cNvSpPr txBox="1"/>
            <p:nvPr/>
          </p:nvSpPr>
          <p:spPr>
            <a:xfrm>
              <a:off x="4933222" y="2396202"/>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Steps, DAG</a:t>
              </a:r>
              <a:endParaRPr sz="1250">
                <a:solidFill>
                  <a:srgbClr val="FFFFFF"/>
                </a:solidFill>
                <a:latin typeface="Albert Sans ExtraBold"/>
                <a:ea typeface="Albert Sans ExtraBold"/>
                <a:cs typeface="Albert Sans ExtraBold"/>
                <a:sym typeface="Albert Sans ExtraBold"/>
              </a:endParaRPr>
            </a:p>
          </p:txBody>
        </p:sp>
        <p:pic>
          <p:nvPicPr>
            <p:cNvPr id="262" name="Imagen 261">
              <a:extLst>
                <a:ext uri="{FF2B5EF4-FFF2-40B4-BE49-F238E27FC236}">
                  <a16:creationId xmlns:a16="http://schemas.microsoft.com/office/drawing/2014/main" id="{D8CAA36E-070F-19D9-C947-C01D0FB1B9ED}"/>
                </a:ext>
              </a:extLst>
            </p:cNvPr>
            <p:cNvPicPr>
              <a:picLocks noChangeAspect="1"/>
            </p:cNvPicPr>
            <p:nvPr/>
          </p:nvPicPr>
          <p:blipFill>
            <a:blip r:embed="rId9"/>
            <a:stretch>
              <a:fillRect/>
            </a:stretch>
          </p:blipFill>
          <p:spPr>
            <a:xfrm>
              <a:off x="4366472" y="2394002"/>
              <a:ext cx="411056" cy="411056"/>
            </a:xfrm>
            <a:prstGeom prst="rect">
              <a:avLst/>
            </a:prstGeom>
          </p:spPr>
        </p:pic>
      </p:grpSp>
      <p:pic>
        <p:nvPicPr>
          <p:cNvPr id="278" name="Imagen 277">
            <a:extLst>
              <a:ext uri="{FF2B5EF4-FFF2-40B4-BE49-F238E27FC236}">
                <a16:creationId xmlns:a16="http://schemas.microsoft.com/office/drawing/2014/main" id="{4481F807-E590-3236-A6A0-EDDDEA4AA206}"/>
              </a:ext>
            </a:extLst>
          </p:cNvPr>
          <p:cNvPicPr>
            <a:picLocks noChangeAspect="1"/>
          </p:cNvPicPr>
          <p:nvPr/>
        </p:nvPicPr>
        <p:blipFill>
          <a:blip r:embed="rId10"/>
          <a:stretch>
            <a:fillRect/>
          </a:stretch>
        </p:blipFill>
        <p:spPr>
          <a:xfrm>
            <a:off x="4192858" y="1685211"/>
            <a:ext cx="740082" cy="529853"/>
          </a:xfrm>
          <a:prstGeom prst="rect">
            <a:avLst/>
          </a:prstGeom>
        </p:spPr>
      </p:pic>
      <p:grpSp>
        <p:nvGrpSpPr>
          <p:cNvPr id="268" name="Grupo 267">
            <a:extLst>
              <a:ext uri="{FF2B5EF4-FFF2-40B4-BE49-F238E27FC236}">
                <a16:creationId xmlns:a16="http://schemas.microsoft.com/office/drawing/2014/main" id="{0230C260-0E21-809A-857C-A24C825F0A02}"/>
              </a:ext>
            </a:extLst>
          </p:cNvPr>
          <p:cNvGrpSpPr/>
          <p:nvPr/>
        </p:nvGrpSpPr>
        <p:grpSpPr>
          <a:xfrm>
            <a:off x="4192879" y="1685211"/>
            <a:ext cx="2919121" cy="529853"/>
            <a:chOff x="4192879" y="1685211"/>
            <a:chExt cx="2919121" cy="529853"/>
          </a:xfrm>
        </p:grpSpPr>
        <p:sp>
          <p:nvSpPr>
            <p:cNvPr id="292" name="Google Shape;292;p31"/>
            <p:cNvSpPr/>
            <p:nvPr/>
          </p:nvSpPr>
          <p:spPr>
            <a:xfrm>
              <a:off x="4192879" y="1685211"/>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3" name="Google Shape;293;p31"/>
            <p:cNvSpPr txBox="1"/>
            <p:nvPr/>
          </p:nvSpPr>
          <p:spPr>
            <a:xfrm>
              <a:off x="4933232" y="1746809"/>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WorkflowTemplates</a:t>
              </a:r>
              <a:endParaRPr sz="1250">
                <a:solidFill>
                  <a:srgbClr val="FFFFFF"/>
                </a:solidFill>
                <a:latin typeface="Albert Sans ExtraBold"/>
                <a:ea typeface="Albert Sans ExtraBold"/>
                <a:cs typeface="Albert Sans ExtraBold"/>
                <a:sym typeface="Albert Sans ExtraBold"/>
              </a:endParaRPr>
            </a:p>
          </p:txBody>
        </p:sp>
        <p:pic>
          <p:nvPicPr>
            <p:cNvPr id="264" name="Imagen 263">
              <a:extLst>
                <a:ext uri="{FF2B5EF4-FFF2-40B4-BE49-F238E27FC236}">
                  <a16:creationId xmlns:a16="http://schemas.microsoft.com/office/drawing/2014/main" id="{7CEF17A8-DD29-D26C-6712-4C21E3751690}"/>
                </a:ext>
              </a:extLst>
            </p:cNvPr>
            <p:cNvPicPr>
              <a:picLocks noChangeAspect="1"/>
            </p:cNvPicPr>
            <p:nvPr/>
          </p:nvPicPr>
          <p:blipFill>
            <a:blip r:embed="rId11"/>
            <a:stretch>
              <a:fillRect/>
            </a:stretch>
          </p:blipFill>
          <p:spPr>
            <a:xfrm>
              <a:off x="4366472" y="1744609"/>
              <a:ext cx="411056" cy="411056"/>
            </a:xfrm>
            <a:prstGeom prst="rect">
              <a:avLst/>
            </a:prstGeom>
          </p:spPr>
        </p:pic>
      </p:grpSp>
      <p:grpSp>
        <p:nvGrpSpPr>
          <p:cNvPr id="267" name="Grupo 266">
            <a:extLst>
              <a:ext uri="{FF2B5EF4-FFF2-40B4-BE49-F238E27FC236}">
                <a16:creationId xmlns:a16="http://schemas.microsoft.com/office/drawing/2014/main" id="{ED1B7D29-2118-F3E3-E5FB-7B3E32185D11}"/>
              </a:ext>
            </a:extLst>
          </p:cNvPr>
          <p:cNvGrpSpPr/>
          <p:nvPr/>
        </p:nvGrpSpPr>
        <p:grpSpPr>
          <a:xfrm>
            <a:off x="4192900" y="1034839"/>
            <a:ext cx="2919121" cy="529853"/>
            <a:chOff x="4192900" y="1034839"/>
            <a:chExt cx="2919121" cy="529853"/>
          </a:xfrm>
        </p:grpSpPr>
        <p:sp>
          <p:nvSpPr>
            <p:cNvPr id="289" name="Google Shape;289;p31"/>
            <p:cNvSpPr/>
            <p:nvPr/>
          </p:nvSpPr>
          <p:spPr>
            <a:xfrm>
              <a:off x="4192900" y="1034839"/>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0" name="Google Shape;290;p31"/>
            <p:cNvSpPr txBox="1"/>
            <p:nvPr/>
          </p:nvSpPr>
          <p:spPr>
            <a:xfrm>
              <a:off x="4933256" y="1096437"/>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Workflow Controller</a:t>
              </a:r>
              <a:endParaRPr sz="1250">
                <a:solidFill>
                  <a:srgbClr val="FFFFFF"/>
                </a:solidFill>
                <a:latin typeface="Albert Sans ExtraBold"/>
                <a:ea typeface="Albert Sans ExtraBold"/>
                <a:cs typeface="Albert Sans ExtraBold"/>
                <a:sym typeface="Albert Sans ExtraBold"/>
              </a:endParaRPr>
            </a:p>
          </p:txBody>
        </p:sp>
        <p:pic>
          <p:nvPicPr>
            <p:cNvPr id="266" name="Imagen 265">
              <a:extLst>
                <a:ext uri="{FF2B5EF4-FFF2-40B4-BE49-F238E27FC236}">
                  <a16:creationId xmlns:a16="http://schemas.microsoft.com/office/drawing/2014/main" id="{9B861F85-A788-6A39-BF31-E7DB8A539D7E}"/>
                </a:ext>
              </a:extLst>
            </p:cNvPr>
            <p:cNvPicPr>
              <a:picLocks noChangeAspect="1"/>
            </p:cNvPicPr>
            <p:nvPr/>
          </p:nvPicPr>
          <p:blipFill>
            <a:blip r:embed="rId12"/>
            <a:stretch>
              <a:fillRect/>
            </a:stretch>
          </p:blipFill>
          <p:spPr>
            <a:xfrm>
              <a:off x="4366472" y="1092040"/>
              <a:ext cx="411056" cy="41105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a:extLst>
            <a:ext uri="{FF2B5EF4-FFF2-40B4-BE49-F238E27FC236}">
              <a16:creationId xmlns:a16="http://schemas.microsoft.com/office/drawing/2014/main" id="{03760C2D-4072-3867-C2BC-61C37D8C9114}"/>
            </a:ext>
          </a:extLst>
        </p:cNvPr>
        <p:cNvGrpSpPr/>
        <p:nvPr/>
      </p:nvGrpSpPr>
      <p:grpSpPr>
        <a:xfrm>
          <a:off x="0" y="0"/>
          <a:ext cx="0" cy="0"/>
          <a:chOff x="0" y="0"/>
          <a:chExt cx="0" cy="0"/>
        </a:xfrm>
      </p:grpSpPr>
      <p:sp>
        <p:nvSpPr>
          <p:cNvPr id="4155" name="Google Shape;275;p30">
            <a:extLst>
              <a:ext uri="{FF2B5EF4-FFF2-40B4-BE49-F238E27FC236}">
                <a16:creationId xmlns:a16="http://schemas.microsoft.com/office/drawing/2014/main" id="{BCFD0584-2274-789A-4215-8C0B0E42363D}"/>
              </a:ext>
            </a:extLst>
          </p:cNvPr>
          <p:cNvSpPr/>
          <p:nvPr/>
        </p:nvSpPr>
        <p:spPr>
          <a:xfrm>
            <a:off x="0" y="5240131"/>
            <a:ext cx="9144000" cy="1347859"/>
          </a:xfrm>
          <a:prstGeom prst="rect">
            <a:avLst/>
          </a:prstGeom>
          <a:gradFill>
            <a:gsLst>
              <a:gs pos="0">
                <a:srgbClr val="FFFFFF">
                  <a:alpha val="0"/>
                </a:srgbClr>
              </a:gs>
              <a:gs pos="23000">
                <a:srgbClr val="FFFFFF"/>
              </a:gs>
              <a:gs pos="100000">
                <a:srgbClr val="FFFFFF"/>
              </a:gs>
            </a:gsLst>
            <a:lin ang="540000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sp>
        <p:nvSpPr>
          <p:cNvPr id="4156" name="Google Shape;275;p30">
            <a:extLst>
              <a:ext uri="{FF2B5EF4-FFF2-40B4-BE49-F238E27FC236}">
                <a16:creationId xmlns:a16="http://schemas.microsoft.com/office/drawing/2014/main" id="{7091FD8D-DE81-5823-43F1-7423FF058B95}"/>
              </a:ext>
            </a:extLst>
          </p:cNvPr>
          <p:cNvSpPr/>
          <p:nvPr/>
        </p:nvSpPr>
        <p:spPr>
          <a:xfrm rot="10800000">
            <a:off x="1370" y="-1419299"/>
            <a:ext cx="9144000" cy="1347859"/>
          </a:xfrm>
          <a:prstGeom prst="rect">
            <a:avLst/>
          </a:prstGeom>
          <a:gradFill>
            <a:gsLst>
              <a:gs pos="0">
                <a:srgbClr val="FFFFFF">
                  <a:alpha val="0"/>
                </a:srgbClr>
              </a:gs>
              <a:gs pos="23000">
                <a:srgbClr val="FFFFFF"/>
              </a:gs>
              <a:gs pos="100000">
                <a:srgbClr val="FFFFFF"/>
              </a:gs>
            </a:gsLst>
            <a:lin ang="540000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grpSp>
        <p:nvGrpSpPr>
          <p:cNvPr id="366" name="Grupo 365">
            <a:extLst>
              <a:ext uri="{FF2B5EF4-FFF2-40B4-BE49-F238E27FC236}">
                <a16:creationId xmlns:a16="http://schemas.microsoft.com/office/drawing/2014/main" id="{997B257D-AD04-2F7E-7D8D-00470B8D730C}"/>
              </a:ext>
            </a:extLst>
          </p:cNvPr>
          <p:cNvGrpSpPr/>
          <p:nvPr/>
        </p:nvGrpSpPr>
        <p:grpSpPr>
          <a:xfrm>
            <a:off x="10080129" y="2339055"/>
            <a:ext cx="2919121" cy="529853"/>
            <a:chOff x="4192869" y="2334604"/>
            <a:chExt cx="2919121" cy="529853"/>
          </a:xfrm>
        </p:grpSpPr>
        <p:sp>
          <p:nvSpPr>
            <p:cNvPr id="367" name="Google Shape;302;p31">
              <a:extLst>
                <a:ext uri="{FF2B5EF4-FFF2-40B4-BE49-F238E27FC236}">
                  <a16:creationId xmlns:a16="http://schemas.microsoft.com/office/drawing/2014/main" id="{5BC1CDE6-D546-DB31-093F-676124703443}"/>
                </a:ext>
              </a:extLst>
            </p:cNvPr>
            <p:cNvSpPr/>
            <p:nvPr/>
          </p:nvSpPr>
          <p:spPr>
            <a:xfrm>
              <a:off x="4192869" y="2334604"/>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68" name="Google Shape;303;p31">
              <a:extLst>
                <a:ext uri="{FF2B5EF4-FFF2-40B4-BE49-F238E27FC236}">
                  <a16:creationId xmlns:a16="http://schemas.microsoft.com/office/drawing/2014/main" id="{22F0A8E2-AD18-83FE-53D6-919F72189242}"/>
                </a:ext>
              </a:extLst>
            </p:cNvPr>
            <p:cNvSpPr txBox="1"/>
            <p:nvPr/>
          </p:nvSpPr>
          <p:spPr>
            <a:xfrm>
              <a:off x="4933222" y="2396202"/>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DAG</a:t>
              </a:r>
              <a:endParaRPr sz="1250">
                <a:solidFill>
                  <a:srgbClr val="FFFFFF"/>
                </a:solidFill>
                <a:latin typeface="Albert Sans ExtraBold"/>
                <a:ea typeface="Albert Sans ExtraBold"/>
                <a:cs typeface="Albert Sans ExtraBold"/>
                <a:sym typeface="Albert Sans ExtraBold"/>
              </a:endParaRPr>
            </a:p>
          </p:txBody>
        </p:sp>
        <p:pic>
          <p:nvPicPr>
            <p:cNvPr id="369" name="Imagen 368">
              <a:extLst>
                <a:ext uri="{FF2B5EF4-FFF2-40B4-BE49-F238E27FC236}">
                  <a16:creationId xmlns:a16="http://schemas.microsoft.com/office/drawing/2014/main" id="{0C701A73-5E57-2987-6DD9-B4409E2F2C20}"/>
                </a:ext>
              </a:extLst>
            </p:cNvPr>
            <p:cNvPicPr>
              <a:picLocks noChangeAspect="1"/>
            </p:cNvPicPr>
            <p:nvPr/>
          </p:nvPicPr>
          <p:blipFill>
            <a:blip r:embed="rId3"/>
            <a:stretch>
              <a:fillRect/>
            </a:stretch>
          </p:blipFill>
          <p:spPr>
            <a:xfrm>
              <a:off x="4366472" y="2394002"/>
              <a:ext cx="411056" cy="411056"/>
            </a:xfrm>
            <a:prstGeom prst="rect">
              <a:avLst/>
            </a:prstGeom>
          </p:spPr>
        </p:pic>
      </p:grpSp>
      <p:sp>
        <p:nvSpPr>
          <p:cNvPr id="357" name="Google Shape;275;p30">
            <a:extLst>
              <a:ext uri="{FF2B5EF4-FFF2-40B4-BE49-F238E27FC236}">
                <a16:creationId xmlns:a16="http://schemas.microsoft.com/office/drawing/2014/main" id="{B958B16B-0EF9-1C83-82BB-31349D22551E}"/>
              </a:ext>
            </a:extLst>
          </p:cNvPr>
          <p:cNvSpPr/>
          <p:nvPr/>
        </p:nvSpPr>
        <p:spPr>
          <a:xfrm>
            <a:off x="951439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grpSp>
        <p:nvGrpSpPr>
          <p:cNvPr id="270" name="Grupo 269">
            <a:extLst>
              <a:ext uri="{FF2B5EF4-FFF2-40B4-BE49-F238E27FC236}">
                <a16:creationId xmlns:a16="http://schemas.microsoft.com/office/drawing/2014/main" id="{4FB0F024-8828-FC4C-A5FE-C2A4BE6A3840}"/>
              </a:ext>
            </a:extLst>
          </p:cNvPr>
          <p:cNvGrpSpPr/>
          <p:nvPr/>
        </p:nvGrpSpPr>
        <p:grpSpPr>
          <a:xfrm>
            <a:off x="10080129" y="4462034"/>
            <a:ext cx="2919121" cy="529853"/>
            <a:chOff x="4192859" y="2983997"/>
            <a:chExt cx="2919121" cy="529853"/>
          </a:xfrm>
        </p:grpSpPr>
        <p:sp>
          <p:nvSpPr>
            <p:cNvPr id="295" name="Google Shape;295;p31">
              <a:extLst>
                <a:ext uri="{FF2B5EF4-FFF2-40B4-BE49-F238E27FC236}">
                  <a16:creationId xmlns:a16="http://schemas.microsoft.com/office/drawing/2014/main" id="{A44D1B55-4D11-E1DF-ADDB-B182AF1E6F56}"/>
                </a:ext>
              </a:extLst>
            </p:cNvPr>
            <p:cNvSpPr/>
            <p:nvPr/>
          </p:nvSpPr>
          <p:spPr>
            <a:xfrm>
              <a:off x="4192859" y="2983997"/>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6" name="Google Shape;296;p31">
              <a:extLst>
                <a:ext uri="{FF2B5EF4-FFF2-40B4-BE49-F238E27FC236}">
                  <a16:creationId xmlns:a16="http://schemas.microsoft.com/office/drawing/2014/main" id="{94EAC864-9D36-9AEF-B21C-9A7CF2583856}"/>
                </a:ext>
              </a:extLst>
            </p:cNvPr>
            <p:cNvSpPr txBox="1"/>
            <p:nvPr/>
          </p:nvSpPr>
          <p:spPr>
            <a:xfrm>
              <a:off x="4933224" y="3045595"/>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Artifacts</a:t>
              </a:r>
              <a:endParaRPr sz="1250" dirty="0">
                <a:solidFill>
                  <a:srgbClr val="FFFFFF"/>
                </a:solidFill>
                <a:latin typeface="Albert Sans ExtraBold"/>
                <a:ea typeface="Albert Sans ExtraBold"/>
                <a:cs typeface="Albert Sans ExtraBold"/>
                <a:sym typeface="Albert Sans ExtraBold"/>
              </a:endParaRPr>
            </a:p>
          </p:txBody>
        </p:sp>
        <p:pic>
          <p:nvPicPr>
            <p:cNvPr id="260" name="Imagen 259">
              <a:extLst>
                <a:ext uri="{FF2B5EF4-FFF2-40B4-BE49-F238E27FC236}">
                  <a16:creationId xmlns:a16="http://schemas.microsoft.com/office/drawing/2014/main" id="{03E5D9AF-7E55-D278-43BC-B6EC781816A4}"/>
                </a:ext>
              </a:extLst>
            </p:cNvPr>
            <p:cNvPicPr>
              <a:picLocks noChangeAspect="1"/>
            </p:cNvPicPr>
            <p:nvPr/>
          </p:nvPicPr>
          <p:blipFill>
            <a:blip r:embed="rId4"/>
            <a:stretch>
              <a:fillRect/>
            </a:stretch>
          </p:blipFill>
          <p:spPr>
            <a:xfrm>
              <a:off x="4366472" y="3043395"/>
              <a:ext cx="411056" cy="411056"/>
            </a:xfrm>
            <a:prstGeom prst="rect">
              <a:avLst/>
            </a:prstGeom>
          </p:spPr>
        </p:pic>
      </p:grpSp>
      <p:grpSp>
        <p:nvGrpSpPr>
          <p:cNvPr id="269" name="Grupo 268">
            <a:extLst>
              <a:ext uri="{FF2B5EF4-FFF2-40B4-BE49-F238E27FC236}">
                <a16:creationId xmlns:a16="http://schemas.microsoft.com/office/drawing/2014/main" id="{E07B6B11-D410-8920-5DFE-A8FD60541D71}"/>
              </a:ext>
            </a:extLst>
          </p:cNvPr>
          <p:cNvGrpSpPr/>
          <p:nvPr/>
        </p:nvGrpSpPr>
        <p:grpSpPr>
          <a:xfrm>
            <a:off x="10080129" y="4462034"/>
            <a:ext cx="2919121" cy="529853"/>
            <a:chOff x="4192869" y="2334604"/>
            <a:chExt cx="2919121" cy="529853"/>
          </a:xfrm>
        </p:grpSpPr>
        <p:sp>
          <p:nvSpPr>
            <p:cNvPr id="302" name="Google Shape;302;p31">
              <a:extLst>
                <a:ext uri="{FF2B5EF4-FFF2-40B4-BE49-F238E27FC236}">
                  <a16:creationId xmlns:a16="http://schemas.microsoft.com/office/drawing/2014/main" id="{CCCE45F5-BA7C-6972-3BC6-BFF443D9495B}"/>
                </a:ext>
              </a:extLst>
            </p:cNvPr>
            <p:cNvSpPr/>
            <p:nvPr/>
          </p:nvSpPr>
          <p:spPr>
            <a:xfrm>
              <a:off x="4192869" y="2334604"/>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03" name="Google Shape;303;p31">
              <a:extLst>
                <a:ext uri="{FF2B5EF4-FFF2-40B4-BE49-F238E27FC236}">
                  <a16:creationId xmlns:a16="http://schemas.microsoft.com/office/drawing/2014/main" id="{D16602FB-1FC1-8134-86E8-068389756793}"/>
                </a:ext>
              </a:extLst>
            </p:cNvPr>
            <p:cNvSpPr txBox="1"/>
            <p:nvPr/>
          </p:nvSpPr>
          <p:spPr>
            <a:xfrm>
              <a:off x="4933222" y="2396202"/>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Steps</a:t>
              </a:r>
              <a:endParaRPr sz="1250" dirty="0">
                <a:solidFill>
                  <a:srgbClr val="FFFFFF"/>
                </a:solidFill>
                <a:latin typeface="Albert Sans ExtraBold"/>
                <a:ea typeface="Albert Sans ExtraBold"/>
                <a:cs typeface="Albert Sans ExtraBold"/>
                <a:sym typeface="Albert Sans ExtraBold"/>
              </a:endParaRPr>
            </a:p>
          </p:txBody>
        </p:sp>
        <p:pic>
          <p:nvPicPr>
            <p:cNvPr id="262" name="Imagen 261">
              <a:extLst>
                <a:ext uri="{FF2B5EF4-FFF2-40B4-BE49-F238E27FC236}">
                  <a16:creationId xmlns:a16="http://schemas.microsoft.com/office/drawing/2014/main" id="{7D85449F-D599-EF64-6565-A1C94C300FB3}"/>
                </a:ext>
              </a:extLst>
            </p:cNvPr>
            <p:cNvPicPr>
              <a:picLocks noChangeAspect="1"/>
            </p:cNvPicPr>
            <p:nvPr/>
          </p:nvPicPr>
          <p:blipFill>
            <a:blip r:embed="rId3"/>
            <a:stretch>
              <a:fillRect/>
            </a:stretch>
          </p:blipFill>
          <p:spPr>
            <a:xfrm>
              <a:off x="4366472" y="2394002"/>
              <a:ext cx="411056" cy="411056"/>
            </a:xfrm>
            <a:prstGeom prst="rect">
              <a:avLst/>
            </a:prstGeom>
          </p:spPr>
        </p:pic>
      </p:grpSp>
      <p:pic>
        <p:nvPicPr>
          <p:cNvPr id="371" name="Imagen 370">
            <a:extLst>
              <a:ext uri="{FF2B5EF4-FFF2-40B4-BE49-F238E27FC236}">
                <a16:creationId xmlns:a16="http://schemas.microsoft.com/office/drawing/2014/main" id="{199CEF94-0E16-9747-EED8-EB7AC31C6B04}"/>
              </a:ext>
            </a:extLst>
          </p:cNvPr>
          <p:cNvPicPr>
            <a:picLocks noChangeAspect="1"/>
          </p:cNvPicPr>
          <p:nvPr/>
        </p:nvPicPr>
        <p:blipFill>
          <a:blip r:embed="rId5"/>
          <a:srcRect/>
          <a:stretch/>
        </p:blipFill>
        <p:spPr>
          <a:xfrm>
            <a:off x="7534295" y="4548728"/>
            <a:ext cx="384997" cy="471597"/>
          </a:xfrm>
          <a:prstGeom prst="rect">
            <a:avLst/>
          </a:prstGeom>
        </p:spPr>
      </p:pic>
      <p:pic>
        <p:nvPicPr>
          <p:cNvPr id="370" name="Imagen 369">
            <a:extLst>
              <a:ext uri="{FF2B5EF4-FFF2-40B4-BE49-F238E27FC236}">
                <a16:creationId xmlns:a16="http://schemas.microsoft.com/office/drawing/2014/main" id="{DB1F99AE-6D63-271B-D7C4-64D0924E4B70}"/>
              </a:ext>
            </a:extLst>
          </p:cNvPr>
          <p:cNvPicPr>
            <a:picLocks noChangeAspect="1"/>
          </p:cNvPicPr>
          <p:nvPr/>
        </p:nvPicPr>
        <p:blipFill>
          <a:blip r:embed="rId6"/>
          <a:srcRect/>
          <a:stretch/>
        </p:blipFill>
        <p:spPr>
          <a:xfrm>
            <a:off x="2695686" y="4507717"/>
            <a:ext cx="384923" cy="427967"/>
          </a:xfrm>
          <a:prstGeom prst="rect">
            <a:avLst/>
          </a:prstGeom>
        </p:spPr>
      </p:pic>
      <p:sp>
        <p:nvSpPr>
          <p:cNvPr id="323" name="Google Shape;275;p30">
            <a:extLst>
              <a:ext uri="{FF2B5EF4-FFF2-40B4-BE49-F238E27FC236}">
                <a16:creationId xmlns:a16="http://schemas.microsoft.com/office/drawing/2014/main" id="{7788599D-41CE-199A-2E5E-3D3B7A3676B6}"/>
              </a:ext>
            </a:extLst>
          </p:cNvPr>
          <p:cNvSpPr/>
          <p:nvPr/>
        </p:nvSpPr>
        <p:spPr>
          <a:xfrm>
            <a:off x="0" y="0"/>
            <a:ext cx="9144000" cy="5143500"/>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pic>
        <p:nvPicPr>
          <p:cNvPr id="5" name="Imagen 4">
            <a:extLst>
              <a:ext uri="{FF2B5EF4-FFF2-40B4-BE49-F238E27FC236}">
                <a16:creationId xmlns:a16="http://schemas.microsoft.com/office/drawing/2014/main" id="{7C8CA877-89C9-2F3C-DED6-A8D0BE85FBBB}"/>
              </a:ext>
            </a:extLst>
          </p:cNvPr>
          <p:cNvPicPr>
            <a:picLocks noChangeAspect="1"/>
          </p:cNvPicPr>
          <p:nvPr/>
        </p:nvPicPr>
        <p:blipFill>
          <a:blip r:embed="rId7"/>
          <a:stretch>
            <a:fillRect/>
          </a:stretch>
        </p:blipFill>
        <p:spPr>
          <a:xfrm>
            <a:off x="3193825" y="320873"/>
            <a:ext cx="6377950" cy="4566219"/>
          </a:xfrm>
          <a:prstGeom prst="rect">
            <a:avLst/>
          </a:prstGeom>
        </p:spPr>
      </p:pic>
      <p:grpSp>
        <p:nvGrpSpPr>
          <p:cNvPr id="268" name="Grupo 267">
            <a:extLst>
              <a:ext uri="{FF2B5EF4-FFF2-40B4-BE49-F238E27FC236}">
                <a16:creationId xmlns:a16="http://schemas.microsoft.com/office/drawing/2014/main" id="{24EA8E38-A274-8BDA-18C7-97C367212864}"/>
              </a:ext>
            </a:extLst>
          </p:cNvPr>
          <p:cNvGrpSpPr/>
          <p:nvPr/>
        </p:nvGrpSpPr>
        <p:grpSpPr>
          <a:xfrm>
            <a:off x="5138329" y="4492692"/>
            <a:ext cx="2919121" cy="529853"/>
            <a:chOff x="4192879" y="1685211"/>
            <a:chExt cx="2919121" cy="529853"/>
          </a:xfrm>
        </p:grpSpPr>
        <p:sp>
          <p:nvSpPr>
            <p:cNvPr id="292" name="Google Shape;292;p31">
              <a:extLst>
                <a:ext uri="{FF2B5EF4-FFF2-40B4-BE49-F238E27FC236}">
                  <a16:creationId xmlns:a16="http://schemas.microsoft.com/office/drawing/2014/main" id="{51C961C0-11F8-CC54-0D2C-69A51E7FC1D8}"/>
                </a:ext>
              </a:extLst>
            </p:cNvPr>
            <p:cNvSpPr/>
            <p:nvPr/>
          </p:nvSpPr>
          <p:spPr>
            <a:xfrm>
              <a:off x="4192879" y="1685211"/>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3" name="Google Shape;293;p31">
              <a:extLst>
                <a:ext uri="{FF2B5EF4-FFF2-40B4-BE49-F238E27FC236}">
                  <a16:creationId xmlns:a16="http://schemas.microsoft.com/office/drawing/2014/main" id="{F2A9A9E6-6C61-9D4F-C9FF-BD7ED9ECFEB8}"/>
                </a:ext>
              </a:extLst>
            </p:cNvPr>
            <p:cNvSpPr txBox="1"/>
            <p:nvPr/>
          </p:nvSpPr>
          <p:spPr>
            <a:xfrm>
              <a:off x="4933232" y="1746809"/>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WorkflowTemplates</a:t>
              </a:r>
              <a:endParaRPr sz="1250">
                <a:solidFill>
                  <a:srgbClr val="FFFFFF"/>
                </a:solidFill>
                <a:latin typeface="Albert Sans ExtraBold"/>
                <a:ea typeface="Albert Sans ExtraBold"/>
                <a:cs typeface="Albert Sans ExtraBold"/>
                <a:sym typeface="Albert Sans ExtraBold"/>
              </a:endParaRPr>
            </a:p>
          </p:txBody>
        </p:sp>
        <p:pic>
          <p:nvPicPr>
            <p:cNvPr id="264" name="Imagen 263">
              <a:extLst>
                <a:ext uri="{FF2B5EF4-FFF2-40B4-BE49-F238E27FC236}">
                  <a16:creationId xmlns:a16="http://schemas.microsoft.com/office/drawing/2014/main" id="{58C40E96-7E36-5B6E-B357-3574596774D3}"/>
                </a:ext>
              </a:extLst>
            </p:cNvPr>
            <p:cNvPicPr>
              <a:picLocks noChangeAspect="1"/>
            </p:cNvPicPr>
            <p:nvPr/>
          </p:nvPicPr>
          <p:blipFill>
            <a:blip r:embed="rId8"/>
            <a:stretch>
              <a:fillRect/>
            </a:stretch>
          </p:blipFill>
          <p:spPr>
            <a:xfrm>
              <a:off x="4366472" y="1744609"/>
              <a:ext cx="411056" cy="411056"/>
            </a:xfrm>
            <a:prstGeom prst="rect">
              <a:avLst/>
            </a:prstGeom>
          </p:spPr>
        </p:pic>
      </p:grpSp>
      <p:pic>
        <p:nvPicPr>
          <p:cNvPr id="286" name="Google Shape;286;p31">
            <a:extLst>
              <a:ext uri="{FF2B5EF4-FFF2-40B4-BE49-F238E27FC236}">
                <a16:creationId xmlns:a16="http://schemas.microsoft.com/office/drawing/2014/main" id="{EA07C7F2-BB05-67EF-0883-FD007AACBE62}"/>
              </a:ext>
            </a:extLst>
          </p:cNvPr>
          <p:cNvPicPr preferRelativeResize="0"/>
          <p:nvPr/>
        </p:nvPicPr>
        <p:blipFill>
          <a:blip r:embed="rId9">
            <a:alphaModFix/>
          </a:blip>
          <a:stretch>
            <a:fillRect/>
          </a:stretch>
        </p:blipFill>
        <p:spPr>
          <a:xfrm>
            <a:off x="8057450" y="261000"/>
            <a:ext cx="758850" cy="198100"/>
          </a:xfrm>
          <a:prstGeom prst="rect">
            <a:avLst/>
          </a:prstGeom>
          <a:noFill/>
          <a:ln>
            <a:noFill/>
          </a:ln>
        </p:spPr>
      </p:pic>
      <p:sp>
        <p:nvSpPr>
          <p:cNvPr id="300" name="Google Shape;300;p31">
            <a:extLst>
              <a:ext uri="{FF2B5EF4-FFF2-40B4-BE49-F238E27FC236}">
                <a16:creationId xmlns:a16="http://schemas.microsoft.com/office/drawing/2014/main" id="{373C9B67-154C-8A25-244C-624BE74BA895}"/>
              </a:ext>
            </a:extLst>
          </p:cNvPr>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The Weapons</a:t>
            </a:r>
            <a:endParaRPr sz="2700" b="1">
              <a:latin typeface="Inter"/>
              <a:ea typeface="Inter"/>
              <a:cs typeface="Inter"/>
              <a:sym typeface="Inter"/>
            </a:endParaRPr>
          </a:p>
        </p:txBody>
      </p:sp>
      <p:sp>
        <p:nvSpPr>
          <p:cNvPr id="287" name="Google Shape;287;p31">
            <a:extLst>
              <a:ext uri="{FF2B5EF4-FFF2-40B4-BE49-F238E27FC236}">
                <a16:creationId xmlns:a16="http://schemas.microsoft.com/office/drawing/2014/main" id="{85FB5F47-BCB6-8ADB-172B-8224249BEA01}"/>
              </a:ext>
            </a:extLst>
          </p:cNvPr>
          <p:cNvSpPr txBox="1"/>
          <p:nvPr/>
        </p:nvSpPr>
        <p:spPr>
          <a:xfrm>
            <a:off x="-3774215" y="827197"/>
            <a:ext cx="3481699" cy="824099"/>
          </a:xfrm>
          <a:prstGeom prst="rect">
            <a:avLst/>
          </a:prstGeom>
          <a:noFill/>
          <a:ln>
            <a:noFill/>
          </a:ln>
        </p:spPr>
        <p:txBody>
          <a:bodyPr spcFirstLastPara="1" wrap="square" lIns="45725" tIns="45725" rIns="45725" bIns="45725" anchor="t" anchorCtr="0">
            <a:spAutoFit/>
          </a:bodyPr>
          <a:lstStyle/>
          <a:p>
            <a:pPr marL="0" lvl="0" indent="0" algn="ctr" rtl="0">
              <a:lnSpc>
                <a:spcPct val="98181"/>
              </a:lnSpc>
              <a:spcBef>
                <a:spcPts val="1000"/>
              </a:spcBef>
              <a:spcAft>
                <a:spcPts val="0"/>
              </a:spcAft>
              <a:buClr>
                <a:schemeClr val="dk1"/>
              </a:buClr>
              <a:buSzPts val="1100"/>
              <a:buFont typeface="Arial"/>
              <a:buNone/>
            </a:pPr>
            <a:r>
              <a:rPr lang="es" sz="2000">
                <a:solidFill>
                  <a:schemeClr val="dk1"/>
                </a:solidFill>
                <a:latin typeface="Inter"/>
                <a:ea typeface="Inter"/>
                <a:cs typeface="Inter"/>
                <a:sym typeface="Inter"/>
              </a:rPr>
              <a:t>Argo </a:t>
            </a:r>
            <a:r>
              <a:rPr lang="es" sz="2000" b="1">
                <a:solidFill>
                  <a:srgbClr val="F15F41"/>
                </a:solidFill>
                <a:latin typeface="Inter"/>
                <a:ea typeface="Inter"/>
                <a:cs typeface="Inter"/>
                <a:sym typeface="Inter"/>
              </a:rPr>
              <a:t>brings order</a:t>
            </a:r>
            <a:r>
              <a:rPr lang="es" sz="2000">
                <a:solidFill>
                  <a:schemeClr val="dk1"/>
                </a:solidFill>
                <a:latin typeface="Inter"/>
                <a:ea typeface="Inter"/>
                <a:cs typeface="Inter"/>
                <a:sym typeface="Inter"/>
              </a:rPr>
              <a:t> through a powerful set of tools:</a:t>
            </a:r>
            <a:endParaRPr sz="2000">
              <a:solidFill>
                <a:srgbClr val="FFFFFF"/>
              </a:solidFill>
              <a:latin typeface="Inter"/>
              <a:ea typeface="Inter"/>
              <a:cs typeface="Inter"/>
              <a:sym typeface="Inter"/>
            </a:endParaRPr>
          </a:p>
        </p:txBody>
      </p:sp>
      <p:pic>
        <p:nvPicPr>
          <p:cNvPr id="24" name="Imagen 23">
            <a:extLst>
              <a:ext uri="{FF2B5EF4-FFF2-40B4-BE49-F238E27FC236}">
                <a16:creationId xmlns:a16="http://schemas.microsoft.com/office/drawing/2014/main" id="{3C9F5A81-0186-2169-134B-DB6531188F45}"/>
              </a:ext>
            </a:extLst>
          </p:cNvPr>
          <p:cNvPicPr>
            <a:picLocks noChangeAspect="1"/>
          </p:cNvPicPr>
          <p:nvPr/>
        </p:nvPicPr>
        <p:blipFill>
          <a:blip r:embed="rId10"/>
          <a:stretch>
            <a:fillRect/>
          </a:stretch>
        </p:blipFill>
        <p:spPr>
          <a:xfrm>
            <a:off x="-3170824" y="1723192"/>
            <a:ext cx="2274915" cy="2910964"/>
          </a:xfrm>
          <a:prstGeom prst="rect">
            <a:avLst/>
          </a:prstGeom>
        </p:spPr>
      </p:pic>
      <p:grpSp>
        <p:nvGrpSpPr>
          <p:cNvPr id="267" name="Grupo 266">
            <a:extLst>
              <a:ext uri="{FF2B5EF4-FFF2-40B4-BE49-F238E27FC236}">
                <a16:creationId xmlns:a16="http://schemas.microsoft.com/office/drawing/2014/main" id="{8A828816-5368-0FAE-BB2D-E44CDD558819}"/>
              </a:ext>
            </a:extLst>
          </p:cNvPr>
          <p:cNvGrpSpPr/>
          <p:nvPr/>
        </p:nvGrpSpPr>
        <p:grpSpPr>
          <a:xfrm>
            <a:off x="436675" y="4497152"/>
            <a:ext cx="2919121" cy="529853"/>
            <a:chOff x="4192900" y="1034839"/>
            <a:chExt cx="2919121" cy="529853"/>
          </a:xfrm>
        </p:grpSpPr>
        <p:sp>
          <p:nvSpPr>
            <p:cNvPr id="289" name="Google Shape;289;p31">
              <a:extLst>
                <a:ext uri="{FF2B5EF4-FFF2-40B4-BE49-F238E27FC236}">
                  <a16:creationId xmlns:a16="http://schemas.microsoft.com/office/drawing/2014/main" id="{6709A9A0-C878-73FD-C979-6309C37687D2}"/>
                </a:ext>
              </a:extLst>
            </p:cNvPr>
            <p:cNvSpPr/>
            <p:nvPr/>
          </p:nvSpPr>
          <p:spPr>
            <a:xfrm>
              <a:off x="4192900" y="1034839"/>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0" name="Google Shape;290;p31">
              <a:extLst>
                <a:ext uri="{FF2B5EF4-FFF2-40B4-BE49-F238E27FC236}">
                  <a16:creationId xmlns:a16="http://schemas.microsoft.com/office/drawing/2014/main" id="{64673D44-7498-FF32-86A0-1AFD86E544C5}"/>
                </a:ext>
              </a:extLst>
            </p:cNvPr>
            <p:cNvSpPr txBox="1"/>
            <p:nvPr/>
          </p:nvSpPr>
          <p:spPr>
            <a:xfrm>
              <a:off x="4933256" y="1096437"/>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Workflow Controller</a:t>
              </a:r>
              <a:endParaRPr sz="1250">
                <a:solidFill>
                  <a:srgbClr val="FFFFFF"/>
                </a:solidFill>
                <a:latin typeface="Albert Sans ExtraBold"/>
                <a:ea typeface="Albert Sans ExtraBold"/>
                <a:cs typeface="Albert Sans ExtraBold"/>
                <a:sym typeface="Albert Sans ExtraBold"/>
              </a:endParaRPr>
            </a:p>
          </p:txBody>
        </p:sp>
        <p:pic>
          <p:nvPicPr>
            <p:cNvPr id="266" name="Imagen 265">
              <a:extLst>
                <a:ext uri="{FF2B5EF4-FFF2-40B4-BE49-F238E27FC236}">
                  <a16:creationId xmlns:a16="http://schemas.microsoft.com/office/drawing/2014/main" id="{E19AB867-F560-1104-80FC-4DC3D4010AEE}"/>
                </a:ext>
              </a:extLst>
            </p:cNvPr>
            <p:cNvPicPr>
              <a:picLocks noChangeAspect="1"/>
            </p:cNvPicPr>
            <p:nvPr/>
          </p:nvPicPr>
          <p:blipFill>
            <a:blip r:embed="rId11"/>
            <a:stretch>
              <a:fillRect/>
            </a:stretch>
          </p:blipFill>
          <p:spPr>
            <a:xfrm>
              <a:off x="4366472" y="1092040"/>
              <a:ext cx="411056" cy="411056"/>
            </a:xfrm>
            <a:prstGeom prst="rect">
              <a:avLst/>
            </a:prstGeom>
          </p:spPr>
        </p:pic>
      </p:grpSp>
      <p:grpSp>
        <p:nvGrpSpPr>
          <p:cNvPr id="358" name="Grupo 357">
            <a:extLst>
              <a:ext uri="{FF2B5EF4-FFF2-40B4-BE49-F238E27FC236}">
                <a16:creationId xmlns:a16="http://schemas.microsoft.com/office/drawing/2014/main" id="{E02166AF-1DC2-8700-7653-6142CC4C7137}"/>
              </a:ext>
            </a:extLst>
          </p:cNvPr>
          <p:cNvGrpSpPr/>
          <p:nvPr/>
        </p:nvGrpSpPr>
        <p:grpSpPr>
          <a:xfrm>
            <a:off x="10080129" y="4497152"/>
            <a:ext cx="2919121" cy="529853"/>
            <a:chOff x="4192858" y="4282783"/>
            <a:chExt cx="2919121" cy="529853"/>
          </a:xfrm>
        </p:grpSpPr>
        <p:sp>
          <p:nvSpPr>
            <p:cNvPr id="359" name="Google Shape;305;p31">
              <a:extLst>
                <a:ext uri="{FF2B5EF4-FFF2-40B4-BE49-F238E27FC236}">
                  <a16:creationId xmlns:a16="http://schemas.microsoft.com/office/drawing/2014/main" id="{743C9295-284F-C740-1E0A-7B2819BF336B}"/>
                </a:ext>
              </a:extLst>
            </p:cNvPr>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60" name="Google Shape;306;p31">
              <a:extLst>
                <a:ext uri="{FF2B5EF4-FFF2-40B4-BE49-F238E27FC236}">
                  <a16:creationId xmlns:a16="http://schemas.microsoft.com/office/drawing/2014/main" id="{8CD7457B-297C-C4F5-6E87-B048720BDA2B}"/>
                </a:ext>
              </a:extLst>
            </p:cNvPr>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UI/CLI</a:t>
              </a:r>
              <a:endParaRPr sz="1250" dirty="0">
                <a:solidFill>
                  <a:srgbClr val="FFFFFF"/>
                </a:solidFill>
                <a:latin typeface="Albert Sans ExtraBold"/>
                <a:ea typeface="Albert Sans ExtraBold"/>
                <a:cs typeface="Albert Sans ExtraBold"/>
                <a:sym typeface="Albert Sans ExtraBold"/>
              </a:endParaRPr>
            </a:p>
          </p:txBody>
        </p:sp>
        <p:pic>
          <p:nvPicPr>
            <p:cNvPr id="361" name="Imagen 360">
              <a:extLst>
                <a:ext uri="{FF2B5EF4-FFF2-40B4-BE49-F238E27FC236}">
                  <a16:creationId xmlns:a16="http://schemas.microsoft.com/office/drawing/2014/main" id="{C24E1832-DBFF-EA51-22C3-C411F32E8E3F}"/>
                </a:ext>
              </a:extLst>
            </p:cNvPr>
            <p:cNvPicPr>
              <a:picLocks noChangeAspect="1"/>
            </p:cNvPicPr>
            <p:nvPr/>
          </p:nvPicPr>
          <p:blipFill>
            <a:blip r:embed="rId12"/>
            <a:srcRect/>
            <a:stretch/>
          </p:blipFill>
          <p:spPr>
            <a:xfrm>
              <a:off x="4366472" y="4344373"/>
              <a:ext cx="411056" cy="411056"/>
            </a:xfrm>
            <a:prstGeom prst="rect">
              <a:avLst/>
            </a:prstGeom>
          </p:spPr>
        </p:pic>
      </p:grpSp>
      <p:grpSp>
        <p:nvGrpSpPr>
          <p:cNvPr id="362" name="Grupo 361">
            <a:extLst>
              <a:ext uri="{FF2B5EF4-FFF2-40B4-BE49-F238E27FC236}">
                <a16:creationId xmlns:a16="http://schemas.microsoft.com/office/drawing/2014/main" id="{56EAB817-D0B7-88D0-9035-B9BD7DE8F73D}"/>
              </a:ext>
            </a:extLst>
          </p:cNvPr>
          <p:cNvGrpSpPr/>
          <p:nvPr/>
        </p:nvGrpSpPr>
        <p:grpSpPr>
          <a:xfrm>
            <a:off x="10080129" y="4462980"/>
            <a:ext cx="2919121" cy="529853"/>
            <a:chOff x="4192859" y="3633390"/>
            <a:chExt cx="2919121" cy="529853"/>
          </a:xfrm>
        </p:grpSpPr>
        <p:sp>
          <p:nvSpPr>
            <p:cNvPr id="363" name="Google Shape;298;p31">
              <a:extLst>
                <a:ext uri="{FF2B5EF4-FFF2-40B4-BE49-F238E27FC236}">
                  <a16:creationId xmlns:a16="http://schemas.microsoft.com/office/drawing/2014/main" id="{085D0F74-29C7-714E-9CC7-B0E9E7244752}"/>
                </a:ext>
              </a:extLst>
            </p:cNvPr>
            <p:cNvSpPr/>
            <p:nvPr/>
          </p:nvSpPr>
          <p:spPr>
            <a:xfrm>
              <a:off x="4192859" y="3633390"/>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64" name="Google Shape;299;p31">
              <a:extLst>
                <a:ext uri="{FF2B5EF4-FFF2-40B4-BE49-F238E27FC236}">
                  <a16:creationId xmlns:a16="http://schemas.microsoft.com/office/drawing/2014/main" id="{38505E40-E9D5-D752-7116-645B7121F76D}"/>
                </a:ext>
              </a:extLst>
            </p:cNvPr>
            <p:cNvSpPr txBox="1"/>
            <p:nvPr/>
          </p:nvSpPr>
          <p:spPr>
            <a:xfrm>
              <a:off x="4933224" y="3694980"/>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Parameters</a:t>
              </a:r>
              <a:endParaRPr sz="1250">
                <a:solidFill>
                  <a:srgbClr val="FFFFFF"/>
                </a:solidFill>
                <a:latin typeface="Albert Sans ExtraBold"/>
                <a:ea typeface="Albert Sans ExtraBold"/>
                <a:cs typeface="Albert Sans ExtraBold"/>
                <a:sym typeface="Albert Sans ExtraBold"/>
              </a:endParaRPr>
            </a:p>
          </p:txBody>
        </p:sp>
        <p:pic>
          <p:nvPicPr>
            <p:cNvPr id="365" name="Imagen 364">
              <a:extLst>
                <a:ext uri="{FF2B5EF4-FFF2-40B4-BE49-F238E27FC236}">
                  <a16:creationId xmlns:a16="http://schemas.microsoft.com/office/drawing/2014/main" id="{4E4CECD0-59CC-DA4D-0629-41A52B6F10B7}"/>
                </a:ext>
              </a:extLst>
            </p:cNvPr>
            <p:cNvPicPr>
              <a:picLocks noChangeAspect="1"/>
            </p:cNvPicPr>
            <p:nvPr/>
          </p:nvPicPr>
          <p:blipFill>
            <a:blip r:embed="rId13"/>
            <a:stretch>
              <a:fillRect/>
            </a:stretch>
          </p:blipFill>
          <p:spPr>
            <a:xfrm>
              <a:off x="4366472" y="3697605"/>
              <a:ext cx="411056" cy="411056"/>
            </a:xfrm>
            <a:prstGeom prst="rect">
              <a:avLst/>
            </a:prstGeom>
          </p:spPr>
        </p:pic>
      </p:grpSp>
      <p:pic>
        <p:nvPicPr>
          <p:cNvPr id="4154" name="Imagen 4153">
            <a:extLst>
              <a:ext uri="{FF2B5EF4-FFF2-40B4-BE49-F238E27FC236}">
                <a16:creationId xmlns:a16="http://schemas.microsoft.com/office/drawing/2014/main" id="{90D623F5-72CD-00D8-7C07-5D223B21095C}"/>
              </a:ext>
            </a:extLst>
          </p:cNvPr>
          <p:cNvPicPr>
            <a:picLocks noChangeAspect="1"/>
          </p:cNvPicPr>
          <p:nvPr/>
        </p:nvPicPr>
        <p:blipFill>
          <a:blip r:embed="rId14"/>
          <a:stretch>
            <a:fillRect/>
          </a:stretch>
        </p:blipFill>
        <p:spPr>
          <a:xfrm>
            <a:off x="153091" y="828663"/>
            <a:ext cx="3416300" cy="3517900"/>
          </a:xfrm>
          <a:prstGeom prst="rect">
            <a:avLst/>
          </a:prstGeom>
        </p:spPr>
      </p:pic>
    </p:spTree>
    <p:extLst>
      <p:ext uri="{BB962C8B-B14F-4D97-AF65-F5344CB8AC3E}">
        <p14:creationId xmlns:p14="http://schemas.microsoft.com/office/powerpoint/2010/main" val="301640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a:extLst>
            <a:ext uri="{FF2B5EF4-FFF2-40B4-BE49-F238E27FC236}">
              <a16:creationId xmlns:a16="http://schemas.microsoft.com/office/drawing/2014/main" id="{7EA19990-2965-1D56-AE20-B86CFD77FAB1}"/>
            </a:ext>
          </a:extLst>
        </p:cNvPr>
        <p:cNvGrpSpPr/>
        <p:nvPr/>
      </p:nvGrpSpPr>
      <p:grpSpPr>
        <a:xfrm>
          <a:off x="0" y="0"/>
          <a:ext cx="0" cy="0"/>
          <a:chOff x="0" y="0"/>
          <a:chExt cx="0" cy="0"/>
        </a:xfrm>
      </p:grpSpPr>
      <p:pic>
        <p:nvPicPr>
          <p:cNvPr id="55" name="Imagen 54">
            <a:extLst>
              <a:ext uri="{FF2B5EF4-FFF2-40B4-BE49-F238E27FC236}">
                <a16:creationId xmlns:a16="http://schemas.microsoft.com/office/drawing/2014/main" id="{A3ED61F2-AA24-A9C7-2B8A-059FC296A28B}"/>
              </a:ext>
            </a:extLst>
          </p:cNvPr>
          <p:cNvPicPr>
            <a:picLocks noChangeAspect="1"/>
          </p:cNvPicPr>
          <p:nvPr/>
        </p:nvPicPr>
        <p:blipFill>
          <a:blip r:embed="rId3"/>
          <a:srcRect/>
          <a:stretch/>
        </p:blipFill>
        <p:spPr>
          <a:xfrm>
            <a:off x="10105697" y="4545437"/>
            <a:ext cx="411056" cy="506725"/>
          </a:xfrm>
          <a:prstGeom prst="rect">
            <a:avLst/>
          </a:prstGeom>
        </p:spPr>
      </p:pic>
      <p:pic>
        <p:nvPicPr>
          <p:cNvPr id="16" name="Imagen 15">
            <a:extLst>
              <a:ext uri="{FF2B5EF4-FFF2-40B4-BE49-F238E27FC236}">
                <a16:creationId xmlns:a16="http://schemas.microsoft.com/office/drawing/2014/main" id="{48857C0F-93FD-C177-35D6-CE78F5774E29}"/>
              </a:ext>
            </a:extLst>
          </p:cNvPr>
          <p:cNvPicPr>
            <a:picLocks noChangeAspect="1"/>
          </p:cNvPicPr>
          <p:nvPr/>
        </p:nvPicPr>
        <p:blipFill>
          <a:blip r:embed="rId4"/>
          <a:srcRect/>
          <a:stretch/>
        </p:blipFill>
        <p:spPr>
          <a:xfrm>
            <a:off x="-181690" y="375960"/>
            <a:ext cx="5100016" cy="5670326"/>
          </a:xfrm>
          <a:prstGeom prst="rect">
            <a:avLst/>
          </a:prstGeom>
        </p:spPr>
      </p:pic>
      <p:pic>
        <p:nvPicPr>
          <p:cNvPr id="18" name="Imagen 17">
            <a:extLst>
              <a:ext uri="{FF2B5EF4-FFF2-40B4-BE49-F238E27FC236}">
                <a16:creationId xmlns:a16="http://schemas.microsoft.com/office/drawing/2014/main" id="{A4EAE751-CFF9-E253-108D-4EBF97936E01}"/>
              </a:ext>
            </a:extLst>
          </p:cNvPr>
          <p:cNvPicPr>
            <a:picLocks noChangeAspect="1"/>
          </p:cNvPicPr>
          <p:nvPr/>
        </p:nvPicPr>
        <p:blipFill>
          <a:blip r:embed="rId5"/>
          <a:srcRect/>
          <a:stretch/>
        </p:blipFill>
        <p:spPr>
          <a:xfrm>
            <a:off x="4216601" y="355600"/>
            <a:ext cx="5101002" cy="6248400"/>
          </a:xfrm>
          <a:prstGeom prst="rect">
            <a:avLst/>
          </a:prstGeom>
        </p:spPr>
      </p:pic>
      <p:sp>
        <p:nvSpPr>
          <p:cNvPr id="60" name="Google Shape;275;p30">
            <a:extLst>
              <a:ext uri="{FF2B5EF4-FFF2-40B4-BE49-F238E27FC236}">
                <a16:creationId xmlns:a16="http://schemas.microsoft.com/office/drawing/2014/main" id="{D1F37D19-E9B9-3AD0-37F6-8F347955D18E}"/>
              </a:ext>
            </a:extLst>
          </p:cNvPr>
          <p:cNvSpPr/>
          <p:nvPr/>
        </p:nvSpPr>
        <p:spPr>
          <a:xfrm>
            <a:off x="0" y="4445654"/>
            <a:ext cx="9144000" cy="1347859"/>
          </a:xfrm>
          <a:prstGeom prst="rect">
            <a:avLst/>
          </a:prstGeom>
          <a:gradFill>
            <a:gsLst>
              <a:gs pos="0">
                <a:srgbClr val="FFFFFF">
                  <a:alpha val="0"/>
                </a:srgbClr>
              </a:gs>
              <a:gs pos="23000">
                <a:srgbClr val="FFFFFF"/>
              </a:gs>
              <a:gs pos="100000">
                <a:srgbClr val="FFFFFF"/>
              </a:gs>
            </a:gsLst>
            <a:lin ang="540000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sp>
        <p:nvSpPr>
          <p:cNvPr id="58" name="Google Shape;275;p30">
            <a:extLst>
              <a:ext uri="{FF2B5EF4-FFF2-40B4-BE49-F238E27FC236}">
                <a16:creationId xmlns:a16="http://schemas.microsoft.com/office/drawing/2014/main" id="{D791D510-5367-810D-BCA6-130577C48B8C}"/>
              </a:ext>
            </a:extLst>
          </p:cNvPr>
          <p:cNvSpPr/>
          <p:nvPr/>
        </p:nvSpPr>
        <p:spPr>
          <a:xfrm rot="10800000">
            <a:off x="1370" y="-399970"/>
            <a:ext cx="9144000" cy="1347859"/>
          </a:xfrm>
          <a:prstGeom prst="rect">
            <a:avLst/>
          </a:prstGeom>
          <a:gradFill>
            <a:gsLst>
              <a:gs pos="0">
                <a:srgbClr val="FFFFFF">
                  <a:alpha val="0"/>
                </a:srgbClr>
              </a:gs>
              <a:gs pos="23000">
                <a:srgbClr val="FFFFFF"/>
              </a:gs>
              <a:gs pos="100000">
                <a:srgbClr val="FFFFFF"/>
              </a:gs>
            </a:gsLst>
            <a:lin ang="540000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grpSp>
        <p:nvGrpSpPr>
          <p:cNvPr id="268" name="Grupo 267">
            <a:extLst>
              <a:ext uri="{FF2B5EF4-FFF2-40B4-BE49-F238E27FC236}">
                <a16:creationId xmlns:a16="http://schemas.microsoft.com/office/drawing/2014/main" id="{900C4A46-2B25-6AB9-E40E-28CC08077037}"/>
              </a:ext>
            </a:extLst>
          </p:cNvPr>
          <p:cNvGrpSpPr/>
          <p:nvPr/>
        </p:nvGrpSpPr>
        <p:grpSpPr>
          <a:xfrm>
            <a:off x="-4628427" y="4490502"/>
            <a:ext cx="2919121" cy="529853"/>
            <a:chOff x="4192879" y="1685211"/>
            <a:chExt cx="2919121" cy="529853"/>
          </a:xfrm>
        </p:grpSpPr>
        <p:sp>
          <p:nvSpPr>
            <p:cNvPr id="292" name="Google Shape;292;p31">
              <a:extLst>
                <a:ext uri="{FF2B5EF4-FFF2-40B4-BE49-F238E27FC236}">
                  <a16:creationId xmlns:a16="http://schemas.microsoft.com/office/drawing/2014/main" id="{B79329CF-91D0-9F73-F928-DE69BC4A4C5E}"/>
                </a:ext>
              </a:extLst>
            </p:cNvPr>
            <p:cNvSpPr/>
            <p:nvPr/>
          </p:nvSpPr>
          <p:spPr>
            <a:xfrm>
              <a:off x="4192879" y="1685211"/>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3" name="Google Shape;293;p31">
              <a:extLst>
                <a:ext uri="{FF2B5EF4-FFF2-40B4-BE49-F238E27FC236}">
                  <a16:creationId xmlns:a16="http://schemas.microsoft.com/office/drawing/2014/main" id="{5817D679-46B6-E914-222A-5BE389DD3CDD}"/>
                </a:ext>
              </a:extLst>
            </p:cNvPr>
            <p:cNvSpPr txBox="1"/>
            <p:nvPr/>
          </p:nvSpPr>
          <p:spPr>
            <a:xfrm>
              <a:off x="4933232" y="1746809"/>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WorkflowTemplates</a:t>
              </a:r>
              <a:endParaRPr sz="1250">
                <a:solidFill>
                  <a:srgbClr val="FFFFFF"/>
                </a:solidFill>
                <a:latin typeface="Albert Sans ExtraBold"/>
                <a:ea typeface="Albert Sans ExtraBold"/>
                <a:cs typeface="Albert Sans ExtraBold"/>
                <a:sym typeface="Albert Sans ExtraBold"/>
              </a:endParaRPr>
            </a:p>
          </p:txBody>
        </p:sp>
        <p:pic>
          <p:nvPicPr>
            <p:cNvPr id="264" name="Imagen 263">
              <a:extLst>
                <a:ext uri="{FF2B5EF4-FFF2-40B4-BE49-F238E27FC236}">
                  <a16:creationId xmlns:a16="http://schemas.microsoft.com/office/drawing/2014/main" id="{0FB48716-7DC2-1310-63F2-EFB78A137262}"/>
                </a:ext>
              </a:extLst>
            </p:cNvPr>
            <p:cNvPicPr>
              <a:picLocks noChangeAspect="1"/>
            </p:cNvPicPr>
            <p:nvPr/>
          </p:nvPicPr>
          <p:blipFill>
            <a:blip r:embed="rId6"/>
            <a:stretch>
              <a:fillRect/>
            </a:stretch>
          </p:blipFill>
          <p:spPr>
            <a:xfrm>
              <a:off x="4366472" y="1744609"/>
              <a:ext cx="411056" cy="411056"/>
            </a:xfrm>
            <a:prstGeom prst="rect">
              <a:avLst/>
            </a:prstGeom>
          </p:spPr>
        </p:pic>
      </p:grpSp>
      <p:pic>
        <p:nvPicPr>
          <p:cNvPr id="286" name="Google Shape;286;p31">
            <a:extLst>
              <a:ext uri="{FF2B5EF4-FFF2-40B4-BE49-F238E27FC236}">
                <a16:creationId xmlns:a16="http://schemas.microsoft.com/office/drawing/2014/main" id="{D59B1602-22FD-C02B-0AC6-4EC955D16627}"/>
              </a:ext>
            </a:extLst>
          </p:cNvPr>
          <p:cNvPicPr preferRelativeResize="0"/>
          <p:nvPr/>
        </p:nvPicPr>
        <p:blipFill>
          <a:blip r:embed="rId7">
            <a:alphaModFix/>
          </a:blip>
          <a:stretch>
            <a:fillRect/>
          </a:stretch>
        </p:blipFill>
        <p:spPr>
          <a:xfrm>
            <a:off x="8057450" y="261000"/>
            <a:ext cx="758850" cy="198100"/>
          </a:xfrm>
          <a:prstGeom prst="rect">
            <a:avLst/>
          </a:prstGeom>
          <a:noFill/>
          <a:ln>
            <a:noFill/>
          </a:ln>
        </p:spPr>
      </p:pic>
      <p:sp>
        <p:nvSpPr>
          <p:cNvPr id="300" name="Google Shape;300;p31">
            <a:extLst>
              <a:ext uri="{FF2B5EF4-FFF2-40B4-BE49-F238E27FC236}">
                <a16:creationId xmlns:a16="http://schemas.microsoft.com/office/drawing/2014/main" id="{87368162-D6AC-5AED-86B4-414FF3D6FCD1}"/>
              </a:ext>
            </a:extLst>
          </p:cNvPr>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The Weapons</a:t>
            </a:r>
            <a:endParaRPr sz="2700" b="1">
              <a:latin typeface="Inter"/>
              <a:ea typeface="Inter"/>
              <a:cs typeface="Inter"/>
              <a:sym typeface="Inter"/>
            </a:endParaRPr>
          </a:p>
        </p:txBody>
      </p:sp>
      <p:grpSp>
        <p:nvGrpSpPr>
          <p:cNvPr id="267" name="Grupo 266">
            <a:extLst>
              <a:ext uri="{FF2B5EF4-FFF2-40B4-BE49-F238E27FC236}">
                <a16:creationId xmlns:a16="http://schemas.microsoft.com/office/drawing/2014/main" id="{CB80BEDE-59E1-219F-4705-2A2BEEFA5BAD}"/>
              </a:ext>
            </a:extLst>
          </p:cNvPr>
          <p:cNvGrpSpPr/>
          <p:nvPr/>
        </p:nvGrpSpPr>
        <p:grpSpPr>
          <a:xfrm>
            <a:off x="-9329490" y="4497152"/>
            <a:ext cx="2919121" cy="529853"/>
            <a:chOff x="4192900" y="1034839"/>
            <a:chExt cx="2919121" cy="529853"/>
          </a:xfrm>
        </p:grpSpPr>
        <p:sp>
          <p:nvSpPr>
            <p:cNvPr id="289" name="Google Shape;289;p31">
              <a:extLst>
                <a:ext uri="{FF2B5EF4-FFF2-40B4-BE49-F238E27FC236}">
                  <a16:creationId xmlns:a16="http://schemas.microsoft.com/office/drawing/2014/main" id="{501BCA47-0C02-8E4B-38FE-544D927D664B}"/>
                </a:ext>
              </a:extLst>
            </p:cNvPr>
            <p:cNvSpPr/>
            <p:nvPr/>
          </p:nvSpPr>
          <p:spPr>
            <a:xfrm>
              <a:off x="4192900" y="1034839"/>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0" name="Google Shape;290;p31">
              <a:extLst>
                <a:ext uri="{FF2B5EF4-FFF2-40B4-BE49-F238E27FC236}">
                  <a16:creationId xmlns:a16="http://schemas.microsoft.com/office/drawing/2014/main" id="{349545B2-B957-76CA-40FD-28660558DFF6}"/>
                </a:ext>
              </a:extLst>
            </p:cNvPr>
            <p:cNvSpPr txBox="1"/>
            <p:nvPr/>
          </p:nvSpPr>
          <p:spPr>
            <a:xfrm>
              <a:off x="4933256" y="1096437"/>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Workflow Controller</a:t>
              </a:r>
              <a:endParaRPr sz="1250" dirty="0">
                <a:solidFill>
                  <a:srgbClr val="FFFFFF"/>
                </a:solidFill>
                <a:latin typeface="Albert Sans ExtraBold"/>
                <a:ea typeface="Albert Sans ExtraBold"/>
                <a:cs typeface="Albert Sans ExtraBold"/>
                <a:sym typeface="Albert Sans ExtraBold"/>
              </a:endParaRPr>
            </a:p>
          </p:txBody>
        </p:sp>
        <p:pic>
          <p:nvPicPr>
            <p:cNvPr id="266" name="Imagen 265">
              <a:extLst>
                <a:ext uri="{FF2B5EF4-FFF2-40B4-BE49-F238E27FC236}">
                  <a16:creationId xmlns:a16="http://schemas.microsoft.com/office/drawing/2014/main" id="{372C4F8A-5FBC-8A9F-EF1F-3D194D2A9EDB}"/>
                </a:ext>
              </a:extLst>
            </p:cNvPr>
            <p:cNvPicPr>
              <a:picLocks noChangeAspect="1"/>
            </p:cNvPicPr>
            <p:nvPr/>
          </p:nvPicPr>
          <p:blipFill>
            <a:blip r:embed="rId8"/>
            <a:stretch>
              <a:fillRect/>
            </a:stretch>
          </p:blipFill>
          <p:spPr>
            <a:xfrm>
              <a:off x="4366472" y="1092040"/>
              <a:ext cx="411056" cy="411056"/>
            </a:xfrm>
            <a:prstGeom prst="rect">
              <a:avLst/>
            </a:prstGeom>
          </p:spPr>
        </p:pic>
      </p:grpSp>
      <p:grpSp>
        <p:nvGrpSpPr>
          <p:cNvPr id="270" name="Grupo 269">
            <a:extLst>
              <a:ext uri="{FF2B5EF4-FFF2-40B4-BE49-F238E27FC236}">
                <a16:creationId xmlns:a16="http://schemas.microsoft.com/office/drawing/2014/main" id="{C1960744-F8D2-541B-C1FD-0D6D7E455633}"/>
              </a:ext>
            </a:extLst>
          </p:cNvPr>
          <p:cNvGrpSpPr/>
          <p:nvPr/>
        </p:nvGrpSpPr>
        <p:grpSpPr>
          <a:xfrm>
            <a:off x="10088163" y="4486039"/>
            <a:ext cx="2919121" cy="529853"/>
            <a:chOff x="4192859" y="2983997"/>
            <a:chExt cx="2919121" cy="529853"/>
          </a:xfrm>
        </p:grpSpPr>
        <p:sp>
          <p:nvSpPr>
            <p:cNvPr id="295" name="Google Shape;295;p31">
              <a:extLst>
                <a:ext uri="{FF2B5EF4-FFF2-40B4-BE49-F238E27FC236}">
                  <a16:creationId xmlns:a16="http://schemas.microsoft.com/office/drawing/2014/main" id="{F61DF90F-73FE-B2B2-67AA-80A1CBC24642}"/>
                </a:ext>
              </a:extLst>
            </p:cNvPr>
            <p:cNvSpPr/>
            <p:nvPr/>
          </p:nvSpPr>
          <p:spPr>
            <a:xfrm>
              <a:off x="4192859" y="2983997"/>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6" name="Google Shape;296;p31">
              <a:extLst>
                <a:ext uri="{FF2B5EF4-FFF2-40B4-BE49-F238E27FC236}">
                  <a16:creationId xmlns:a16="http://schemas.microsoft.com/office/drawing/2014/main" id="{D33DAFE4-F817-50DA-9E56-7317365E5730}"/>
                </a:ext>
              </a:extLst>
            </p:cNvPr>
            <p:cNvSpPr txBox="1"/>
            <p:nvPr/>
          </p:nvSpPr>
          <p:spPr>
            <a:xfrm>
              <a:off x="4933224" y="3045595"/>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Artifacts</a:t>
              </a:r>
              <a:endParaRPr sz="1250" dirty="0">
                <a:solidFill>
                  <a:srgbClr val="FFFFFF"/>
                </a:solidFill>
                <a:latin typeface="Albert Sans ExtraBold"/>
                <a:ea typeface="Albert Sans ExtraBold"/>
                <a:cs typeface="Albert Sans ExtraBold"/>
                <a:sym typeface="Albert Sans ExtraBold"/>
              </a:endParaRPr>
            </a:p>
          </p:txBody>
        </p:sp>
        <p:pic>
          <p:nvPicPr>
            <p:cNvPr id="260" name="Imagen 259">
              <a:extLst>
                <a:ext uri="{FF2B5EF4-FFF2-40B4-BE49-F238E27FC236}">
                  <a16:creationId xmlns:a16="http://schemas.microsoft.com/office/drawing/2014/main" id="{1F65B33B-557C-D334-4014-94474F788D57}"/>
                </a:ext>
              </a:extLst>
            </p:cNvPr>
            <p:cNvPicPr>
              <a:picLocks noChangeAspect="1"/>
            </p:cNvPicPr>
            <p:nvPr/>
          </p:nvPicPr>
          <p:blipFill>
            <a:blip r:embed="rId9"/>
            <a:stretch>
              <a:fillRect/>
            </a:stretch>
          </p:blipFill>
          <p:spPr>
            <a:xfrm>
              <a:off x="4366472" y="3043395"/>
              <a:ext cx="411056" cy="411056"/>
            </a:xfrm>
            <a:prstGeom prst="rect">
              <a:avLst/>
            </a:prstGeom>
          </p:spPr>
        </p:pic>
      </p:grpSp>
      <p:grpSp>
        <p:nvGrpSpPr>
          <p:cNvPr id="269" name="Grupo 268">
            <a:extLst>
              <a:ext uri="{FF2B5EF4-FFF2-40B4-BE49-F238E27FC236}">
                <a16:creationId xmlns:a16="http://schemas.microsoft.com/office/drawing/2014/main" id="{66DBE661-9BB8-C7A6-D2A8-43AA048B4855}"/>
              </a:ext>
            </a:extLst>
          </p:cNvPr>
          <p:cNvGrpSpPr/>
          <p:nvPr/>
        </p:nvGrpSpPr>
        <p:grpSpPr>
          <a:xfrm>
            <a:off x="436654" y="4497152"/>
            <a:ext cx="2919121" cy="529853"/>
            <a:chOff x="4192869" y="2334604"/>
            <a:chExt cx="2919121" cy="529853"/>
          </a:xfrm>
        </p:grpSpPr>
        <p:sp>
          <p:nvSpPr>
            <p:cNvPr id="302" name="Google Shape;302;p31">
              <a:extLst>
                <a:ext uri="{FF2B5EF4-FFF2-40B4-BE49-F238E27FC236}">
                  <a16:creationId xmlns:a16="http://schemas.microsoft.com/office/drawing/2014/main" id="{76F8496C-D8E6-1BDD-C537-40576DD40813}"/>
                </a:ext>
              </a:extLst>
            </p:cNvPr>
            <p:cNvSpPr/>
            <p:nvPr/>
          </p:nvSpPr>
          <p:spPr>
            <a:xfrm>
              <a:off x="4192869" y="2334604"/>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03" name="Google Shape;303;p31">
              <a:extLst>
                <a:ext uri="{FF2B5EF4-FFF2-40B4-BE49-F238E27FC236}">
                  <a16:creationId xmlns:a16="http://schemas.microsoft.com/office/drawing/2014/main" id="{923E8F25-C08E-6329-A13E-CE4B4A9BE075}"/>
                </a:ext>
              </a:extLst>
            </p:cNvPr>
            <p:cNvSpPr txBox="1"/>
            <p:nvPr/>
          </p:nvSpPr>
          <p:spPr>
            <a:xfrm>
              <a:off x="4933222" y="2396202"/>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Steps</a:t>
              </a:r>
              <a:endParaRPr sz="1250" dirty="0">
                <a:solidFill>
                  <a:srgbClr val="FFFFFF"/>
                </a:solidFill>
                <a:latin typeface="Albert Sans ExtraBold"/>
                <a:ea typeface="Albert Sans ExtraBold"/>
                <a:cs typeface="Albert Sans ExtraBold"/>
                <a:sym typeface="Albert Sans ExtraBold"/>
              </a:endParaRPr>
            </a:p>
          </p:txBody>
        </p:sp>
        <p:pic>
          <p:nvPicPr>
            <p:cNvPr id="262" name="Imagen 261">
              <a:extLst>
                <a:ext uri="{FF2B5EF4-FFF2-40B4-BE49-F238E27FC236}">
                  <a16:creationId xmlns:a16="http://schemas.microsoft.com/office/drawing/2014/main" id="{3130174C-752A-CCFD-FB89-957AFD7AB9FF}"/>
                </a:ext>
              </a:extLst>
            </p:cNvPr>
            <p:cNvPicPr>
              <a:picLocks noChangeAspect="1"/>
            </p:cNvPicPr>
            <p:nvPr/>
          </p:nvPicPr>
          <p:blipFill>
            <a:blip r:embed="rId10"/>
            <a:stretch>
              <a:fillRect/>
            </a:stretch>
          </p:blipFill>
          <p:spPr>
            <a:xfrm>
              <a:off x="4366472" y="2394002"/>
              <a:ext cx="411056" cy="411056"/>
            </a:xfrm>
            <a:prstGeom prst="rect">
              <a:avLst/>
            </a:prstGeom>
          </p:spPr>
        </p:pic>
      </p:grpSp>
      <p:grpSp>
        <p:nvGrpSpPr>
          <p:cNvPr id="31" name="Grupo 30">
            <a:extLst>
              <a:ext uri="{FF2B5EF4-FFF2-40B4-BE49-F238E27FC236}">
                <a16:creationId xmlns:a16="http://schemas.microsoft.com/office/drawing/2014/main" id="{14E0E07B-B0A4-323B-86BB-806CFB221BE0}"/>
              </a:ext>
            </a:extLst>
          </p:cNvPr>
          <p:cNvGrpSpPr/>
          <p:nvPr/>
        </p:nvGrpSpPr>
        <p:grpSpPr>
          <a:xfrm>
            <a:off x="10080128" y="4486055"/>
            <a:ext cx="2919121" cy="529853"/>
            <a:chOff x="4192858" y="4282783"/>
            <a:chExt cx="2919121" cy="529853"/>
          </a:xfrm>
        </p:grpSpPr>
        <p:sp>
          <p:nvSpPr>
            <p:cNvPr id="32" name="Google Shape;305;p31">
              <a:extLst>
                <a:ext uri="{FF2B5EF4-FFF2-40B4-BE49-F238E27FC236}">
                  <a16:creationId xmlns:a16="http://schemas.microsoft.com/office/drawing/2014/main" id="{4052A6B2-B54F-49C6-5428-0FC364DA4BEF}"/>
                </a:ext>
              </a:extLst>
            </p:cNvPr>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3" name="Google Shape;306;p31">
              <a:extLst>
                <a:ext uri="{FF2B5EF4-FFF2-40B4-BE49-F238E27FC236}">
                  <a16:creationId xmlns:a16="http://schemas.microsoft.com/office/drawing/2014/main" id="{E8855566-11D2-CC9F-2195-8D74F4F2ADCC}"/>
                </a:ext>
              </a:extLst>
            </p:cNvPr>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UI/CLI</a:t>
              </a:r>
              <a:endParaRPr sz="1250" dirty="0">
                <a:solidFill>
                  <a:srgbClr val="FFFFFF"/>
                </a:solidFill>
                <a:latin typeface="Albert Sans ExtraBold"/>
                <a:ea typeface="Albert Sans ExtraBold"/>
                <a:cs typeface="Albert Sans ExtraBold"/>
                <a:sym typeface="Albert Sans ExtraBold"/>
              </a:endParaRPr>
            </a:p>
          </p:txBody>
        </p:sp>
        <p:pic>
          <p:nvPicPr>
            <p:cNvPr id="35" name="Imagen 34">
              <a:extLst>
                <a:ext uri="{FF2B5EF4-FFF2-40B4-BE49-F238E27FC236}">
                  <a16:creationId xmlns:a16="http://schemas.microsoft.com/office/drawing/2014/main" id="{EB6BEDAD-30B3-9A51-4905-0874877F9761}"/>
                </a:ext>
              </a:extLst>
            </p:cNvPr>
            <p:cNvPicPr>
              <a:picLocks noChangeAspect="1"/>
            </p:cNvPicPr>
            <p:nvPr/>
          </p:nvPicPr>
          <p:blipFill>
            <a:blip r:embed="rId11"/>
            <a:srcRect/>
            <a:stretch/>
          </p:blipFill>
          <p:spPr>
            <a:xfrm>
              <a:off x="4366472" y="4344373"/>
              <a:ext cx="411056" cy="411056"/>
            </a:xfrm>
            <a:prstGeom prst="rect">
              <a:avLst/>
            </a:prstGeom>
          </p:spPr>
        </p:pic>
      </p:grpSp>
      <p:grpSp>
        <p:nvGrpSpPr>
          <p:cNvPr id="36" name="Grupo 35">
            <a:extLst>
              <a:ext uri="{FF2B5EF4-FFF2-40B4-BE49-F238E27FC236}">
                <a16:creationId xmlns:a16="http://schemas.microsoft.com/office/drawing/2014/main" id="{1369B4CC-EAAC-BE06-07F8-794F96546121}"/>
              </a:ext>
            </a:extLst>
          </p:cNvPr>
          <p:cNvGrpSpPr/>
          <p:nvPr/>
        </p:nvGrpSpPr>
        <p:grpSpPr>
          <a:xfrm>
            <a:off x="10080127" y="4486047"/>
            <a:ext cx="2919121" cy="529853"/>
            <a:chOff x="4192859" y="3633390"/>
            <a:chExt cx="2919121" cy="529853"/>
          </a:xfrm>
        </p:grpSpPr>
        <p:sp>
          <p:nvSpPr>
            <p:cNvPr id="37" name="Google Shape;298;p31">
              <a:extLst>
                <a:ext uri="{FF2B5EF4-FFF2-40B4-BE49-F238E27FC236}">
                  <a16:creationId xmlns:a16="http://schemas.microsoft.com/office/drawing/2014/main" id="{665011D4-2788-5811-7803-E5663737C6F1}"/>
                </a:ext>
              </a:extLst>
            </p:cNvPr>
            <p:cNvSpPr/>
            <p:nvPr/>
          </p:nvSpPr>
          <p:spPr>
            <a:xfrm>
              <a:off x="4192859" y="3633390"/>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8" name="Google Shape;299;p31">
              <a:extLst>
                <a:ext uri="{FF2B5EF4-FFF2-40B4-BE49-F238E27FC236}">
                  <a16:creationId xmlns:a16="http://schemas.microsoft.com/office/drawing/2014/main" id="{E3E2D4FE-D290-CA13-9475-28FD5206FF9F}"/>
                </a:ext>
              </a:extLst>
            </p:cNvPr>
            <p:cNvSpPr txBox="1"/>
            <p:nvPr/>
          </p:nvSpPr>
          <p:spPr>
            <a:xfrm>
              <a:off x="4933224" y="3694980"/>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Parameters</a:t>
              </a:r>
              <a:endParaRPr sz="1250">
                <a:solidFill>
                  <a:srgbClr val="FFFFFF"/>
                </a:solidFill>
                <a:latin typeface="Albert Sans ExtraBold"/>
                <a:ea typeface="Albert Sans ExtraBold"/>
                <a:cs typeface="Albert Sans ExtraBold"/>
                <a:sym typeface="Albert Sans ExtraBold"/>
              </a:endParaRPr>
            </a:p>
          </p:txBody>
        </p:sp>
        <p:pic>
          <p:nvPicPr>
            <p:cNvPr id="39" name="Imagen 38">
              <a:extLst>
                <a:ext uri="{FF2B5EF4-FFF2-40B4-BE49-F238E27FC236}">
                  <a16:creationId xmlns:a16="http://schemas.microsoft.com/office/drawing/2014/main" id="{70F23D1B-A227-94F3-196C-74974A8F9026}"/>
                </a:ext>
              </a:extLst>
            </p:cNvPr>
            <p:cNvPicPr>
              <a:picLocks noChangeAspect="1"/>
            </p:cNvPicPr>
            <p:nvPr/>
          </p:nvPicPr>
          <p:blipFill>
            <a:blip r:embed="rId12"/>
            <a:stretch>
              <a:fillRect/>
            </a:stretch>
          </p:blipFill>
          <p:spPr>
            <a:xfrm>
              <a:off x="4366472" y="3697605"/>
              <a:ext cx="411056" cy="411056"/>
            </a:xfrm>
            <a:prstGeom prst="rect">
              <a:avLst/>
            </a:prstGeom>
          </p:spPr>
        </p:pic>
      </p:grpSp>
      <p:grpSp>
        <p:nvGrpSpPr>
          <p:cNvPr id="46" name="Grupo 45">
            <a:extLst>
              <a:ext uri="{FF2B5EF4-FFF2-40B4-BE49-F238E27FC236}">
                <a16:creationId xmlns:a16="http://schemas.microsoft.com/office/drawing/2014/main" id="{90FF856B-B6A0-B891-203E-4C9D8A8A1F82}"/>
              </a:ext>
            </a:extLst>
          </p:cNvPr>
          <p:cNvGrpSpPr/>
          <p:nvPr/>
        </p:nvGrpSpPr>
        <p:grpSpPr>
          <a:xfrm>
            <a:off x="5137738" y="4486056"/>
            <a:ext cx="2919121" cy="529853"/>
            <a:chOff x="4192869" y="2334604"/>
            <a:chExt cx="2919121" cy="529853"/>
          </a:xfrm>
        </p:grpSpPr>
        <p:sp>
          <p:nvSpPr>
            <p:cNvPr id="47" name="Google Shape;302;p31">
              <a:extLst>
                <a:ext uri="{FF2B5EF4-FFF2-40B4-BE49-F238E27FC236}">
                  <a16:creationId xmlns:a16="http://schemas.microsoft.com/office/drawing/2014/main" id="{A07532CA-A3F1-4CD4-F6A7-F34094E4E009}"/>
                </a:ext>
              </a:extLst>
            </p:cNvPr>
            <p:cNvSpPr/>
            <p:nvPr/>
          </p:nvSpPr>
          <p:spPr>
            <a:xfrm>
              <a:off x="4192869" y="2334604"/>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8" name="Google Shape;303;p31">
              <a:extLst>
                <a:ext uri="{FF2B5EF4-FFF2-40B4-BE49-F238E27FC236}">
                  <a16:creationId xmlns:a16="http://schemas.microsoft.com/office/drawing/2014/main" id="{4964EC44-E986-0800-F3B8-44D085267CE1}"/>
                </a:ext>
              </a:extLst>
            </p:cNvPr>
            <p:cNvSpPr txBox="1"/>
            <p:nvPr/>
          </p:nvSpPr>
          <p:spPr>
            <a:xfrm>
              <a:off x="4933222" y="2396202"/>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DAG</a:t>
              </a:r>
              <a:endParaRPr sz="1250" dirty="0">
                <a:solidFill>
                  <a:srgbClr val="FFFFFF"/>
                </a:solidFill>
                <a:latin typeface="Albert Sans ExtraBold"/>
                <a:ea typeface="Albert Sans ExtraBold"/>
                <a:cs typeface="Albert Sans ExtraBold"/>
                <a:sym typeface="Albert Sans ExtraBold"/>
              </a:endParaRPr>
            </a:p>
          </p:txBody>
        </p:sp>
        <p:pic>
          <p:nvPicPr>
            <p:cNvPr id="49" name="Imagen 48">
              <a:extLst>
                <a:ext uri="{FF2B5EF4-FFF2-40B4-BE49-F238E27FC236}">
                  <a16:creationId xmlns:a16="http://schemas.microsoft.com/office/drawing/2014/main" id="{F350C01C-249A-835F-989F-2DE98612749D}"/>
                </a:ext>
              </a:extLst>
            </p:cNvPr>
            <p:cNvPicPr>
              <a:picLocks noChangeAspect="1"/>
            </p:cNvPicPr>
            <p:nvPr/>
          </p:nvPicPr>
          <p:blipFill>
            <a:blip r:embed="rId10"/>
            <a:stretch>
              <a:fillRect/>
            </a:stretch>
          </p:blipFill>
          <p:spPr>
            <a:xfrm>
              <a:off x="4366472" y="2394002"/>
              <a:ext cx="411056" cy="411056"/>
            </a:xfrm>
            <a:prstGeom prst="rect">
              <a:avLst/>
            </a:prstGeom>
          </p:spPr>
        </p:pic>
      </p:grpSp>
    </p:spTree>
    <p:extLst>
      <p:ext uri="{BB962C8B-B14F-4D97-AF65-F5344CB8AC3E}">
        <p14:creationId xmlns:p14="http://schemas.microsoft.com/office/powerpoint/2010/main" val="3148232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nodeType="afterEffect">
                                  <p:stCondLst>
                                    <p:cond delay="0"/>
                                  </p:stCondLst>
                                  <p:childTnLst>
                                    <p:animMotion origin="layout" path="M 2.22222E-6 -2.71605E-6 L 2.22222E-6 -0.23673 " pathEditMode="relative" rAng="0" ptsTypes="AA">
                                      <p:cBhvr>
                                        <p:cTn id="6" dur="5000" fill="hold"/>
                                        <p:tgtEl>
                                          <p:spTgt spid="16"/>
                                        </p:tgtEl>
                                        <p:attrNameLst>
                                          <p:attrName>ppt_x</p:attrName>
                                          <p:attrName>ppt_y</p:attrName>
                                        </p:attrNameLst>
                                      </p:cBhvr>
                                      <p:rCtr x="0" y="-11852"/>
                                    </p:animMotion>
                                  </p:childTnLst>
                                </p:cTn>
                              </p:par>
                            </p:childTnLst>
                          </p:cTn>
                        </p:par>
                        <p:par>
                          <p:cTn id="7" fill="hold">
                            <p:stCondLst>
                              <p:cond delay="5000"/>
                            </p:stCondLst>
                            <p:childTnLst>
                              <p:par>
                                <p:cTn id="8" presetID="64" presetClass="path" presetSubtype="0" fill="hold" nodeType="afterEffect">
                                  <p:stCondLst>
                                    <p:cond delay="0"/>
                                  </p:stCondLst>
                                  <p:childTnLst>
                                    <p:animMotion origin="layout" path="M -5.55556E-7 -0.00524 L -5.55556E-7 -0.34691 " pathEditMode="relative" rAng="0" ptsTypes="AA">
                                      <p:cBhvr>
                                        <p:cTn id="9" dur="5000" fill="hold"/>
                                        <p:tgtEl>
                                          <p:spTgt spid="18"/>
                                        </p:tgtEl>
                                        <p:attrNameLst>
                                          <p:attrName>ppt_x</p:attrName>
                                          <p:attrName>ppt_y</p:attrName>
                                        </p:attrNameLst>
                                      </p:cBhvr>
                                      <p:rCtr x="0" y="-170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4" name="Google Shape;359;p36">
            <a:extLst>
              <a:ext uri="{FF2B5EF4-FFF2-40B4-BE49-F238E27FC236}">
                <a16:creationId xmlns:a16="http://schemas.microsoft.com/office/drawing/2014/main" id="{0FAC71FC-8ADB-6114-BA7E-5413C2603E80}"/>
              </a:ext>
            </a:extLst>
          </p:cNvPr>
          <p:cNvSpPr/>
          <p:nvPr/>
        </p:nvSpPr>
        <p:spPr>
          <a:xfrm>
            <a:off x="0" y="-6141732"/>
            <a:ext cx="9151000" cy="5150400"/>
          </a:xfrm>
          <a:prstGeom prst="rect">
            <a:avLst/>
          </a:prstGeom>
          <a:solidFill>
            <a:srgbClr val="F15F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 name="Google Shape;104;p16"/>
          <p:cNvSpPr/>
          <p:nvPr/>
        </p:nvSpPr>
        <p:spPr>
          <a:xfrm>
            <a:off x="648750" y="978425"/>
            <a:ext cx="3423900" cy="3423900"/>
          </a:xfrm>
          <a:prstGeom prst="rect">
            <a:avLst/>
          </a:prstGeom>
          <a:solidFill>
            <a:srgbClr val="FAA89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t>TU FOTO AQUÍ</a:t>
            </a:r>
            <a:endParaRPr b="1"/>
          </a:p>
        </p:txBody>
      </p:sp>
      <p:sp>
        <p:nvSpPr>
          <p:cNvPr id="105" name="Google Shape;105;p16"/>
          <p:cNvSpPr txBox="1"/>
          <p:nvPr/>
        </p:nvSpPr>
        <p:spPr>
          <a:xfrm>
            <a:off x="4440150" y="3401115"/>
            <a:ext cx="2854800" cy="13172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600">
                <a:solidFill>
                  <a:srgbClr val="1E1E1E"/>
                </a:solidFill>
                <a:latin typeface="Inter"/>
                <a:ea typeface="Inter"/>
                <a:cs typeface="Inter"/>
                <a:sym typeface="Inter"/>
              </a:rPr>
              <a:t>Software Engineer</a:t>
            </a:r>
            <a:endParaRPr sz="1600">
              <a:solidFill>
                <a:srgbClr val="1E1E1E"/>
              </a:solidFill>
              <a:latin typeface="Inter"/>
              <a:ea typeface="Inter"/>
              <a:cs typeface="Inter"/>
              <a:sym typeface="Inter"/>
            </a:endParaRPr>
          </a:p>
          <a:p>
            <a:pPr marL="0" lvl="0" indent="0" algn="l" rtl="0">
              <a:lnSpc>
                <a:spcPct val="115000"/>
              </a:lnSpc>
              <a:spcBef>
                <a:spcPts val="0"/>
              </a:spcBef>
              <a:spcAft>
                <a:spcPts val="0"/>
              </a:spcAft>
              <a:buNone/>
            </a:pPr>
            <a:r>
              <a:rPr lang="es" sz="1600">
                <a:solidFill>
                  <a:srgbClr val="1E1E1E"/>
                </a:solidFill>
                <a:latin typeface="Inter"/>
                <a:ea typeface="Inter"/>
                <a:cs typeface="Inter"/>
                <a:sym typeface="Inter"/>
              </a:rPr>
              <a:t>Avantio</a:t>
            </a:r>
            <a:endParaRPr sz="1600">
              <a:solidFill>
                <a:srgbClr val="1E1E1E"/>
              </a:solidFill>
              <a:latin typeface="Inter"/>
              <a:ea typeface="Inter"/>
              <a:cs typeface="Inter"/>
              <a:sym typeface="Inter"/>
            </a:endParaRPr>
          </a:p>
          <a:p>
            <a:pPr marL="0" lvl="0" indent="0" algn="l" rtl="0">
              <a:lnSpc>
                <a:spcPct val="115000"/>
              </a:lnSpc>
              <a:spcBef>
                <a:spcPts val="0"/>
              </a:spcBef>
              <a:spcAft>
                <a:spcPts val="0"/>
              </a:spcAft>
              <a:buClr>
                <a:schemeClr val="dk1"/>
              </a:buClr>
              <a:buSzPts val="1100"/>
              <a:buFont typeface="Arial"/>
              <a:buNone/>
            </a:pPr>
            <a:r>
              <a:rPr lang="es" sz="1600">
                <a:solidFill>
                  <a:srgbClr val="1E1E1E"/>
                </a:solidFill>
                <a:latin typeface="Inter"/>
                <a:ea typeface="Inter"/>
                <a:cs typeface="Inter"/>
                <a:sym typeface="Inter"/>
              </a:rPr>
              <a:t>Connectivity</a:t>
            </a:r>
            <a:endParaRPr sz="1600">
              <a:solidFill>
                <a:srgbClr val="1E1E1E"/>
              </a:solidFill>
              <a:latin typeface="Inter"/>
              <a:ea typeface="Inter"/>
              <a:cs typeface="Inter"/>
              <a:sym typeface="Inter"/>
            </a:endParaRPr>
          </a:p>
          <a:p>
            <a:pPr marL="0" lvl="0" indent="0" algn="l" rtl="0">
              <a:lnSpc>
                <a:spcPct val="115000"/>
              </a:lnSpc>
              <a:spcBef>
                <a:spcPts val="0"/>
              </a:spcBef>
              <a:spcAft>
                <a:spcPts val="0"/>
              </a:spcAft>
              <a:buNone/>
            </a:pPr>
            <a:endParaRPr sz="1600">
              <a:solidFill>
                <a:srgbClr val="1E1E1E"/>
              </a:solidFill>
              <a:latin typeface="Inter"/>
              <a:ea typeface="Inter"/>
              <a:cs typeface="Inter"/>
              <a:sym typeface="Inter"/>
            </a:endParaRPr>
          </a:p>
        </p:txBody>
      </p:sp>
      <p:sp>
        <p:nvSpPr>
          <p:cNvPr id="106" name="Google Shape;106;p16"/>
          <p:cNvSpPr txBox="1"/>
          <p:nvPr/>
        </p:nvSpPr>
        <p:spPr>
          <a:xfrm>
            <a:off x="4440150" y="2939425"/>
            <a:ext cx="3862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b="1">
                <a:solidFill>
                  <a:srgbClr val="1E1E1E"/>
                </a:solidFill>
                <a:latin typeface="Inter"/>
                <a:ea typeface="Inter"/>
                <a:cs typeface="Inter"/>
                <a:sym typeface="Inter"/>
              </a:rPr>
              <a:t>José Smiller</a:t>
            </a:r>
            <a:endParaRPr sz="1800" b="1">
              <a:solidFill>
                <a:srgbClr val="1E1E1E"/>
              </a:solidFill>
              <a:latin typeface="Inter"/>
              <a:ea typeface="Inter"/>
              <a:cs typeface="Inter"/>
              <a:sym typeface="Inter"/>
            </a:endParaRPr>
          </a:p>
        </p:txBody>
      </p:sp>
      <p:pic>
        <p:nvPicPr>
          <p:cNvPr id="6" name="Google Shape;95;p15">
            <a:extLst>
              <a:ext uri="{FF2B5EF4-FFF2-40B4-BE49-F238E27FC236}">
                <a16:creationId xmlns:a16="http://schemas.microsoft.com/office/drawing/2014/main" id="{1B7B3DFF-BD96-31A1-E643-B9EAA3B91BD8}"/>
              </a:ext>
            </a:extLst>
          </p:cNvPr>
          <p:cNvPicPr preferRelativeResize="0">
            <a:picLocks noChangeAspect="1"/>
          </p:cNvPicPr>
          <p:nvPr/>
        </p:nvPicPr>
        <p:blipFill rotWithShape="1">
          <a:blip r:embed="rId3">
            <a:alphaModFix/>
          </a:blip>
          <a:srcRect r="-4701"/>
          <a:stretch/>
        </p:blipFill>
        <p:spPr>
          <a:xfrm>
            <a:off x="8036782" y="241442"/>
            <a:ext cx="842150" cy="245544"/>
          </a:xfrm>
          <a:prstGeom prst="rect">
            <a:avLst/>
          </a:prstGeom>
          <a:noFill/>
          <a:ln>
            <a:noFill/>
          </a:ln>
        </p:spPr>
      </p:pic>
      <p:cxnSp>
        <p:nvCxnSpPr>
          <p:cNvPr id="107" name="Google Shape;107;p16"/>
          <p:cNvCxnSpPr/>
          <p:nvPr/>
        </p:nvCxnSpPr>
        <p:spPr>
          <a:xfrm rot="10800000">
            <a:off x="4072750" y="3401125"/>
            <a:ext cx="4123200" cy="0"/>
          </a:xfrm>
          <a:prstGeom prst="straightConnector1">
            <a:avLst/>
          </a:prstGeom>
          <a:noFill/>
          <a:ln w="9525" cap="flat" cmpd="sng">
            <a:solidFill>
              <a:srgbClr val="F15F41"/>
            </a:solidFill>
            <a:prstDash val="solid"/>
            <a:round/>
            <a:headEnd type="oval" w="med" len="med"/>
            <a:tailEnd type="none" w="med" len="med"/>
          </a:ln>
        </p:spPr>
      </p:cxnSp>
      <p:pic>
        <p:nvPicPr>
          <p:cNvPr id="108" name="Google Shape;108;p16"/>
          <p:cNvPicPr preferRelativeResize="0"/>
          <p:nvPr/>
        </p:nvPicPr>
        <p:blipFill>
          <a:blip r:embed="rId4">
            <a:alphaModFix/>
          </a:blip>
          <a:stretch>
            <a:fillRect/>
          </a:stretch>
        </p:blipFill>
        <p:spPr>
          <a:xfrm>
            <a:off x="8057450" y="261000"/>
            <a:ext cx="758850" cy="198100"/>
          </a:xfrm>
          <a:prstGeom prst="rect">
            <a:avLst/>
          </a:prstGeom>
          <a:noFill/>
          <a:ln>
            <a:noFill/>
          </a:ln>
        </p:spPr>
      </p:pic>
      <p:pic>
        <p:nvPicPr>
          <p:cNvPr id="3" name="Imagen 2">
            <a:extLst>
              <a:ext uri="{FF2B5EF4-FFF2-40B4-BE49-F238E27FC236}">
                <a16:creationId xmlns:a16="http://schemas.microsoft.com/office/drawing/2014/main" id="{D6907D60-D23A-E508-103B-011DC6BA6D7F}"/>
              </a:ext>
            </a:extLst>
          </p:cNvPr>
          <p:cNvPicPr>
            <a:picLocks noChangeAspect="1"/>
          </p:cNvPicPr>
          <p:nvPr/>
        </p:nvPicPr>
        <p:blipFill>
          <a:blip r:embed="rId5"/>
          <a:stretch>
            <a:fillRect/>
          </a:stretch>
        </p:blipFill>
        <p:spPr>
          <a:xfrm>
            <a:off x="648750" y="978425"/>
            <a:ext cx="3423900" cy="3423900"/>
          </a:xfrm>
          <a:prstGeom prst="rect">
            <a:avLst/>
          </a:prstGeom>
        </p:spPr>
      </p:pic>
      <p:sp>
        <p:nvSpPr>
          <p:cNvPr id="10" name="Google Shape;117;p17">
            <a:extLst>
              <a:ext uri="{FF2B5EF4-FFF2-40B4-BE49-F238E27FC236}">
                <a16:creationId xmlns:a16="http://schemas.microsoft.com/office/drawing/2014/main" id="{9AF6F574-C009-4F09-2AF1-B1A1A0FA9D89}"/>
              </a:ext>
            </a:extLst>
          </p:cNvPr>
          <p:cNvSpPr txBox="1"/>
          <p:nvPr/>
        </p:nvSpPr>
        <p:spPr>
          <a:xfrm>
            <a:off x="4925532" y="7532185"/>
            <a:ext cx="3953400" cy="2398495"/>
          </a:xfrm>
          <a:prstGeom prst="rect">
            <a:avLst/>
          </a:prstGeom>
          <a:solidFill>
            <a:srgbClr val="FFFFFF">
              <a:alpha val="41176"/>
            </a:srgbClr>
          </a:solid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1E1E1E"/>
              </a:buClr>
              <a:buSzPct val="100000"/>
              <a:buFont typeface="Tipo de letra del sistema regular"/>
              <a:buChar char="●"/>
            </a:pPr>
            <a:r>
              <a:rPr lang="es" sz="1600" b="1">
                <a:solidFill>
                  <a:srgbClr val="F15F41"/>
                </a:solidFill>
                <a:latin typeface="Inter"/>
                <a:ea typeface="Inter"/>
                <a:cs typeface="Inter"/>
                <a:sym typeface="Inter"/>
              </a:rPr>
              <a:t>Define</a:t>
            </a:r>
            <a:r>
              <a:rPr lang="es" sz="1600">
                <a:solidFill>
                  <a:srgbClr val="1E1E1E"/>
                </a:solidFill>
                <a:latin typeface="Inter"/>
                <a:ea typeface="Inter"/>
                <a:cs typeface="Inter"/>
                <a:sym typeface="Inter"/>
              </a:rPr>
              <a:t> workflows and the relevance of workflow orchestration</a:t>
            </a:r>
            <a:endParaRPr sz="1600">
              <a:solidFill>
                <a:srgbClr val="1E1E1E"/>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ct val="100000"/>
              <a:buFont typeface="Tipo de letra del sistema regular"/>
              <a:buChar char="●"/>
            </a:pPr>
            <a:r>
              <a:rPr lang="es" sz="1600" b="1">
                <a:solidFill>
                  <a:srgbClr val="F15F41"/>
                </a:solidFill>
                <a:latin typeface="Inter"/>
                <a:ea typeface="Inter"/>
                <a:cs typeface="Inter"/>
                <a:sym typeface="Inter"/>
              </a:rPr>
              <a:t>Associate</a:t>
            </a:r>
            <a:r>
              <a:rPr lang="es" sz="1600">
                <a:solidFill>
                  <a:srgbClr val="1E1E1E"/>
                </a:solidFill>
                <a:latin typeface="Inter"/>
                <a:ea typeface="Inter"/>
                <a:cs typeface="Inter"/>
                <a:sym typeface="Inter"/>
              </a:rPr>
              <a:t> challenges and common issues with unmanaged workflows</a:t>
            </a:r>
            <a:endParaRPr sz="1600">
              <a:solidFill>
                <a:srgbClr val="1E1E1E"/>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ct val="100000"/>
              <a:buFont typeface="Tipo de letra del sistema regular"/>
              <a:buChar char="●"/>
            </a:pPr>
            <a:r>
              <a:rPr lang="es" sz="1600" b="1">
                <a:solidFill>
                  <a:srgbClr val="F15F41"/>
                </a:solidFill>
                <a:latin typeface="Inter"/>
                <a:ea typeface="Inter"/>
                <a:cs typeface="Inter"/>
                <a:sym typeface="Inter"/>
              </a:rPr>
              <a:t>Identify</a:t>
            </a:r>
            <a:r>
              <a:rPr lang="es" sz="1600">
                <a:solidFill>
                  <a:srgbClr val="1E1E1E"/>
                </a:solidFill>
                <a:latin typeface="Inter"/>
                <a:ea typeface="Inter"/>
                <a:cs typeface="Inter"/>
                <a:sym typeface="Inter"/>
              </a:rPr>
              <a:t> the benefits of using workflow management systems</a:t>
            </a:r>
            <a:endParaRPr sz="1600">
              <a:solidFill>
                <a:srgbClr val="1E1E1E"/>
              </a:solidFill>
              <a:latin typeface="Inter"/>
              <a:ea typeface="Inter"/>
              <a:cs typeface="Inter"/>
              <a:sym typeface="Inter"/>
            </a:endParaRPr>
          </a:p>
        </p:txBody>
      </p:sp>
      <p:pic>
        <p:nvPicPr>
          <p:cNvPr id="11" name="Google Shape;113;p17">
            <a:extLst>
              <a:ext uri="{FF2B5EF4-FFF2-40B4-BE49-F238E27FC236}">
                <a16:creationId xmlns:a16="http://schemas.microsoft.com/office/drawing/2014/main" id="{5E3EA362-F01F-904B-CDCC-B8361964C97C}"/>
              </a:ext>
            </a:extLst>
          </p:cNvPr>
          <p:cNvPicPr preferRelativeResize="0"/>
          <p:nvPr/>
        </p:nvPicPr>
        <p:blipFill>
          <a:blip r:embed="rId6">
            <a:alphaModFix/>
          </a:blip>
          <a:srcRect t="7272" b="21194"/>
          <a:stretch>
            <a:fillRect/>
          </a:stretch>
        </p:blipFill>
        <p:spPr>
          <a:xfrm>
            <a:off x="-3243" y="5210802"/>
            <a:ext cx="4572001" cy="5143500"/>
          </a:xfrm>
          <a:prstGeom prst="rect">
            <a:avLst/>
          </a:prstGeom>
          <a:noFill/>
          <a:ln>
            <a:noFill/>
          </a:ln>
        </p:spPr>
      </p:pic>
      <p:sp>
        <p:nvSpPr>
          <p:cNvPr id="12" name="Google Shape;114;p17">
            <a:extLst>
              <a:ext uri="{FF2B5EF4-FFF2-40B4-BE49-F238E27FC236}">
                <a16:creationId xmlns:a16="http://schemas.microsoft.com/office/drawing/2014/main" id="{1CF59527-0971-9E50-2F6F-C0384E55372A}"/>
              </a:ext>
            </a:extLst>
          </p:cNvPr>
          <p:cNvSpPr/>
          <p:nvPr/>
        </p:nvSpPr>
        <p:spPr>
          <a:xfrm>
            <a:off x="-3243" y="5210802"/>
            <a:ext cx="4572000"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15;p17">
            <a:extLst>
              <a:ext uri="{FF2B5EF4-FFF2-40B4-BE49-F238E27FC236}">
                <a16:creationId xmlns:a16="http://schemas.microsoft.com/office/drawing/2014/main" id="{7C72BE89-D659-1A75-3370-AE7DB2C380D0}"/>
              </a:ext>
            </a:extLst>
          </p:cNvPr>
          <p:cNvSpPr txBox="1"/>
          <p:nvPr/>
        </p:nvSpPr>
        <p:spPr>
          <a:xfrm>
            <a:off x="632782" y="8542206"/>
            <a:ext cx="3366300" cy="1268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FFFFFF"/>
                </a:solidFill>
                <a:latin typeface="Inter Black"/>
                <a:ea typeface="Inter Black"/>
                <a:cs typeface="Inter Black"/>
                <a:sym typeface="Inter Black"/>
              </a:rPr>
              <a:t>The Prophecy</a:t>
            </a:r>
            <a:endParaRPr sz="3000">
              <a:solidFill>
                <a:srgbClr val="FFFFFF"/>
              </a:solidFill>
              <a:latin typeface="Inter Black"/>
              <a:ea typeface="Inter Black"/>
              <a:cs typeface="Inter Black"/>
              <a:sym typeface="Inter Black"/>
            </a:endParaRPr>
          </a:p>
          <a:p>
            <a:pPr marL="0" lvl="0" indent="0" algn="l" rtl="0">
              <a:spcBef>
                <a:spcPts val="0"/>
              </a:spcBef>
              <a:spcAft>
                <a:spcPts val="0"/>
              </a:spcAft>
              <a:buClr>
                <a:schemeClr val="dk1"/>
              </a:buClr>
              <a:buSzPts val="1700"/>
              <a:buFont typeface="Arial"/>
              <a:buNone/>
            </a:pPr>
            <a:r>
              <a:rPr lang="es" sz="3000">
                <a:solidFill>
                  <a:schemeClr val="lt1"/>
                </a:solidFill>
                <a:latin typeface="Inter"/>
                <a:ea typeface="Inter"/>
                <a:cs typeface="Inter"/>
                <a:sym typeface="Inter"/>
              </a:rPr>
              <a:t>What knowledge will you acquire?</a:t>
            </a:r>
            <a:endParaRPr sz="3000" i="1">
              <a:solidFill>
                <a:schemeClr val="lt1"/>
              </a:solidFill>
              <a:latin typeface="Inter"/>
              <a:ea typeface="Inter"/>
              <a:cs typeface="Inter"/>
              <a:sym typeface="Inter"/>
            </a:endParaRPr>
          </a:p>
          <a:p>
            <a:pPr marL="0" lvl="0" indent="0" algn="l" rtl="0">
              <a:spcBef>
                <a:spcPts val="0"/>
              </a:spcBef>
              <a:spcAft>
                <a:spcPts val="0"/>
              </a:spcAft>
              <a:buClr>
                <a:srgbClr val="000000"/>
              </a:buClr>
              <a:buSzPts val="1700"/>
              <a:buFont typeface="Arial"/>
              <a:buNone/>
            </a:pPr>
            <a:endParaRPr sz="3000">
              <a:solidFill>
                <a:srgbClr val="FFFFFF"/>
              </a:solidFill>
              <a:latin typeface="Inter Black"/>
              <a:ea typeface="Inter Black"/>
              <a:cs typeface="Inter Black"/>
              <a:sym typeface="Inter Black"/>
            </a:endParaRPr>
          </a:p>
          <a:p>
            <a:pPr marL="0" marR="0" lvl="0" indent="0" algn="l" rtl="0">
              <a:lnSpc>
                <a:spcPct val="100000"/>
              </a:lnSpc>
              <a:spcBef>
                <a:spcPts val="0"/>
              </a:spcBef>
              <a:spcAft>
                <a:spcPts val="0"/>
              </a:spcAft>
              <a:buClr>
                <a:srgbClr val="000000"/>
              </a:buClr>
              <a:buSzPts val="2200"/>
              <a:buFont typeface="Arial"/>
              <a:buNone/>
            </a:pPr>
            <a:endParaRPr sz="4300">
              <a:solidFill>
                <a:srgbClr val="FFFFFF"/>
              </a:solidFill>
              <a:latin typeface="Inter SemiBold"/>
              <a:ea typeface="Inter SemiBold"/>
              <a:cs typeface="Inter SemiBold"/>
              <a:sym typeface="Inter Semi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a:extLst>
            <a:ext uri="{FF2B5EF4-FFF2-40B4-BE49-F238E27FC236}">
              <a16:creationId xmlns:a16="http://schemas.microsoft.com/office/drawing/2014/main" id="{B9F31A69-B1E3-6909-8A82-691B68A60153}"/>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291CFF12-EC02-F220-FD6C-CE3D684B1CBB}"/>
              </a:ext>
            </a:extLst>
          </p:cNvPr>
          <p:cNvPicPr>
            <a:picLocks noChangeAspect="1"/>
          </p:cNvPicPr>
          <p:nvPr/>
        </p:nvPicPr>
        <p:blipFill>
          <a:blip r:embed="rId3"/>
          <a:srcRect/>
          <a:stretch/>
        </p:blipFill>
        <p:spPr>
          <a:xfrm>
            <a:off x="2158274" y="599368"/>
            <a:ext cx="6984356" cy="8609892"/>
          </a:xfrm>
          <a:prstGeom prst="rect">
            <a:avLst/>
          </a:prstGeom>
        </p:spPr>
      </p:pic>
      <p:pic>
        <p:nvPicPr>
          <p:cNvPr id="44" name="Imagen 43">
            <a:extLst>
              <a:ext uri="{FF2B5EF4-FFF2-40B4-BE49-F238E27FC236}">
                <a16:creationId xmlns:a16="http://schemas.microsoft.com/office/drawing/2014/main" id="{C1A321BF-A21D-6F1E-CE27-36C1FF194AE8}"/>
              </a:ext>
            </a:extLst>
          </p:cNvPr>
          <p:cNvPicPr>
            <a:picLocks noChangeAspect="1"/>
          </p:cNvPicPr>
          <p:nvPr/>
        </p:nvPicPr>
        <p:blipFill>
          <a:blip r:embed="rId4"/>
          <a:stretch>
            <a:fillRect/>
          </a:stretch>
        </p:blipFill>
        <p:spPr>
          <a:xfrm>
            <a:off x="10129738" y="4507244"/>
            <a:ext cx="530180" cy="388591"/>
          </a:xfrm>
          <a:prstGeom prst="rect">
            <a:avLst/>
          </a:prstGeom>
        </p:spPr>
      </p:pic>
      <p:sp>
        <p:nvSpPr>
          <p:cNvPr id="19" name="Google Shape;275;p30">
            <a:extLst>
              <a:ext uri="{FF2B5EF4-FFF2-40B4-BE49-F238E27FC236}">
                <a16:creationId xmlns:a16="http://schemas.microsoft.com/office/drawing/2014/main" id="{C7821766-CFF9-0200-8145-5249AA32EF60}"/>
              </a:ext>
            </a:extLst>
          </p:cNvPr>
          <p:cNvSpPr/>
          <p:nvPr/>
        </p:nvSpPr>
        <p:spPr>
          <a:xfrm>
            <a:off x="0" y="4445654"/>
            <a:ext cx="9144000" cy="1347859"/>
          </a:xfrm>
          <a:prstGeom prst="rect">
            <a:avLst/>
          </a:prstGeom>
          <a:gradFill>
            <a:gsLst>
              <a:gs pos="0">
                <a:srgbClr val="FFFFFF">
                  <a:alpha val="0"/>
                </a:srgbClr>
              </a:gs>
              <a:gs pos="23000">
                <a:srgbClr val="FFFFFF"/>
              </a:gs>
              <a:gs pos="100000">
                <a:srgbClr val="FFFFFF"/>
              </a:gs>
            </a:gsLst>
            <a:lin ang="540000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sp>
        <p:nvSpPr>
          <p:cNvPr id="13" name="Google Shape;275;p30">
            <a:extLst>
              <a:ext uri="{FF2B5EF4-FFF2-40B4-BE49-F238E27FC236}">
                <a16:creationId xmlns:a16="http://schemas.microsoft.com/office/drawing/2014/main" id="{238992E0-1113-9E44-52BB-5E7CFBEF5705}"/>
              </a:ext>
            </a:extLst>
          </p:cNvPr>
          <p:cNvSpPr/>
          <p:nvPr/>
        </p:nvSpPr>
        <p:spPr>
          <a:xfrm rot="10800000">
            <a:off x="1370" y="-399970"/>
            <a:ext cx="9144000" cy="1347859"/>
          </a:xfrm>
          <a:prstGeom prst="rect">
            <a:avLst/>
          </a:prstGeom>
          <a:gradFill>
            <a:gsLst>
              <a:gs pos="0">
                <a:srgbClr val="FFFFFF">
                  <a:alpha val="0"/>
                </a:srgbClr>
              </a:gs>
              <a:gs pos="23000">
                <a:srgbClr val="FFFFFF"/>
              </a:gs>
              <a:gs pos="100000">
                <a:srgbClr val="FFFFFF"/>
              </a:gs>
            </a:gsLst>
            <a:lin ang="540000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pic>
        <p:nvPicPr>
          <p:cNvPr id="286" name="Google Shape;286;p31">
            <a:extLst>
              <a:ext uri="{FF2B5EF4-FFF2-40B4-BE49-F238E27FC236}">
                <a16:creationId xmlns:a16="http://schemas.microsoft.com/office/drawing/2014/main" id="{1B57D2E2-672B-630C-DBA3-1A662151C196}"/>
              </a:ext>
            </a:extLst>
          </p:cNvPr>
          <p:cNvPicPr preferRelativeResize="0"/>
          <p:nvPr/>
        </p:nvPicPr>
        <p:blipFill>
          <a:blip r:embed="rId5">
            <a:alphaModFix/>
          </a:blip>
          <a:stretch>
            <a:fillRect/>
          </a:stretch>
        </p:blipFill>
        <p:spPr>
          <a:xfrm>
            <a:off x="8057450" y="261000"/>
            <a:ext cx="758850" cy="198100"/>
          </a:xfrm>
          <a:prstGeom prst="rect">
            <a:avLst/>
          </a:prstGeom>
          <a:noFill/>
          <a:ln>
            <a:noFill/>
          </a:ln>
        </p:spPr>
      </p:pic>
      <p:sp>
        <p:nvSpPr>
          <p:cNvPr id="300" name="Google Shape;300;p31">
            <a:extLst>
              <a:ext uri="{FF2B5EF4-FFF2-40B4-BE49-F238E27FC236}">
                <a16:creationId xmlns:a16="http://schemas.microsoft.com/office/drawing/2014/main" id="{5E9EEE8A-F7E9-50F2-BF48-A013C4293093}"/>
              </a:ext>
            </a:extLst>
          </p:cNvPr>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The Weapons</a:t>
            </a:r>
            <a:endParaRPr sz="2700" b="1">
              <a:latin typeface="Inter"/>
              <a:ea typeface="Inter"/>
              <a:cs typeface="Inter"/>
              <a:sym typeface="Inter"/>
            </a:endParaRPr>
          </a:p>
        </p:txBody>
      </p:sp>
      <p:grpSp>
        <p:nvGrpSpPr>
          <p:cNvPr id="269" name="Grupo 268">
            <a:extLst>
              <a:ext uri="{FF2B5EF4-FFF2-40B4-BE49-F238E27FC236}">
                <a16:creationId xmlns:a16="http://schemas.microsoft.com/office/drawing/2014/main" id="{F983756F-0302-3501-0648-2AC0E3894386}"/>
              </a:ext>
            </a:extLst>
          </p:cNvPr>
          <p:cNvGrpSpPr/>
          <p:nvPr/>
        </p:nvGrpSpPr>
        <p:grpSpPr>
          <a:xfrm>
            <a:off x="-9088346" y="4497152"/>
            <a:ext cx="2919121" cy="529853"/>
            <a:chOff x="4192869" y="2334604"/>
            <a:chExt cx="2919121" cy="529853"/>
          </a:xfrm>
        </p:grpSpPr>
        <p:sp>
          <p:nvSpPr>
            <p:cNvPr id="302" name="Google Shape;302;p31">
              <a:extLst>
                <a:ext uri="{FF2B5EF4-FFF2-40B4-BE49-F238E27FC236}">
                  <a16:creationId xmlns:a16="http://schemas.microsoft.com/office/drawing/2014/main" id="{240684CD-AE8E-FAFC-C727-A95FBCD766BB}"/>
                </a:ext>
              </a:extLst>
            </p:cNvPr>
            <p:cNvSpPr/>
            <p:nvPr/>
          </p:nvSpPr>
          <p:spPr>
            <a:xfrm>
              <a:off x="4192869" y="2334604"/>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03" name="Google Shape;303;p31">
              <a:extLst>
                <a:ext uri="{FF2B5EF4-FFF2-40B4-BE49-F238E27FC236}">
                  <a16:creationId xmlns:a16="http://schemas.microsoft.com/office/drawing/2014/main" id="{C63190AF-CC9E-9460-CB05-1AAF8E0C7891}"/>
                </a:ext>
              </a:extLst>
            </p:cNvPr>
            <p:cNvSpPr txBox="1"/>
            <p:nvPr/>
          </p:nvSpPr>
          <p:spPr>
            <a:xfrm>
              <a:off x="4933222" y="2396202"/>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Steps</a:t>
              </a:r>
              <a:endParaRPr sz="1250" dirty="0">
                <a:solidFill>
                  <a:srgbClr val="FFFFFF"/>
                </a:solidFill>
                <a:latin typeface="Albert Sans ExtraBold"/>
                <a:ea typeface="Albert Sans ExtraBold"/>
                <a:cs typeface="Albert Sans ExtraBold"/>
                <a:sym typeface="Albert Sans ExtraBold"/>
              </a:endParaRPr>
            </a:p>
          </p:txBody>
        </p:sp>
        <p:pic>
          <p:nvPicPr>
            <p:cNvPr id="262" name="Imagen 261">
              <a:extLst>
                <a:ext uri="{FF2B5EF4-FFF2-40B4-BE49-F238E27FC236}">
                  <a16:creationId xmlns:a16="http://schemas.microsoft.com/office/drawing/2014/main" id="{C486EC6D-E196-D987-E3FD-6EEA95A61BE5}"/>
                </a:ext>
              </a:extLst>
            </p:cNvPr>
            <p:cNvPicPr>
              <a:picLocks noChangeAspect="1"/>
            </p:cNvPicPr>
            <p:nvPr/>
          </p:nvPicPr>
          <p:blipFill>
            <a:blip r:embed="rId6"/>
            <a:stretch>
              <a:fillRect/>
            </a:stretch>
          </p:blipFill>
          <p:spPr>
            <a:xfrm>
              <a:off x="4366472" y="2394002"/>
              <a:ext cx="411056" cy="411056"/>
            </a:xfrm>
            <a:prstGeom prst="rect">
              <a:avLst/>
            </a:prstGeom>
          </p:spPr>
        </p:pic>
      </p:grpSp>
      <p:grpSp>
        <p:nvGrpSpPr>
          <p:cNvPr id="46" name="Grupo 45">
            <a:extLst>
              <a:ext uri="{FF2B5EF4-FFF2-40B4-BE49-F238E27FC236}">
                <a16:creationId xmlns:a16="http://schemas.microsoft.com/office/drawing/2014/main" id="{3D14A80D-4DA5-A338-F2C8-1AF1B3BFB464}"/>
              </a:ext>
            </a:extLst>
          </p:cNvPr>
          <p:cNvGrpSpPr/>
          <p:nvPr/>
        </p:nvGrpSpPr>
        <p:grpSpPr>
          <a:xfrm>
            <a:off x="-4387262" y="4486056"/>
            <a:ext cx="2919121" cy="529853"/>
            <a:chOff x="4192869" y="2334604"/>
            <a:chExt cx="2919121" cy="529853"/>
          </a:xfrm>
        </p:grpSpPr>
        <p:sp>
          <p:nvSpPr>
            <p:cNvPr id="47" name="Google Shape;302;p31">
              <a:extLst>
                <a:ext uri="{FF2B5EF4-FFF2-40B4-BE49-F238E27FC236}">
                  <a16:creationId xmlns:a16="http://schemas.microsoft.com/office/drawing/2014/main" id="{7D054A78-E85A-D1A9-21F3-0AFDA8494CE2}"/>
                </a:ext>
              </a:extLst>
            </p:cNvPr>
            <p:cNvSpPr/>
            <p:nvPr/>
          </p:nvSpPr>
          <p:spPr>
            <a:xfrm>
              <a:off x="4192869" y="2334604"/>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8" name="Google Shape;303;p31">
              <a:extLst>
                <a:ext uri="{FF2B5EF4-FFF2-40B4-BE49-F238E27FC236}">
                  <a16:creationId xmlns:a16="http://schemas.microsoft.com/office/drawing/2014/main" id="{26E388CA-DCE8-5587-AF22-3B7E0DDEF0D6}"/>
                </a:ext>
              </a:extLst>
            </p:cNvPr>
            <p:cNvSpPr txBox="1"/>
            <p:nvPr/>
          </p:nvSpPr>
          <p:spPr>
            <a:xfrm>
              <a:off x="4933222" y="2396202"/>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DAG</a:t>
              </a:r>
              <a:endParaRPr sz="1250" dirty="0">
                <a:solidFill>
                  <a:srgbClr val="FFFFFF"/>
                </a:solidFill>
                <a:latin typeface="Albert Sans ExtraBold"/>
                <a:ea typeface="Albert Sans ExtraBold"/>
                <a:cs typeface="Albert Sans ExtraBold"/>
                <a:sym typeface="Albert Sans ExtraBold"/>
              </a:endParaRPr>
            </a:p>
          </p:txBody>
        </p:sp>
        <p:pic>
          <p:nvPicPr>
            <p:cNvPr id="49" name="Imagen 48">
              <a:extLst>
                <a:ext uri="{FF2B5EF4-FFF2-40B4-BE49-F238E27FC236}">
                  <a16:creationId xmlns:a16="http://schemas.microsoft.com/office/drawing/2014/main" id="{F0A0BADA-7022-C356-4767-AA156FB28204}"/>
                </a:ext>
              </a:extLst>
            </p:cNvPr>
            <p:cNvPicPr>
              <a:picLocks noChangeAspect="1"/>
            </p:cNvPicPr>
            <p:nvPr/>
          </p:nvPicPr>
          <p:blipFill>
            <a:blip r:embed="rId6"/>
            <a:stretch>
              <a:fillRect/>
            </a:stretch>
          </p:blipFill>
          <p:spPr>
            <a:xfrm>
              <a:off x="4366472" y="2394002"/>
              <a:ext cx="411056" cy="411056"/>
            </a:xfrm>
            <a:prstGeom prst="rect">
              <a:avLst/>
            </a:prstGeom>
          </p:spPr>
        </p:pic>
      </p:grpSp>
      <p:grpSp>
        <p:nvGrpSpPr>
          <p:cNvPr id="270" name="Grupo 269">
            <a:extLst>
              <a:ext uri="{FF2B5EF4-FFF2-40B4-BE49-F238E27FC236}">
                <a16:creationId xmlns:a16="http://schemas.microsoft.com/office/drawing/2014/main" id="{BAA4E6D2-7E25-1C04-580F-54B4EEF0AAA6}"/>
              </a:ext>
            </a:extLst>
          </p:cNvPr>
          <p:cNvGrpSpPr/>
          <p:nvPr/>
        </p:nvGrpSpPr>
        <p:grpSpPr>
          <a:xfrm>
            <a:off x="430801" y="4497152"/>
            <a:ext cx="2919121" cy="529853"/>
            <a:chOff x="4192859" y="2983997"/>
            <a:chExt cx="2919121" cy="529853"/>
          </a:xfrm>
        </p:grpSpPr>
        <p:sp>
          <p:nvSpPr>
            <p:cNvPr id="295" name="Google Shape;295;p31">
              <a:extLst>
                <a:ext uri="{FF2B5EF4-FFF2-40B4-BE49-F238E27FC236}">
                  <a16:creationId xmlns:a16="http://schemas.microsoft.com/office/drawing/2014/main" id="{BFFBE628-EE4B-F98F-ED1B-2B45A4D8BBE3}"/>
                </a:ext>
              </a:extLst>
            </p:cNvPr>
            <p:cNvSpPr/>
            <p:nvPr/>
          </p:nvSpPr>
          <p:spPr>
            <a:xfrm>
              <a:off x="4192859" y="2983997"/>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6" name="Google Shape;296;p31">
              <a:extLst>
                <a:ext uri="{FF2B5EF4-FFF2-40B4-BE49-F238E27FC236}">
                  <a16:creationId xmlns:a16="http://schemas.microsoft.com/office/drawing/2014/main" id="{5F1998DF-A91E-9F08-9379-98516780836B}"/>
                </a:ext>
              </a:extLst>
            </p:cNvPr>
            <p:cNvSpPr txBox="1"/>
            <p:nvPr/>
          </p:nvSpPr>
          <p:spPr>
            <a:xfrm>
              <a:off x="4933224" y="3045595"/>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Artifacts</a:t>
              </a:r>
              <a:endParaRPr sz="1250" dirty="0">
                <a:solidFill>
                  <a:srgbClr val="FFFFFF"/>
                </a:solidFill>
                <a:latin typeface="Albert Sans ExtraBold"/>
                <a:ea typeface="Albert Sans ExtraBold"/>
                <a:cs typeface="Albert Sans ExtraBold"/>
                <a:sym typeface="Albert Sans ExtraBold"/>
              </a:endParaRPr>
            </a:p>
          </p:txBody>
        </p:sp>
        <p:pic>
          <p:nvPicPr>
            <p:cNvPr id="260" name="Imagen 259">
              <a:extLst>
                <a:ext uri="{FF2B5EF4-FFF2-40B4-BE49-F238E27FC236}">
                  <a16:creationId xmlns:a16="http://schemas.microsoft.com/office/drawing/2014/main" id="{B6718150-8BD0-527D-8F91-52E4D141F892}"/>
                </a:ext>
              </a:extLst>
            </p:cNvPr>
            <p:cNvPicPr>
              <a:picLocks noChangeAspect="1"/>
            </p:cNvPicPr>
            <p:nvPr/>
          </p:nvPicPr>
          <p:blipFill>
            <a:blip r:embed="rId7"/>
            <a:stretch>
              <a:fillRect/>
            </a:stretch>
          </p:blipFill>
          <p:spPr>
            <a:xfrm>
              <a:off x="4366472" y="3043395"/>
              <a:ext cx="411056" cy="411056"/>
            </a:xfrm>
            <a:prstGeom prst="rect">
              <a:avLst/>
            </a:prstGeom>
          </p:spPr>
        </p:pic>
      </p:grpSp>
      <p:grpSp>
        <p:nvGrpSpPr>
          <p:cNvPr id="31" name="Grupo 30">
            <a:extLst>
              <a:ext uri="{FF2B5EF4-FFF2-40B4-BE49-F238E27FC236}">
                <a16:creationId xmlns:a16="http://schemas.microsoft.com/office/drawing/2014/main" id="{C23B66B2-A2BB-7800-B21D-1B34B09244CD}"/>
              </a:ext>
            </a:extLst>
          </p:cNvPr>
          <p:cNvGrpSpPr/>
          <p:nvPr/>
        </p:nvGrpSpPr>
        <p:grpSpPr>
          <a:xfrm>
            <a:off x="10080129" y="4445654"/>
            <a:ext cx="2919121" cy="529853"/>
            <a:chOff x="4192858" y="4282783"/>
            <a:chExt cx="2919121" cy="529853"/>
          </a:xfrm>
        </p:grpSpPr>
        <p:sp>
          <p:nvSpPr>
            <p:cNvPr id="32" name="Google Shape;305;p31">
              <a:extLst>
                <a:ext uri="{FF2B5EF4-FFF2-40B4-BE49-F238E27FC236}">
                  <a16:creationId xmlns:a16="http://schemas.microsoft.com/office/drawing/2014/main" id="{534B31DE-36DA-7BCF-2D9B-DD8B8E53FB96}"/>
                </a:ext>
              </a:extLst>
            </p:cNvPr>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3" name="Google Shape;306;p31">
              <a:extLst>
                <a:ext uri="{FF2B5EF4-FFF2-40B4-BE49-F238E27FC236}">
                  <a16:creationId xmlns:a16="http://schemas.microsoft.com/office/drawing/2014/main" id="{57BB5A36-3311-1E24-58AD-7393271238F1}"/>
                </a:ext>
              </a:extLst>
            </p:cNvPr>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UI/CLI</a:t>
              </a:r>
              <a:endParaRPr sz="1250" dirty="0">
                <a:solidFill>
                  <a:srgbClr val="FFFFFF"/>
                </a:solidFill>
                <a:latin typeface="Albert Sans ExtraBold"/>
                <a:ea typeface="Albert Sans ExtraBold"/>
                <a:cs typeface="Albert Sans ExtraBold"/>
                <a:sym typeface="Albert Sans ExtraBold"/>
              </a:endParaRPr>
            </a:p>
          </p:txBody>
        </p:sp>
        <p:pic>
          <p:nvPicPr>
            <p:cNvPr id="35" name="Imagen 34">
              <a:extLst>
                <a:ext uri="{FF2B5EF4-FFF2-40B4-BE49-F238E27FC236}">
                  <a16:creationId xmlns:a16="http://schemas.microsoft.com/office/drawing/2014/main" id="{CA3092B0-DC08-F58F-3F79-843C45479F08}"/>
                </a:ext>
              </a:extLst>
            </p:cNvPr>
            <p:cNvPicPr>
              <a:picLocks noChangeAspect="1"/>
            </p:cNvPicPr>
            <p:nvPr/>
          </p:nvPicPr>
          <p:blipFill>
            <a:blip r:embed="rId8"/>
            <a:srcRect/>
            <a:stretch/>
          </p:blipFill>
          <p:spPr>
            <a:xfrm>
              <a:off x="4366472" y="4344373"/>
              <a:ext cx="411056" cy="411056"/>
            </a:xfrm>
            <a:prstGeom prst="rect">
              <a:avLst/>
            </a:prstGeom>
          </p:spPr>
        </p:pic>
      </p:grpSp>
      <p:grpSp>
        <p:nvGrpSpPr>
          <p:cNvPr id="15" name="Grupo 14">
            <a:extLst>
              <a:ext uri="{FF2B5EF4-FFF2-40B4-BE49-F238E27FC236}">
                <a16:creationId xmlns:a16="http://schemas.microsoft.com/office/drawing/2014/main" id="{55F95E81-6914-E705-F9C9-CC3ABF39C036}"/>
              </a:ext>
            </a:extLst>
          </p:cNvPr>
          <p:cNvGrpSpPr/>
          <p:nvPr/>
        </p:nvGrpSpPr>
        <p:grpSpPr>
          <a:xfrm>
            <a:off x="10080129" y="4421174"/>
            <a:ext cx="2919121" cy="529853"/>
            <a:chOff x="4192859" y="3633390"/>
            <a:chExt cx="2919121" cy="529853"/>
          </a:xfrm>
        </p:grpSpPr>
        <p:sp>
          <p:nvSpPr>
            <p:cNvPr id="17" name="Google Shape;298;p31">
              <a:extLst>
                <a:ext uri="{FF2B5EF4-FFF2-40B4-BE49-F238E27FC236}">
                  <a16:creationId xmlns:a16="http://schemas.microsoft.com/office/drawing/2014/main" id="{8F6D0181-B267-03E9-8163-17FE8CCE06E5}"/>
                </a:ext>
              </a:extLst>
            </p:cNvPr>
            <p:cNvSpPr/>
            <p:nvPr/>
          </p:nvSpPr>
          <p:spPr>
            <a:xfrm>
              <a:off x="4192859" y="3633390"/>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0" name="Google Shape;299;p31">
              <a:extLst>
                <a:ext uri="{FF2B5EF4-FFF2-40B4-BE49-F238E27FC236}">
                  <a16:creationId xmlns:a16="http://schemas.microsoft.com/office/drawing/2014/main" id="{BDB0989C-DCB8-42D2-89BD-66509E500D68}"/>
                </a:ext>
              </a:extLst>
            </p:cNvPr>
            <p:cNvSpPr txBox="1"/>
            <p:nvPr/>
          </p:nvSpPr>
          <p:spPr>
            <a:xfrm>
              <a:off x="4933224" y="3694980"/>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Parameters</a:t>
              </a:r>
              <a:endParaRPr sz="1250">
                <a:solidFill>
                  <a:srgbClr val="FFFFFF"/>
                </a:solidFill>
                <a:latin typeface="Albert Sans ExtraBold"/>
                <a:ea typeface="Albert Sans ExtraBold"/>
                <a:cs typeface="Albert Sans ExtraBold"/>
                <a:sym typeface="Albert Sans ExtraBold"/>
              </a:endParaRPr>
            </a:p>
          </p:txBody>
        </p:sp>
        <p:pic>
          <p:nvPicPr>
            <p:cNvPr id="22" name="Imagen 21">
              <a:extLst>
                <a:ext uri="{FF2B5EF4-FFF2-40B4-BE49-F238E27FC236}">
                  <a16:creationId xmlns:a16="http://schemas.microsoft.com/office/drawing/2014/main" id="{1995F2C2-1F1C-57C1-2EAF-BDD1DDF23AB0}"/>
                </a:ext>
              </a:extLst>
            </p:cNvPr>
            <p:cNvPicPr>
              <a:picLocks noChangeAspect="1"/>
            </p:cNvPicPr>
            <p:nvPr/>
          </p:nvPicPr>
          <p:blipFill>
            <a:blip r:embed="rId9"/>
            <a:stretch>
              <a:fillRect/>
            </a:stretch>
          </p:blipFill>
          <p:spPr>
            <a:xfrm>
              <a:off x="4366472" y="3697605"/>
              <a:ext cx="411056" cy="411056"/>
            </a:xfrm>
            <a:prstGeom prst="rect">
              <a:avLst/>
            </a:prstGeom>
          </p:spPr>
        </p:pic>
      </p:grpSp>
    </p:spTree>
    <p:extLst>
      <p:ext uri="{BB962C8B-B14F-4D97-AF65-F5344CB8AC3E}">
        <p14:creationId xmlns:p14="http://schemas.microsoft.com/office/powerpoint/2010/main" val="178951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nodeType="afterEffect">
                                  <p:stCondLst>
                                    <p:cond delay="0"/>
                                  </p:stCondLst>
                                  <p:childTnLst>
                                    <p:animMotion origin="layout" path="M -0.00156 -0.02933 L -0.00121 -0.80587 " pathEditMode="relative" rAng="0" ptsTypes="AA">
                                      <p:cBhvr>
                                        <p:cTn id="6" dur="7000" fill="hold"/>
                                        <p:tgtEl>
                                          <p:spTgt spid="2"/>
                                        </p:tgtEl>
                                        <p:attrNameLst>
                                          <p:attrName>ppt_x</p:attrName>
                                          <p:attrName>ppt_y</p:attrName>
                                        </p:attrNameLst>
                                      </p:cBhvr>
                                      <p:rCtr x="17" y="-388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a:extLst>
            <a:ext uri="{FF2B5EF4-FFF2-40B4-BE49-F238E27FC236}">
              <a16:creationId xmlns:a16="http://schemas.microsoft.com/office/drawing/2014/main" id="{65D48560-5FA7-F71D-EE6C-ED110E06869B}"/>
            </a:ext>
          </a:extLst>
        </p:cNvPr>
        <p:cNvGrpSpPr/>
        <p:nvPr/>
      </p:nvGrpSpPr>
      <p:grpSpPr>
        <a:xfrm>
          <a:off x="0" y="0"/>
          <a:ext cx="0" cy="0"/>
          <a:chOff x="0" y="0"/>
          <a:chExt cx="0" cy="0"/>
        </a:xfrm>
      </p:grpSpPr>
      <p:pic>
        <p:nvPicPr>
          <p:cNvPr id="45" name="Imagen 44">
            <a:extLst>
              <a:ext uri="{FF2B5EF4-FFF2-40B4-BE49-F238E27FC236}">
                <a16:creationId xmlns:a16="http://schemas.microsoft.com/office/drawing/2014/main" id="{D650E72D-60E6-F757-D938-DB9198D8D674}"/>
              </a:ext>
            </a:extLst>
          </p:cNvPr>
          <p:cNvPicPr>
            <a:picLocks noChangeAspect="1"/>
          </p:cNvPicPr>
          <p:nvPr/>
        </p:nvPicPr>
        <p:blipFill>
          <a:blip r:embed="rId3"/>
          <a:stretch>
            <a:fillRect/>
          </a:stretch>
        </p:blipFill>
        <p:spPr>
          <a:xfrm>
            <a:off x="10125005" y="4328076"/>
            <a:ext cx="708705" cy="456947"/>
          </a:xfrm>
          <a:prstGeom prst="rect">
            <a:avLst/>
          </a:prstGeom>
        </p:spPr>
      </p:pic>
      <p:pic>
        <p:nvPicPr>
          <p:cNvPr id="46" name="Imagen 45">
            <a:extLst>
              <a:ext uri="{FF2B5EF4-FFF2-40B4-BE49-F238E27FC236}">
                <a16:creationId xmlns:a16="http://schemas.microsoft.com/office/drawing/2014/main" id="{88D5A5E4-35C4-4114-A384-0EFAFECB88B1}"/>
              </a:ext>
            </a:extLst>
          </p:cNvPr>
          <p:cNvPicPr>
            <a:picLocks noChangeAspect="1"/>
          </p:cNvPicPr>
          <p:nvPr/>
        </p:nvPicPr>
        <p:blipFill>
          <a:blip r:embed="rId4"/>
          <a:stretch>
            <a:fillRect/>
          </a:stretch>
        </p:blipFill>
        <p:spPr>
          <a:xfrm>
            <a:off x="10125003" y="4328076"/>
            <a:ext cx="708705" cy="456947"/>
          </a:xfrm>
          <a:prstGeom prst="rect">
            <a:avLst/>
          </a:prstGeom>
        </p:spPr>
      </p:pic>
      <p:pic>
        <p:nvPicPr>
          <p:cNvPr id="47" name="Imagen 46">
            <a:extLst>
              <a:ext uri="{FF2B5EF4-FFF2-40B4-BE49-F238E27FC236}">
                <a16:creationId xmlns:a16="http://schemas.microsoft.com/office/drawing/2014/main" id="{EC81FE0A-4FD2-E29D-198E-57204136CA4C}"/>
              </a:ext>
            </a:extLst>
          </p:cNvPr>
          <p:cNvPicPr>
            <a:picLocks noChangeAspect="1"/>
          </p:cNvPicPr>
          <p:nvPr/>
        </p:nvPicPr>
        <p:blipFill>
          <a:blip r:embed="rId3"/>
          <a:stretch>
            <a:fillRect/>
          </a:stretch>
        </p:blipFill>
        <p:spPr>
          <a:xfrm>
            <a:off x="10125004" y="4328076"/>
            <a:ext cx="708705" cy="456947"/>
          </a:xfrm>
          <a:prstGeom prst="rect">
            <a:avLst/>
          </a:prstGeom>
        </p:spPr>
      </p:pic>
      <p:pic>
        <p:nvPicPr>
          <p:cNvPr id="23" name="Imagen 22">
            <a:extLst>
              <a:ext uri="{FF2B5EF4-FFF2-40B4-BE49-F238E27FC236}">
                <a16:creationId xmlns:a16="http://schemas.microsoft.com/office/drawing/2014/main" id="{57DC62F3-DB00-646C-1BF0-D8FDB3C1BCF2}"/>
              </a:ext>
            </a:extLst>
          </p:cNvPr>
          <p:cNvPicPr>
            <a:picLocks noChangeAspect="1"/>
          </p:cNvPicPr>
          <p:nvPr/>
        </p:nvPicPr>
        <p:blipFill>
          <a:blip r:embed="rId5"/>
          <a:stretch>
            <a:fillRect/>
          </a:stretch>
        </p:blipFill>
        <p:spPr>
          <a:xfrm>
            <a:off x="2126384" y="261000"/>
            <a:ext cx="7017616" cy="5143500"/>
          </a:xfrm>
          <a:prstGeom prst="rect">
            <a:avLst/>
          </a:prstGeom>
        </p:spPr>
      </p:pic>
      <p:grpSp>
        <p:nvGrpSpPr>
          <p:cNvPr id="36" name="Grupo 35">
            <a:extLst>
              <a:ext uri="{FF2B5EF4-FFF2-40B4-BE49-F238E27FC236}">
                <a16:creationId xmlns:a16="http://schemas.microsoft.com/office/drawing/2014/main" id="{8705D658-A545-F2D2-D491-C961869D452D}"/>
              </a:ext>
            </a:extLst>
          </p:cNvPr>
          <p:cNvGrpSpPr/>
          <p:nvPr/>
        </p:nvGrpSpPr>
        <p:grpSpPr>
          <a:xfrm>
            <a:off x="436654" y="4488295"/>
            <a:ext cx="2919121" cy="529853"/>
            <a:chOff x="4192859" y="3633390"/>
            <a:chExt cx="2919121" cy="529853"/>
          </a:xfrm>
        </p:grpSpPr>
        <p:sp>
          <p:nvSpPr>
            <p:cNvPr id="37" name="Google Shape;298;p31">
              <a:extLst>
                <a:ext uri="{FF2B5EF4-FFF2-40B4-BE49-F238E27FC236}">
                  <a16:creationId xmlns:a16="http://schemas.microsoft.com/office/drawing/2014/main" id="{96C63F82-103B-8C12-F8A1-3960338D71DA}"/>
                </a:ext>
              </a:extLst>
            </p:cNvPr>
            <p:cNvSpPr/>
            <p:nvPr/>
          </p:nvSpPr>
          <p:spPr>
            <a:xfrm>
              <a:off x="4192859" y="3633390"/>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8" name="Google Shape;299;p31">
              <a:extLst>
                <a:ext uri="{FF2B5EF4-FFF2-40B4-BE49-F238E27FC236}">
                  <a16:creationId xmlns:a16="http://schemas.microsoft.com/office/drawing/2014/main" id="{1FF5C84F-84ED-5E51-3A88-E62AEA446FE7}"/>
                </a:ext>
              </a:extLst>
            </p:cNvPr>
            <p:cNvSpPr txBox="1"/>
            <p:nvPr/>
          </p:nvSpPr>
          <p:spPr>
            <a:xfrm>
              <a:off x="4933224" y="3694980"/>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Parameters</a:t>
              </a:r>
              <a:endParaRPr sz="1250">
                <a:solidFill>
                  <a:srgbClr val="FFFFFF"/>
                </a:solidFill>
                <a:latin typeface="Albert Sans ExtraBold"/>
                <a:ea typeface="Albert Sans ExtraBold"/>
                <a:cs typeface="Albert Sans ExtraBold"/>
                <a:sym typeface="Albert Sans ExtraBold"/>
              </a:endParaRPr>
            </a:p>
          </p:txBody>
        </p:sp>
        <p:pic>
          <p:nvPicPr>
            <p:cNvPr id="39" name="Imagen 38">
              <a:extLst>
                <a:ext uri="{FF2B5EF4-FFF2-40B4-BE49-F238E27FC236}">
                  <a16:creationId xmlns:a16="http://schemas.microsoft.com/office/drawing/2014/main" id="{3A699E58-A6D2-CCBE-2AF0-B48E817E03BD}"/>
                </a:ext>
              </a:extLst>
            </p:cNvPr>
            <p:cNvPicPr>
              <a:picLocks noChangeAspect="1"/>
            </p:cNvPicPr>
            <p:nvPr/>
          </p:nvPicPr>
          <p:blipFill>
            <a:blip r:embed="rId6"/>
            <a:stretch>
              <a:fillRect/>
            </a:stretch>
          </p:blipFill>
          <p:spPr>
            <a:xfrm>
              <a:off x="4366472" y="3697605"/>
              <a:ext cx="411056" cy="411056"/>
            </a:xfrm>
            <a:prstGeom prst="rect">
              <a:avLst/>
            </a:prstGeom>
          </p:spPr>
        </p:pic>
      </p:grpSp>
      <p:pic>
        <p:nvPicPr>
          <p:cNvPr id="16" name="Imagen 15">
            <a:extLst>
              <a:ext uri="{FF2B5EF4-FFF2-40B4-BE49-F238E27FC236}">
                <a16:creationId xmlns:a16="http://schemas.microsoft.com/office/drawing/2014/main" id="{30990D7A-D37D-5807-FD50-CD986076A5D5}"/>
              </a:ext>
            </a:extLst>
          </p:cNvPr>
          <p:cNvPicPr>
            <a:picLocks noChangeAspect="1"/>
          </p:cNvPicPr>
          <p:nvPr/>
        </p:nvPicPr>
        <p:blipFill>
          <a:blip r:embed="rId7"/>
          <a:stretch>
            <a:fillRect/>
          </a:stretch>
        </p:blipFill>
        <p:spPr>
          <a:xfrm>
            <a:off x="-9695201" y="419488"/>
            <a:ext cx="4948754" cy="6100524"/>
          </a:xfrm>
          <a:prstGeom prst="rect">
            <a:avLst/>
          </a:prstGeom>
        </p:spPr>
      </p:pic>
      <p:pic>
        <p:nvPicPr>
          <p:cNvPr id="18" name="Imagen 17">
            <a:extLst>
              <a:ext uri="{FF2B5EF4-FFF2-40B4-BE49-F238E27FC236}">
                <a16:creationId xmlns:a16="http://schemas.microsoft.com/office/drawing/2014/main" id="{E4B41BB9-349F-BF40-BDB8-184311C400FD}"/>
              </a:ext>
            </a:extLst>
          </p:cNvPr>
          <p:cNvPicPr>
            <a:picLocks noChangeAspect="1"/>
          </p:cNvPicPr>
          <p:nvPr/>
        </p:nvPicPr>
        <p:blipFill>
          <a:blip r:embed="rId8"/>
          <a:stretch>
            <a:fillRect/>
          </a:stretch>
        </p:blipFill>
        <p:spPr>
          <a:xfrm>
            <a:off x="-5224154" y="359615"/>
            <a:ext cx="5074021" cy="5641424"/>
          </a:xfrm>
          <a:prstGeom prst="rect">
            <a:avLst/>
          </a:prstGeom>
        </p:spPr>
      </p:pic>
      <p:pic>
        <p:nvPicPr>
          <p:cNvPr id="286" name="Google Shape;286;p31">
            <a:extLst>
              <a:ext uri="{FF2B5EF4-FFF2-40B4-BE49-F238E27FC236}">
                <a16:creationId xmlns:a16="http://schemas.microsoft.com/office/drawing/2014/main" id="{5B008761-EF4D-1CAC-8B24-05604BB449CD}"/>
              </a:ext>
            </a:extLst>
          </p:cNvPr>
          <p:cNvPicPr preferRelativeResize="0"/>
          <p:nvPr/>
        </p:nvPicPr>
        <p:blipFill>
          <a:blip r:embed="rId9">
            <a:alphaModFix/>
          </a:blip>
          <a:stretch>
            <a:fillRect/>
          </a:stretch>
        </p:blipFill>
        <p:spPr>
          <a:xfrm>
            <a:off x="8057450" y="261000"/>
            <a:ext cx="758850" cy="198100"/>
          </a:xfrm>
          <a:prstGeom prst="rect">
            <a:avLst/>
          </a:prstGeom>
          <a:noFill/>
          <a:ln>
            <a:noFill/>
          </a:ln>
        </p:spPr>
      </p:pic>
      <p:sp>
        <p:nvSpPr>
          <p:cNvPr id="300" name="Google Shape;300;p31">
            <a:extLst>
              <a:ext uri="{FF2B5EF4-FFF2-40B4-BE49-F238E27FC236}">
                <a16:creationId xmlns:a16="http://schemas.microsoft.com/office/drawing/2014/main" id="{71770AA0-3D72-D8C5-7522-92EFDBF7A2B9}"/>
              </a:ext>
            </a:extLst>
          </p:cNvPr>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The Weapons</a:t>
            </a:r>
            <a:endParaRPr sz="2700" b="1">
              <a:latin typeface="Inter"/>
              <a:ea typeface="Inter"/>
              <a:cs typeface="Inter"/>
              <a:sym typeface="Inter"/>
            </a:endParaRPr>
          </a:p>
        </p:txBody>
      </p:sp>
      <p:grpSp>
        <p:nvGrpSpPr>
          <p:cNvPr id="270" name="Grupo 269">
            <a:extLst>
              <a:ext uri="{FF2B5EF4-FFF2-40B4-BE49-F238E27FC236}">
                <a16:creationId xmlns:a16="http://schemas.microsoft.com/office/drawing/2014/main" id="{B613365F-5116-3791-6C2E-D21092624058}"/>
              </a:ext>
            </a:extLst>
          </p:cNvPr>
          <p:cNvGrpSpPr/>
          <p:nvPr/>
        </p:nvGrpSpPr>
        <p:grpSpPr>
          <a:xfrm>
            <a:off x="-4418170" y="4497152"/>
            <a:ext cx="2919121" cy="529853"/>
            <a:chOff x="4192859" y="2983997"/>
            <a:chExt cx="2919121" cy="529853"/>
          </a:xfrm>
        </p:grpSpPr>
        <p:sp>
          <p:nvSpPr>
            <p:cNvPr id="295" name="Google Shape;295;p31">
              <a:extLst>
                <a:ext uri="{FF2B5EF4-FFF2-40B4-BE49-F238E27FC236}">
                  <a16:creationId xmlns:a16="http://schemas.microsoft.com/office/drawing/2014/main" id="{A6341050-06E0-AB5A-0C22-27C8402CDF61}"/>
                </a:ext>
              </a:extLst>
            </p:cNvPr>
            <p:cNvSpPr/>
            <p:nvPr/>
          </p:nvSpPr>
          <p:spPr>
            <a:xfrm>
              <a:off x="4192859" y="2983997"/>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296" name="Google Shape;296;p31">
              <a:extLst>
                <a:ext uri="{FF2B5EF4-FFF2-40B4-BE49-F238E27FC236}">
                  <a16:creationId xmlns:a16="http://schemas.microsoft.com/office/drawing/2014/main" id="{A9360E1C-DE2E-4B9A-3B31-FB8C4D7ED513}"/>
                </a:ext>
              </a:extLst>
            </p:cNvPr>
            <p:cNvSpPr txBox="1"/>
            <p:nvPr/>
          </p:nvSpPr>
          <p:spPr>
            <a:xfrm>
              <a:off x="4933224" y="3045595"/>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Artifacts</a:t>
              </a:r>
              <a:endParaRPr sz="1250">
                <a:solidFill>
                  <a:srgbClr val="FFFFFF"/>
                </a:solidFill>
                <a:latin typeface="Albert Sans ExtraBold"/>
                <a:ea typeface="Albert Sans ExtraBold"/>
                <a:cs typeface="Albert Sans ExtraBold"/>
                <a:sym typeface="Albert Sans ExtraBold"/>
              </a:endParaRPr>
            </a:p>
          </p:txBody>
        </p:sp>
        <p:pic>
          <p:nvPicPr>
            <p:cNvPr id="260" name="Imagen 259">
              <a:extLst>
                <a:ext uri="{FF2B5EF4-FFF2-40B4-BE49-F238E27FC236}">
                  <a16:creationId xmlns:a16="http://schemas.microsoft.com/office/drawing/2014/main" id="{69BE9143-7BD3-9062-2E2B-E6D85207478A}"/>
                </a:ext>
              </a:extLst>
            </p:cNvPr>
            <p:cNvPicPr>
              <a:picLocks noChangeAspect="1"/>
            </p:cNvPicPr>
            <p:nvPr/>
          </p:nvPicPr>
          <p:blipFill>
            <a:blip r:embed="rId10"/>
            <a:stretch>
              <a:fillRect/>
            </a:stretch>
          </p:blipFill>
          <p:spPr>
            <a:xfrm>
              <a:off x="4366472" y="3043395"/>
              <a:ext cx="411056" cy="411056"/>
            </a:xfrm>
            <a:prstGeom prst="rect">
              <a:avLst/>
            </a:prstGeom>
          </p:spPr>
        </p:pic>
      </p:grpSp>
      <p:grpSp>
        <p:nvGrpSpPr>
          <p:cNvPr id="269" name="Grupo 268">
            <a:extLst>
              <a:ext uri="{FF2B5EF4-FFF2-40B4-BE49-F238E27FC236}">
                <a16:creationId xmlns:a16="http://schemas.microsoft.com/office/drawing/2014/main" id="{51762102-3B07-1046-565D-C95F05DF021F}"/>
              </a:ext>
            </a:extLst>
          </p:cNvPr>
          <p:cNvGrpSpPr/>
          <p:nvPr/>
        </p:nvGrpSpPr>
        <p:grpSpPr>
          <a:xfrm>
            <a:off x="-9112469" y="4497152"/>
            <a:ext cx="2919121" cy="529853"/>
            <a:chOff x="4192869" y="2334604"/>
            <a:chExt cx="2919121" cy="529853"/>
          </a:xfrm>
        </p:grpSpPr>
        <p:sp>
          <p:nvSpPr>
            <p:cNvPr id="302" name="Google Shape;302;p31">
              <a:extLst>
                <a:ext uri="{FF2B5EF4-FFF2-40B4-BE49-F238E27FC236}">
                  <a16:creationId xmlns:a16="http://schemas.microsoft.com/office/drawing/2014/main" id="{2F9F143E-CF71-1302-5EDC-9767633716AF}"/>
                </a:ext>
              </a:extLst>
            </p:cNvPr>
            <p:cNvSpPr/>
            <p:nvPr/>
          </p:nvSpPr>
          <p:spPr>
            <a:xfrm>
              <a:off x="4192869" y="2334604"/>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303" name="Google Shape;303;p31">
              <a:extLst>
                <a:ext uri="{FF2B5EF4-FFF2-40B4-BE49-F238E27FC236}">
                  <a16:creationId xmlns:a16="http://schemas.microsoft.com/office/drawing/2014/main" id="{0237FC06-565F-9708-A589-9231E5B3E3E5}"/>
                </a:ext>
              </a:extLst>
            </p:cNvPr>
            <p:cNvSpPr txBox="1"/>
            <p:nvPr/>
          </p:nvSpPr>
          <p:spPr>
            <a:xfrm>
              <a:off x="4933222" y="2396202"/>
              <a:ext cx="2115742" cy="406659"/>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Steps, DAG</a:t>
              </a:r>
              <a:endParaRPr sz="1250">
                <a:solidFill>
                  <a:srgbClr val="FFFFFF"/>
                </a:solidFill>
                <a:latin typeface="Albert Sans ExtraBold"/>
                <a:ea typeface="Albert Sans ExtraBold"/>
                <a:cs typeface="Albert Sans ExtraBold"/>
                <a:sym typeface="Albert Sans ExtraBold"/>
              </a:endParaRPr>
            </a:p>
          </p:txBody>
        </p:sp>
        <p:pic>
          <p:nvPicPr>
            <p:cNvPr id="262" name="Imagen 261">
              <a:extLst>
                <a:ext uri="{FF2B5EF4-FFF2-40B4-BE49-F238E27FC236}">
                  <a16:creationId xmlns:a16="http://schemas.microsoft.com/office/drawing/2014/main" id="{F1733CDE-736D-28D5-1E2B-287A36C9BEE0}"/>
                </a:ext>
              </a:extLst>
            </p:cNvPr>
            <p:cNvPicPr>
              <a:picLocks noChangeAspect="1"/>
            </p:cNvPicPr>
            <p:nvPr/>
          </p:nvPicPr>
          <p:blipFill>
            <a:blip r:embed="rId11"/>
            <a:stretch>
              <a:fillRect/>
            </a:stretch>
          </p:blipFill>
          <p:spPr>
            <a:xfrm>
              <a:off x="4366472" y="2394002"/>
              <a:ext cx="411056" cy="411056"/>
            </a:xfrm>
            <a:prstGeom prst="rect">
              <a:avLst/>
            </a:prstGeom>
          </p:spPr>
        </p:pic>
      </p:grpSp>
      <p:grpSp>
        <p:nvGrpSpPr>
          <p:cNvPr id="13" name="Grupo 12">
            <a:extLst>
              <a:ext uri="{FF2B5EF4-FFF2-40B4-BE49-F238E27FC236}">
                <a16:creationId xmlns:a16="http://schemas.microsoft.com/office/drawing/2014/main" id="{57623D14-E37D-D1F8-3947-514395CA7196}"/>
              </a:ext>
            </a:extLst>
          </p:cNvPr>
          <p:cNvGrpSpPr/>
          <p:nvPr/>
        </p:nvGrpSpPr>
        <p:grpSpPr>
          <a:xfrm>
            <a:off x="10080129" y="4284973"/>
            <a:ext cx="2919121" cy="529853"/>
            <a:chOff x="4192858" y="4282783"/>
            <a:chExt cx="2919121" cy="529853"/>
          </a:xfrm>
        </p:grpSpPr>
        <p:sp>
          <p:nvSpPr>
            <p:cNvPr id="14" name="Google Shape;305;p31">
              <a:extLst>
                <a:ext uri="{FF2B5EF4-FFF2-40B4-BE49-F238E27FC236}">
                  <a16:creationId xmlns:a16="http://schemas.microsoft.com/office/drawing/2014/main" id="{8E7BBCF6-0675-F1C5-CDF6-836177E5EA6F}"/>
                </a:ext>
              </a:extLst>
            </p:cNvPr>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15" name="Google Shape;306;p31">
              <a:extLst>
                <a:ext uri="{FF2B5EF4-FFF2-40B4-BE49-F238E27FC236}">
                  <a16:creationId xmlns:a16="http://schemas.microsoft.com/office/drawing/2014/main" id="{9B97C895-B88E-A5B0-C858-A3DA2A7180B4}"/>
                </a:ext>
              </a:extLst>
            </p:cNvPr>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UI</a:t>
              </a:r>
              <a:endParaRPr sz="1250">
                <a:solidFill>
                  <a:srgbClr val="FFFFFF"/>
                </a:solidFill>
                <a:latin typeface="Albert Sans ExtraBold"/>
                <a:ea typeface="Albert Sans ExtraBold"/>
                <a:cs typeface="Albert Sans ExtraBold"/>
                <a:sym typeface="Albert Sans ExtraBold"/>
              </a:endParaRPr>
            </a:p>
          </p:txBody>
        </p:sp>
        <p:pic>
          <p:nvPicPr>
            <p:cNvPr id="17" name="Imagen 16">
              <a:extLst>
                <a:ext uri="{FF2B5EF4-FFF2-40B4-BE49-F238E27FC236}">
                  <a16:creationId xmlns:a16="http://schemas.microsoft.com/office/drawing/2014/main" id="{8F6DADEF-EFC4-F5AD-8390-C8AD9EDE5D27}"/>
                </a:ext>
              </a:extLst>
            </p:cNvPr>
            <p:cNvPicPr>
              <a:picLocks noChangeAspect="1"/>
            </p:cNvPicPr>
            <p:nvPr/>
          </p:nvPicPr>
          <p:blipFill>
            <a:blip r:embed="rId12"/>
            <a:srcRect/>
            <a:stretch/>
          </p:blipFill>
          <p:spPr>
            <a:xfrm>
              <a:off x="4366472" y="4344373"/>
              <a:ext cx="411056" cy="411056"/>
            </a:xfrm>
            <a:prstGeom prst="rect">
              <a:avLst/>
            </a:prstGeom>
          </p:spPr>
        </p:pic>
      </p:grpSp>
      <p:grpSp>
        <p:nvGrpSpPr>
          <p:cNvPr id="41" name="Grupo 40">
            <a:extLst>
              <a:ext uri="{FF2B5EF4-FFF2-40B4-BE49-F238E27FC236}">
                <a16:creationId xmlns:a16="http://schemas.microsoft.com/office/drawing/2014/main" id="{CDD9DB53-C7B2-B2BA-3E17-BAF6F1ECDBF8}"/>
              </a:ext>
            </a:extLst>
          </p:cNvPr>
          <p:cNvGrpSpPr/>
          <p:nvPr/>
        </p:nvGrpSpPr>
        <p:grpSpPr>
          <a:xfrm>
            <a:off x="10080128" y="4291623"/>
            <a:ext cx="2919121" cy="529853"/>
            <a:chOff x="4192858" y="4282783"/>
            <a:chExt cx="2919121" cy="529853"/>
          </a:xfrm>
        </p:grpSpPr>
        <p:sp>
          <p:nvSpPr>
            <p:cNvPr id="42" name="Google Shape;305;p31">
              <a:extLst>
                <a:ext uri="{FF2B5EF4-FFF2-40B4-BE49-F238E27FC236}">
                  <a16:creationId xmlns:a16="http://schemas.microsoft.com/office/drawing/2014/main" id="{5EB7D168-EDC0-DD82-793C-C7347CAE2CA0}"/>
                </a:ext>
              </a:extLst>
            </p:cNvPr>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3" name="Google Shape;306;p31">
              <a:extLst>
                <a:ext uri="{FF2B5EF4-FFF2-40B4-BE49-F238E27FC236}">
                  <a16:creationId xmlns:a16="http://schemas.microsoft.com/office/drawing/2014/main" id="{8986288B-2B83-1D5C-0D1B-3CCE2C16521E}"/>
                </a:ext>
              </a:extLst>
            </p:cNvPr>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CLI</a:t>
              </a:r>
              <a:endParaRPr sz="1250">
                <a:solidFill>
                  <a:srgbClr val="FFFFFF"/>
                </a:solidFill>
                <a:latin typeface="Albert Sans ExtraBold"/>
                <a:ea typeface="Albert Sans ExtraBold"/>
                <a:cs typeface="Albert Sans ExtraBold"/>
                <a:sym typeface="Albert Sans ExtraBold"/>
              </a:endParaRPr>
            </a:p>
          </p:txBody>
        </p:sp>
        <p:pic>
          <p:nvPicPr>
            <p:cNvPr id="44" name="Imagen 43">
              <a:extLst>
                <a:ext uri="{FF2B5EF4-FFF2-40B4-BE49-F238E27FC236}">
                  <a16:creationId xmlns:a16="http://schemas.microsoft.com/office/drawing/2014/main" id="{9E11F4C7-F53E-B111-5084-6CF7653EFCD0}"/>
                </a:ext>
              </a:extLst>
            </p:cNvPr>
            <p:cNvPicPr>
              <a:picLocks noChangeAspect="1"/>
            </p:cNvPicPr>
            <p:nvPr/>
          </p:nvPicPr>
          <p:blipFill>
            <a:blip r:embed="rId12"/>
            <a:srcRect/>
            <a:stretch/>
          </p:blipFill>
          <p:spPr>
            <a:xfrm>
              <a:off x="4366472" y="4344373"/>
              <a:ext cx="411056" cy="411056"/>
            </a:xfrm>
            <a:prstGeom prst="rect">
              <a:avLst/>
            </a:prstGeom>
          </p:spPr>
        </p:pic>
      </p:grpSp>
    </p:spTree>
    <p:extLst>
      <p:ext uri="{BB962C8B-B14F-4D97-AF65-F5344CB8AC3E}">
        <p14:creationId xmlns:p14="http://schemas.microsoft.com/office/powerpoint/2010/main" val="3247220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a:extLst>
            <a:ext uri="{FF2B5EF4-FFF2-40B4-BE49-F238E27FC236}">
              <a16:creationId xmlns:a16="http://schemas.microsoft.com/office/drawing/2014/main" id="{D8F18830-A411-355F-93D7-8F0058BF66B2}"/>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A55CD891-57E3-A5EF-8107-5CD017420B96}"/>
              </a:ext>
            </a:extLst>
          </p:cNvPr>
          <p:cNvPicPr>
            <a:picLocks noChangeAspect="1"/>
          </p:cNvPicPr>
          <p:nvPr/>
        </p:nvPicPr>
        <p:blipFill>
          <a:blip r:embed="rId3"/>
          <a:stretch>
            <a:fillRect/>
          </a:stretch>
        </p:blipFill>
        <p:spPr>
          <a:xfrm>
            <a:off x="10080128" y="4520842"/>
            <a:ext cx="804651" cy="543989"/>
          </a:xfrm>
          <a:prstGeom prst="rect">
            <a:avLst/>
          </a:prstGeom>
        </p:spPr>
      </p:pic>
      <p:grpSp>
        <p:nvGrpSpPr>
          <p:cNvPr id="41" name="Grupo 40">
            <a:extLst>
              <a:ext uri="{FF2B5EF4-FFF2-40B4-BE49-F238E27FC236}">
                <a16:creationId xmlns:a16="http://schemas.microsoft.com/office/drawing/2014/main" id="{7C7C41B6-1FC5-6789-CE5F-9450D8D27FC5}"/>
              </a:ext>
            </a:extLst>
          </p:cNvPr>
          <p:cNvGrpSpPr/>
          <p:nvPr/>
        </p:nvGrpSpPr>
        <p:grpSpPr>
          <a:xfrm>
            <a:off x="10080128" y="4488279"/>
            <a:ext cx="2919121" cy="529853"/>
            <a:chOff x="4192858" y="4282783"/>
            <a:chExt cx="2919121" cy="529853"/>
          </a:xfrm>
        </p:grpSpPr>
        <p:sp>
          <p:nvSpPr>
            <p:cNvPr id="42" name="Google Shape;305;p31">
              <a:extLst>
                <a:ext uri="{FF2B5EF4-FFF2-40B4-BE49-F238E27FC236}">
                  <a16:creationId xmlns:a16="http://schemas.microsoft.com/office/drawing/2014/main" id="{9D5A40DD-92DB-0D91-8E69-8813874E72E7}"/>
                </a:ext>
              </a:extLst>
            </p:cNvPr>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3" name="Google Shape;306;p31">
              <a:extLst>
                <a:ext uri="{FF2B5EF4-FFF2-40B4-BE49-F238E27FC236}">
                  <a16:creationId xmlns:a16="http://schemas.microsoft.com/office/drawing/2014/main" id="{4740B6D6-BB1B-E51E-DCF6-8BE3474A941B}"/>
                </a:ext>
              </a:extLst>
            </p:cNvPr>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CLI</a:t>
              </a:r>
              <a:endParaRPr sz="1250" dirty="0">
                <a:solidFill>
                  <a:srgbClr val="FFFFFF"/>
                </a:solidFill>
                <a:latin typeface="Albert Sans ExtraBold"/>
                <a:ea typeface="Albert Sans ExtraBold"/>
                <a:cs typeface="Albert Sans ExtraBold"/>
                <a:sym typeface="Albert Sans ExtraBold"/>
              </a:endParaRPr>
            </a:p>
          </p:txBody>
        </p:sp>
        <p:pic>
          <p:nvPicPr>
            <p:cNvPr id="44" name="Imagen 43">
              <a:extLst>
                <a:ext uri="{FF2B5EF4-FFF2-40B4-BE49-F238E27FC236}">
                  <a16:creationId xmlns:a16="http://schemas.microsoft.com/office/drawing/2014/main" id="{03EF7405-E0D5-4397-052D-CA2251AE3915}"/>
                </a:ext>
              </a:extLst>
            </p:cNvPr>
            <p:cNvPicPr>
              <a:picLocks noChangeAspect="1"/>
            </p:cNvPicPr>
            <p:nvPr/>
          </p:nvPicPr>
          <p:blipFill>
            <a:blip r:embed="rId4"/>
            <a:srcRect/>
            <a:stretch/>
          </p:blipFill>
          <p:spPr>
            <a:xfrm>
              <a:off x="4366472" y="4344373"/>
              <a:ext cx="411056" cy="411056"/>
            </a:xfrm>
            <a:prstGeom prst="rect">
              <a:avLst/>
            </a:prstGeom>
          </p:spPr>
        </p:pic>
      </p:grpSp>
      <p:pic>
        <p:nvPicPr>
          <p:cNvPr id="286" name="Google Shape;286;p31">
            <a:extLst>
              <a:ext uri="{FF2B5EF4-FFF2-40B4-BE49-F238E27FC236}">
                <a16:creationId xmlns:a16="http://schemas.microsoft.com/office/drawing/2014/main" id="{AA1BBE13-5DB9-A080-6089-484B27486903}"/>
              </a:ext>
            </a:extLst>
          </p:cNvPr>
          <p:cNvPicPr preferRelativeResize="0"/>
          <p:nvPr/>
        </p:nvPicPr>
        <p:blipFill>
          <a:blip r:embed="rId5">
            <a:alphaModFix/>
          </a:blip>
          <a:stretch>
            <a:fillRect/>
          </a:stretch>
        </p:blipFill>
        <p:spPr>
          <a:xfrm>
            <a:off x="8057450" y="261000"/>
            <a:ext cx="758850" cy="198100"/>
          </a:xfrm>
          <a:prstGeom prst="rect">
            <a:avLst/>
          </a:prstGeom>
          <a:noFill/>
          <a:ln>
            <a:noFill/>
          </a:ln>
        </p:spPr>
      </p:pic>
      <p:sp>
        <p:nvSpPr>
          <p:cNvPr id="300" name="Google Shape;300;p31">
            <a:extLst>
              <a:ext uri="{FF2B5EF4-FFF2-40B4-BE49-F238E27FC236}">
                <a16:creationId xmlns:a16="http://schemas.microsoft.com/office/drawing/2014/main" id="{E646AF27-EAB6-AACD-D951-2C286B912189}"/>
              </a:ext>
            </a:extLst>
          </p:cNvPr>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The Weapons</a:t>
            </a:r>
            <a:endParaRPr sz="2700" b="1">
              <a:latin typeface="Inter"/>
              <a:ea typeface="Inter"/>
              <a:cs typeface="Inter"/>
              <a:sym typeface="Inter"/>
            </a:endParaRPr>
          </a:p>
        </p:txBody>
      </p:sp>
      <p:pic>
        <p:nvPicPr>
          <p:cNvPr id="5" name="Imagen 4">
            <a:extLst>
              <a:ext uri="{FF2B5EF4-FFF2-40B4-BE49-F238E27FC236}">
                <a16:creationId xmlns:a16="http://schemas.microsoft.com/office/drawing/2014/main" id="{A27072F3-F11E-FA47-2310-5AED42AF3129}"/>
              </a:ext>
            </a:extLst>
          </p:cNvPr>
          <p:cNvPicPr>
            <a:picLocks noChangeAspect="1"/>
          </p:cNvPicPr>
          <p:nvPr/>
        </p:nvPicPr>
        <p:blipFill>
          <a:blip r:embed="rId6"/>
          <a:stretch>
            <a:fillRect/>
          </a:stretch>
        </p:blipFill>
        <p:spPr>
          <a:xfrm>
            <a:off x="0" y="843600"/>
            <a:ext cx="6782670" cy="4373219"/>
          </a:xfrm>
          <a:prstGeom prst="rect">
            <a:avLst/>
          </a:prstGeom>
        </p:spPr>
      </p:pic>
      <p:pic>
        <p:nvPicPr>
          <p:cNvPr id="3" name="Imagen 2">
            <a:extLst>
              <a:ext uri="{FF2B5EF4-FFF2-40B4-BE49-F238E27FC236}">
                <a16:creationId xmlns:a16="http://schemas.microsoft.com/office/drawing/2014/main" id="{E9490835-B60A-4F11-3509-F91FA524E719}"/>
              </a:ext>
            </a:extLst>
          </p:cNvPr>
          <p:cNvPicPr>
            <a:picLocks noChangeAspect="1"/>
          </p:cNvPicPr>
          <p:nvPr/>
        </p:nvPicPr>
        <p:blipFill>
          <a:blip r:embed="rId7"/>
          <a:stretch>
            <a:fillRect/>
          </a:stretch>
        </p:blipFill>
        <p:spPr>
          <a:xfrm>
            <a:off x="2361330" y="386653"/>
            <a:ext cx="6782670" cy="4373219"/>
          </a:xfrm>
          <a:prstGeom prst="rect">
            <a:avLst/>
          </a:prstGeom>
        </p:spPr>
      </p:pic>
      <p:pic>
        <p:nvPicPr>
          <p:cNvPr id="2" name="Imagen 1">
            <a:extLst>
              <a:ext uri="{FF2B5EF4-FFF2-40B4-BE49-F238E27FC236}">
                <a16:creationId xmlns:a16="http://schemas.microsoft.com/office/drawing/2014/main" id="{9DA2D3B9-1C74-7C7E-A856-D94ABA5D0873}"/>
              </a:ext>
            </a:extLst>
          </p:cNvPr>
          <p:cNvPicPr>
            <a:picLocks noChangeAspect="1"/>
          </p:cNvPicPr>
          <p:nvPr/>
        </p:nvPicPr>
        <p:blipFill>
          <a:blip r:embed="rId6"/>
          <a:stretch>
            <a:fillRect/>
          </a:stretch>
        </p:blipFill>
        <p:spPr>
          <a:xfrm>
            <a:off x="0" y="843599"/>
            <a:ext cx="6782670" cy="4373219"/>
          </a:xfrm>
          <a:prstGeom prst="rect">
            <a:avLst/>
          </a:prstGeom>
        </p:spPr>
      </p:pic>
      <p:grpSp>
        <p:nvGrpSpPr>
          <p:cNvPr id="13" name="Grupo 12">
            <a:extLst>
              <a:ext uri="{FF2B5EF4-FFF2-40B4-BE49-F238E27FC236}">
                <a16:creationId xmlns:a16="http://schemas.microsoft.com/office/drawing/2014/main" id="{FC526E44-7754-820D-C8EA-57EA301E192F}"/>
              </a:ext>
            </a:extLst>
          </p:cNvPr>
          <p:cNvGrpSpPr/>
          <p:nvPr/>
        </p:nvGrpSpPr>
        <p:grpSpPr>
          <a:xfrm>
            <a:off x="2709714" y="4488287"/>
            <a:ext cx="2919121" cy="529853"/>
            <a:chOff x="4192858" y="4282783"/>
            <a:chExt cx="2919121" cy="529853"/>
          </a:xfrm>
        </p:grpSpPr>
        <p:sp>
          <p:nvSpPr>
            <p:cNvPr id="14" name="Google Shape;305;p31">
              <a:extLst>
                <a:ext uri="{FF2B5EF4-FFF2-40B4-BE49-F238E27FC236}">
                  <a16:creationId xmlns:a16="http://schemas.microsoft.com/office/drawing/2014/main" id="{FB31134B-09FF-C662-1FE7-1A314BA8D47B}"/>
                </a:ext>
              </a:extLst>
            </p:cNvPr>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15" name="Google Shape;306;p31">
              <a:extLst>
                <a:ext uri="{FF2B5EF4-FFF2-40B4-BE49-F238E27FC236}">
                  <a16:creationId xmlns:a16="http://schemas.microsoft.com/office/drawing/2014/main" id="{7F4820A6-AD2A-473D-0619-C51A5A97FDB8}"/>
                </a:ext>
              </a:extLst>
            </p:cNvPr>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UI</a:t>
              </a:r>
              <a:endParaRPr sz="1250">
                <a:solidFill>
                  <a:srgbClr val="FFFFFF"/>
                </a:solidFill>
                <a:latin typeface="Albert Sans ExtraBold"/>
                <a:ea typeface="Albert Sans ExtraBold"/>
                <a:cs typeface="Albert Sans ExtraBold"/>
                <a:sym typeface="Albert Sans ExtraBold"/>
              </a:endParaRPr>
            </a:p>
          </p:txBody>
        </p:sp>
        <p:pic>
          <p:nvPicPr>
            <p:cNvPr id="17" name="Imagen 16">
              <a:extLst>
                <a:ext uri="{FF2B5EF4-FFF2-40B4-BE49-F238E27FC236}">
                  <a16:creationId xmlns:a16="http://schemas.microsoft.com/office/drawing/2014/main" id="{E3D00D57-B26F-853F-0488-1B512D30DEFF}"/>
                </a:ext>
              </a:extLst>
            </p:cNvPr>
            <p:cNvPicPr>
              <a:picLocks noChangeAspect="1"/>
            </p:cNvPicPr>
            <p:nvPr/>
          </p:nvPicPr>
          <p:blipFill>
            <a:blip r:embed="rId4"/>
            <a:srcRect/>
            <a:stretch/>
          </p:blipFill>
          <p:spPr>
            <a:xfrm>
              <a:off x="4366472" y="4344373"/>
              <a:ext cx="411056" cy="411056"/>
            </a:xfrm>
            <a:prstGeom prst="rect">
              <a:avLst/>
            </a:prstGeom>
          </p:spPr>
        </p:pic>
      </p:grpSp>
      <p:pic>
        <p:nvPicPr>
          <p:cNvPr id="4" name="Imagen 3">
            <a:extLst>
              <a:ext uri="{FF2B5EF4-FFF2-40B4-BE49-F238E27FC236}">
                <a16:creationId xmlns:a16="http://schemas.microsoft.com/office/drawing/2014/main" id="{21E77EFB-B4BA-7FB4-EE74-A6A4D9F8B446}"/>
              </a:ext>
            </a:extLst>
          </p:cNvPr>
          <p:cNvPicPr>
            <a:picLocks noChangeAspect="1"/>
          </p:cNvPicPr>
          <p:nvPr/>
        </p:nvPicPr>
        <p:blipFill>
          <a:blip r:embed="rId8"/>
          <a:stretch>
            <a:fillRect/>
          </a:stretch>
        </p:blipFill>
        <p:spPr>
          <a:xfrm>
            <a:off x="-7093816" y="261000"/>
            <a:ext cx="7017616" cy="5143500"/>
          </a:xfrm>
          <a:prstGeom prst="rect">
            <a:avLst/>
          </a:prstGeom>
        </p:spPr>
      </p:pic>
      <p:grpSp>
        <p:nvGrpSpPr>
          <p:cNvPr id="6" name="Grupo 5">
            <a:extLst>
              <a:ext uri="{FF2B5EF4-FFF2-40B4-BE49-F238E27FC236}">
                <a16:creationId xmlns:a16="http://schemas.microsoft.com/office/drawing/2014/main" id="{71A310DF-0927-E766-0DD0-1CD076F82475}"/>
              </a:ext>
            </a:extLst>
          </p:cNvPr>
          <p:cNvGrpSpPr/>
          <p:nvPr/>
        </p:nvGrpSpPr>
        <p:grpSpPr>
          <a:xfrm>
            <a:off x="-8783546" y="4488295"/>
            <a:ext cx="2919121" cy="529853"/>
            <a:chOff x="4192859" y="3633390"/>
            <a:chExt cx="2919121" cy="529853"/>
          </a:xfrm>
        </p:grpSpPr>
        <p:sp>
          <p:nvSpPr>
            <p:cNvPr id="7" name="Google Shape;298;p31">
              <a:extLst>
                <a:ext uri="{FF2B5EF4-FFF2-40B4-BE49-F238E27FC236}">
                  <a16:creationId xmlns:a16="http://schemas.microsoft.com/office/drawing/2014/main" id="{F1F9651C-028A-23BD-F87A-C4DA5A49A13B}"/>
                </a:ext>
              </a:extLst>
            </p:cNvPr>
            <p:cNvSpPr/>
            <p:nvPr/>
          </p:nvSpPr>
          <p:spPr>
            <a:xfrm>
              <a:off x="4192859" y="3633390"/>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8" name="Google Shape;299;p31">
              <a:extLst>
                <a:ext uri="{FF2B5EF4-FFF2-40B4-BE49-F238E27FC236}">
                  <a16:creationId xmlns:a16="http://schemas.microsoft.com/office/drawing/2014/main" id="{5D39FC82-507B-93F4-6B58-70262BDBD557}"/>
                </a:ext>
              </a:extLst>
            </p:cNvPr>
            <p:cNvSpPr txBox="1"/>
            <p:nvPr/>
          </p:nvSpPr>
          <p:spPr>
            <a:xfrm>
              <a:off x="4933224" y="3694980"/>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Parameters</a:t>
              </a:r>
              <a:endParaRPr sz="1250">
                <a:solidFill>
                  <a:srgbClr val="FFFFFF"/>
                </a:solidFill>
                <a:latin typeface="Albert Sans ExtraBold"/>
                <a:ea typeface="Albert Sans ExtraBold"/>
                <a:cs typeface="Albert Sans ExtraBold"/>
                <a:sym typeface="Albert Sans ExtraBold"/>
              </a:endParaRPr>
            </a:p>
          </p:txBody>
        </p:sp>
        <p:pic>
          <p:nvPicPr>
            <p:cNvPr id="9" name="Imagen 8">
              <a:extLst>
                <a:ext uri="{FF2B5EF4-FFF2-40B4-BE49-F238E27FC236}">
                  <a16:creationId xmlns:a16="http://schemas.microsoft.com/office/drawing/2014/main" id="{55EDB743-872E-5932-31E6-212B8F9C412A}"/>
                </a:ext>
              </a:extLst>
            </p:cNvPr>
            <p:cNvPicPr>
              <a:picLocks noChangeAspect="1"/>
            </p:cNvPicPr>
            <p:nvPr/>
          </p:nvPicPr>
          <p:blipFill>
            <a:blip r:embed="rId9"/>
            <a:stretch>
              <a:fillRect/>
            </a:stretch>
          </p:blipFill>
          <p:spPr>
            <a:xfrm>
              <a:off x="4366472" y="3697605"/>
              <a:ext cx="411056" cy="411056"/>
            </a:xfrm>
            <a:prstGeom prst="rect">
              <a:avLst/>
            </a:prstGeom>
          </p:spPr>
        </p:pic>
      </p:grpSp>
    </p:spTree>
    <p:extLst>
      <p:ext uri="{BB962C8B-B14F-4D97-AF65-F5344CB8AC3E}">
        <p14:creationId xmlns:p14="http://schemas.microsoft.com/office/powerpoint/2010/main" val="1454353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798 0.00031 C 0.09062 -0.02006 0.17343 -0.04043 0.21632 -0.05494 C 0.25903 -0.06975 0.25677 -0.08426 0.26475 -0.08858 " pathEditMode="relative" rAng="0" ptsTypes="AAA">
                                      <p:cBhvr>
                                        <p:cTn id="6" dur="2000" fill="hold"/>
                                        <p:tgtEl>
                                          <p:spTgt spid="2"/>
                                        </p:tgtEl>
                                        <p:attrNameLst>
                                          <p:attrName>ppt_x</p:attrName>
                                          <p:attrName>ppt_y</p:attrName>
                                        </p:attrNameLst>
                                      </p:cBhvr>
                                      <p:rCtr x="12830" y="-4444"/>
                                    </p:animMotion>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0" presetClass="path" presetSubtype="0" accel="50000" decel="50000" fill="hold" nodeType="withEffect">
                                  <p:stCondLst>
                                    <p:cond delay="0"/>
                                  </p:stCondLst>
                                  <p:childTnLst>
                                    <p:animMotion origin="layout" path="M 0.00798 0.00031 C 0.09097 -0.02006 0.1743 -0.04012 0.21718 -0.05494 C 0.26024 -0.06944 0.25781 -0.08395 0.2658 -0.08858 " pathEditMode="relative" rAng="0" ptsTypes="AAA">
                                      <p:cBhvr>
                                        <p:cTn id="11" dur="2000" fill="hold"/>
                                        <p:tgtEl>
                                          <p:spTgt spid="5"/>
                                        </p:tgtEl>
                                        <p:attrNameLst>
                                          <p:attrName>ppt_x</p:attrName>
                                          <p:attrName>ppt_y</p:attrName>
                                        </p:attrNameLst>
                                      </p:cBhvr>
                                      <p:rCtr x="12882" y="-4444"/>
                                    </p:animMotion>
                                  </p:childTnLst>
                                </p:cTn>
                              </p:par>
                              <p:par>
                                <p:cTn id="12" presetID="0" presetClass="path" presetSubtype="0" accel="50000" decel="50000" fill="hold" nodeType="withEffect">
                                  <p:stCondLst>
                                    <p:cond delay="0"/>
                                  </p:stCondLst>
                                  <p:childTnLst>
                                    <p:animMotion origin="layout" path="M -5.55556E-7 -2.35814E-17 C -0.06215 0.00309 -0.12396 0.00648 -0.16545 0.0213 C -0.20729 0.03611 -0.22899 0.06235 -0.25017 0.08889 " pathEditMode="relative" rAng="0" ptsTypes="AAA">
                                      <p:cBhvr>
                                        <p:cTn id="13" dur="2000" fill="hold"/>
                                        <p:tgtEl>
                                          <p:spTgt spid="3"/>
                                        </p:tgtEl>
                                        <p:attrNameLst>
                                          <p:attrName>ppt_x</p:attrName>
                                          <p:attrName>ppt_y</p:attrName>
                                        </p:attrNameLst>
                                      </p:cBhvr>
                                      <p:rCtr x="-12517" y="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a:extLst>
            <a:ext uri="{FF2B5EF4-FFF2-40B4-BE49-F238E27FC236}">
              <a16:creationId xmlns:a16="http://schemas.microsoft.com/office/drawing/2014/main" id="{52A5D8C7-D631-7482-657F-64C298CB4CB0}"/>
            </a:ext>
          </a:extLst>
        </p:cNvPr>
        <p:cNvGrpSpPr/>
        <p:nvPr/>
      </p:nvGrpSpPr>
      <p:grpSpPr>
        <a:xfrm>
          <a:off x="0" y="0"/>
          <a:ext cx="0" cy="0"/>
          <a:chOff x="0" y="0"/>
          <a:chExt cx="0" cy="0"/>
        </a:xfrm>
      </p:grpSpPr>
      <p:pic>
        <p:nvPicPr>
          <p:cNvPr id="19" name="Imagen 18">
            <a:extLst>
              <a:ext uri="{FF2B5EF4-FFF2-40B4-BE49-F238E27FC236}">
                <a16:creationId xmlns:a16="http://schemas.microsoft.com/office/drawing/2014/main" id="{233619D3-7D39-1069-48A4-5323455497B6}"/>
              </a:ext>
            </a:extLst>
          </p:cNvPr>
          <p:cNvPicPr>
            <a:picLocks noChangeAspect="1"/>
          </p:cNvPicPr>
          <p:nvPr/>
        </p:nvPicPr>
        <p:blipFill>
          <a:blip r:embed="rId3"/>
          <a:stretch>
            <a:fillRect/>
          </a:stretch>
        </p:blipFill>
        <p:spPr>
          <a:xfrm>
            <a:off x="1023278" y="459100"/>
            <a:ext cx="7097443" cy="4798271"/>
          </a:xfrm>
          <a:prstGeom prst="rect">
            <a:avLst/>
          </a:prstGeom>
        </p:spPr>
      </p:pic>
      <p:grpSp>
        <p:nvGrpSpPr>
          <p:cNvPr id="41" name="Grupo 40">
            <a:extLst>
              <a:ext uri="{FF2B5EF4-FFF2-40B4-BE49-F238E27FC236}">
                <a16:creationId xmlns:a16="http://schemas.microsoft.com/office/drawing/2014/main" id="{E5EFF885-A432-2A73-F490-68FD0D8AC8FD}"/>
              </a:ext>
            </a:extLst>
          </p:cNvPr>
          <p:cNvGrpSpPr/>
          <p:nvPr/>
        </p:nvGrpSpPr>
        <p:grpSpPr>
          <a:xfrm>
            <a:off x="3166914" y="4494945"/>
            <a:ext cx="2919121" cy="529853"/>
            <a:chOff x="4192858" y="4282783"/>
            <a:chExt cx="2919121" cy="529853"/>
          </a:xfrm>
        </p:grpSpPr>
        <p:sp>
          <p:nvSpPr>
            <p:cNvPr id="42" name="Google Shape;305;p31">
              <a:extLst>
                <a:ext uri="{FF2B5EF4-FFF2-40B4-BE49-F238E27FC236}">
                  <a16:creationId xmlns:a16="http://schemas.microsoft.com/office/drawing/2014/main" id="{17D5E37E-ADAB-F58A-FC36-C14ADCE901A0}"/>
                </a:ext>
              </a:extLst>
            </p:cNvPr>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3" name="Google Shape;306;p31">
              <a:extLst>
                <a:ext uri="{FF2B5EF4-FFF2-40B4-BE49-F238E27FC236}">
                  <a16:creationId xmlns:a16="http://schemas.microsoft.com/office/drawing/2014/main" id="{71D31C08-2018-8978-562D-061B1B8AC6B2}"/>
                </a:ext>
              </a:extLst>
            </p:cNvPr>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CLI</a:t>
              </a:r>
              <a:endParaRPr sz="1250">
                <a:solidFill>
                  <a:srgbClr val="FFFFFF"/>
                </a:solidFill>
                <a:latin typeface="Albert Sans ExtraBold"/>
                <a:ea typeface="Albert Sans ExtraBold"/>
                <a:cs typeface="Albert Sans ExtraBold"/>
                <a:sym typeface="Albert Sans ExtraBold"/>
              </a:endParaRPr>
            </a:p>
          </p:txBody>
        </p:sp>
        <p:pic>
          <p:nvPicPr>
            <p:cNvPr id="44" name="Imagen 43">
              <a:extLst>
                <a:ext uri="{FF2B5EF4-FFF2-40B4-BE49-F238E27FC236}">
                  <a16:creationId xmlns:a16="http://schemas.microsoft.com/office/drawing/2014/main" id="{A0F3FD86-7781-A100-B069-BAD8FFFED49E}"/>
                </a:ext>
              </a:extLst>
            </p:cNvPr>
            <p:cNvPicPr>
              <a:picLocks noChangeAspect="1"/>
            </p:cNvPicPr>
            <p:nvPr/>
          </p:nvPicPr>
          <p:blipFill>
            <a:blip r:embed="rId4"/>
            <a:srcRect/>
            <a:stretch/>
          </p:blipFill>
          <p:spPr>
            <a:xfrm>
              <a:off x="4366472" y="4344373"/>
              <a:ext cx="411056" cy="411056"/>
            </a:xfrm>
            <a:prstGeom prst="rect">
              <a:avLst/>
            </a:prstGeom>
          </p:spPr>
        </p:pic>
      </p:grpSp>
      <p:pic>
        <p:nvPicPr>
          <p:cNvPr id="286" name="Google Shape;286;p31">
            <a:extLst>
              <a:ext uri="{FF2B5EF4-FFF2-40B4-BE49-F238E27FC236}">
                <a16:creationId xmlns:a16="http://schemas.microsoft.com/office/drawing/2014/main" id="{01D042CE-1D48-4504-2930-739DEBE75676}"/>
              </a:ext>
            </a:extLst>
          </p:cNvPr>
          <p:cNvPicPr preferRelativeResize="0"/>
          <p:nvPr/>
        </p:nvPicPr>
        <p:blipFill>
          <a:blip r:embed="rId5">
            <a:alphaModFix/>
          </a:blip>
          <a:stretch>
            <a:fillRect/>
          </a:stretch>
        </p:blipFill>
        <p:spPr>
          <a:xfrm>
            <a:off x="8057450" y="261000"/>
            <a:ext cx="758850" cy="198100"/>
          </a:xfrm>
          <a:prstGeom prst="rect">
            <a:avLst/>
          </a:prstGeom>
          <a:noFill/>
          <a:ln>
            <a:noFill/>
          </a:ln>
        </p:spPr>
      </p:pic>
      <p:sp>
        <p:nvSpPr>
          <p:cNvPr id="300" name="Google Shape;300;p31">
            <a:extLst>
              <a:ext uri="{FF2B5EF4-FFF2-40B4-BE49-F238E27FC236}">
                <a16:creationId xmlns:a16="http://schemas.microsoft.com/office/drawing/2014/main" id="{62D4A62A-8564-2A61-7DCC-8502DA2777D9}"/>
              </a:ext>
            </a:extLst>
          </p:cNvPr>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The Weapons</a:t>
            </a:r>
            <a:endParaRPr sz="2700" b="1">
              <a:latin typeface="Inter"/>
              <a:ea typeface="Inter"/>
              <a:cs typeface="Inter"/>
              <a:sym typeface="Inter"/>
            </a:endParaRPr>
          </a:p>
        </p:txBody>
      </p:sp>
      <p:pic>
        <p:nvPicPr>
          <p:cNvPr id="5" name="Imagen 4">
            <a:extLst>
              <a:ext uri="{FF2B5EF4-FFF2-40B4-BE49-F238E27FC236}">
                <a16:creationId xmlns:a16="http://schemas.microsoft.com/office/drawing/2014/main" id="{80BE22A2-CFBD-94CE-D84C-64A628A39AE6}"/>
              </a:ext>
            </a:extLst>
          </p:cNvPr>
          <p:cNvPicPr>
            <a:picLocks noChangeAspect="1"/>
          </p:cNvPicPr>
          <p:nvPr/>
        </p:nvPicPr>
        <p:blipFill>
          <a:blip r:embed="rId6"/>
          <a:stretch>
            <a:fillRect/>
          </a:stretch>
        </p:blipFill>
        <p:spPr>
          <a:xfrm>
            <a:off x="-9293281" y="843600"/>
            <a:ext cx="6782670" cy="4373219"/>
          </a:xfrm>
          <a:prstGeom prst="rect">
            <a:avLst/>
          </a:prstGeom>
        </p:spPr>
      </p:pic>
      <p:pic>
        <p:nvPicPr>
          <p:cNvPr id="3" name="Imagen 2">
            <a:extLst>
              <a:ext uri="{FF2B5EF4-FFF2-40B4-BE49-F238E27FC236}">
                <a16:creationId xmlns:a16="http://schemas.microsoft.com/office/drawing/2014/main" id="{F03FF986-7A0B-B984-2035-87221ABA52BB}"/>
              </a:ext>
            </a:extLst>
          </p:cNvPr>
          <p:cNvPicPr>
            <a:picLocks noChangeAspect="1"/>
          </p:cNvPicPr>
          <p:nvPr/>
        </p:nvPicPr>
        <p:blipFill>
          <a:blip r:embed="rId7"/>
          <a:stretch>
            <a:fillRect/>
          </a:stretch>
        </p:blipFill>
        <p:spPr>
          <a:xfrm>
            <a:off x="-6931951" y="386653"/>
            <a:ext cx="6782670" cy="4373219"/>
          </a:xfrm>
          <a:prstGeom prst="rect">
            <a:avLst/>
          </a:prstGeom>
        </p:spPr>
      </p:pic>
      <p:pic>
        <p:nvPicPr>
          <p:cNvPr id="2" name="Imagen 1">
            <a:extLst>
              <a:ext uri="{FF2B5EF4-FFF2-40B4-BE49-F238E27FC236}">
                <a16:creationId xmlns:a16="http://schemas.microsoft.com/office/drawing/2014/main" id="{3975DDD9-C19C-DE94-1084-F324D464E0F6}"/>
              </a:ext>
            </a:extLst>
          </p:cNvPr>
          <p:cNvPicPr>
            <a:picLocks noChangeAspect="1"/>
          </p:cNvPicPr>
          <p:nvPr/>
        </p:nvPicPr>
        <p:blipFill>
          <a:blip r:embed="rId6"/>
          <a:stretch>
            <a:fillRect/>
          </a:stretch>
        </p:blipFill>
        <p:spPr>
          <a:xfrm>
            <a:off x="-9293281" y="843599"/>
            <a:ext cx="6782670" cy="4373219"/>
          </a:xfrm>
          <a:prstGeom prst="rect">
            <a:avLst/>
          </a:prstGeom>
        </p:spPr>
      </p:pic>
      <p:grpSp>
        <p:nvGrpSpPr>
          <p:cNvPr id="13" name="Grupo 12">
            <a:extLst>
              <a:ext uri="{FF2B5EF4-FFF2-40B4-BE49-F238E27FC236}">
                <a16:creationId xmlns:a16="http://schemas.microsoft.com/office/drawing/2014/main" id="{793019C1-DB6B-80A0-A5B9-964D43B4938B}"/>
              </a:ext>
            </a:extLst>
          </p:cNvPr>
          <p:cNvGrpSpPr/>
          <p:nvPr/>
        </p:nvGrpSpPr>
        <p:grpSpPr>
          <a:xfrm>
            <a:off x="-6583567" y="4488287"/>
            <a:ext cx="2919121" cy="529853"/>
            <a:chOff x="4192858" y="4282783"/>
            <a:chExt cx="2919121" cy="529853"/>
          </a:xfrm>
        </p:grpSpPr>
        <p:sp>
          <p:nvSpPr>
            <p:cNvPr id="14" name="Google Shape;305;p31">
              <a:extLst>
                <a:ext uri="{FF2B5EF4-FFF2-40B4-BE49-F238E27FC236}">
                  <a16:creationId xmlns:a16="http://schemas.microsoft.com/office/drawing/2014/main" id="{57DE3928-C9BA-CC87-BB81-714DE9070A02}"/>
                </a:ext>
              </a:extLst>
            </p:cNvPr>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15" name="Google Shape;306;p31">
              <a:extLst>
                <a:ext uri="{FF2B5EF4-FFF2-40B4-BE49-F238E27FC236}">
                  <a16:creationId xmlns:a16="http://schemas.microsoft.com/office/drawing/2014/main" id="{1598CA80-DCE6-66DA-89A8-2B4C19D22BE4}"/>
                </a:ext>
              </a:extLst>
            </p:cNvPr>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UI</a:t>
              </a:r>
              <a:endParaRPr sz="1250">
                <a:solidFill>
                  <a:srgbClr val="FFFFFF"/>
                </a:solidFill>
                <a:latin typeface="Albert Sans ExtraBold"/>
                <a:ea typeface="Albert Sans ExtraBold"/>
                <a:cs typeface="Albert Sans ExtraBold"/>
                <a:sym typeface="Albert Sans ExtraBold"/>
              </a:endParaRPr>
            </a:p>
          </p:txBody>
        </p:sp>
        <p:pic>
          <p:nvPicPr>
            <p:cNvPr id="17" name="Imagen 16">
              <a:extLst>
                <a:ext uri="{FF2B5EF4-FFF2-40B4-BE49-F238E27FC236}">
                  <a16:creationId xmlns:a16="http://schemas.microsoft.com/office/drawing/2014/main" id="{98A1B7AA-BA64-33E9-F175-678F9931808A}"/>
                </a:ext>
              </a:extLst>
            </p:cNvPr>
            <p:cNvPicPr>
              <a:picLocks noChangeAspect="1"/>
            </p:cNvPicPr>
            <p:nvPr/>
          </p:nvPicPr>
          <p:blipFill>
            <a:blip r:embed="rId4"/>
            <a:srcRect/>
            <a:stretch/>
          </p:blipFill>
          <p:spPr>
            <a:xfrm>
              <a:off x="4366472" y="4344373"/>
              <a:ext cx="411056" cy="411056"/>
            </a:xfrm>
            <a:prstGeom prst="rect">
              <a:avLst/>
            </a:prstGeom>
          </p:spPr>
        </p:pic>
      </p:grpSp>
      <p:sp>
        <p:nvSpPr>
          <p:cNvPr id="27" name="Google Shape;325;p32">
            <a:extLst>
              <a:ext uri="{FF2B5EF4-FFF2-40B4-BE49-F238E27FC236}">
                <a16:creationId xmlns:a16="http://schemas.microsoft.com/office/drawing/2014/main" id="{4EDE6F79-E874-6D3C-E268-9A3352953196}"/>
              </a:ext>
            </a:extLst>
          </p:cNvPr>
          <p:cNvSpPr txBox="1"/>
          <p:nvPr/>
        </p:nvSpPr>
        <p:spPr>
          <a:xfrm>
            <a:off x="9280493" y="3467800"/>
            <a:ext cx="2567911" cy="345223"/>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solidFill>
                  <a:srgbClr val="202124"/>
                </a:solidFill>
                <a:latin typeface="Inter ExtraBold"/>
                <a:ea typeface="Inter ExtraBold"/>
                <a:cs typeface="Inter ExtraBold"/>
                <a:sym typeface="Inter ExtraBold"/>
              </a:rPr>
              <a:t>What Argo is not</a:t>
            </a:r>
            <a:endParaRPr sz="2700">
              <a:solidFill>
                <a:srgbClr val="202124"/>
              </a:solidFill>
              <a:latin typeface="Inter ExtraBold"/>
              <a:ea typeface="Inter ExtraBold"/>
              <a:cs typeface="Inter ExtraBold"/>
              <a:sym typeface="Inter ExtraBold"/>
            </a:endParaRPr>
          </a:p>
        </p:txBody>
      </p:sp>
      <p:grpSp>
        <p:nvGrpSpPr>
          <p:cNvPr id="31" name="Grupo 30">
            <a:extLst>
              <a:ext uri="{FF2B5EF4-FFF2-40B4-BE49-F238E27FC236}">
                <a16:creationId xmlns:a16="http://schemas.microsoft.com/office/drawing/2014/main" id="{0F7741C0-1637-5D30-D7B0-DB91FBD03290}"/>
              </a:ext>
            </a:extLst>
          </p:cNvPr>
          <p:cNvGrpSpPr/>
          <p:nvPr/>
        </p:nvGrpSpPr>
        <p:grpSpPr>
          <a:xfrm>
            <a:off x="12054043" y="581800"/>
            <a:ext cx="5777225" cy="4347275"/>
            <a:chOff x="12054043" y="581800"/>
            <a:chExt cx="5777225" cy="4347275"/>
          </a:xfrm>
        </p:grpSpPr>
        <p:sp>
          <p:nvSpPr>
            <p:cNvPr id="4" name="Google Shape;311;p32">
              <a:extLst>
                <a:ext uri="{FF2B5EF4-FFF2-40B4-BE49-F238E27FC236}">
                  <a16:creationId xmlns:a16="http://schemas.microsoft.com/office/drawing/2014/main" id="{152D6365-5D33-0AF8-2E2D-D1B032CBACD5}"/>
                </a:ext>
              </a:extLst>
            </p:cNvPr>
            <p:cNvSpPr/>
            <p:nvPr/>
          </p:nvSpPr>
          <p:spPr>
            <a:xfrm>
              <a:off x="14975568" y="2800575"/>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312;p32">
              <a:extLst>
                <a:ext uri="{FF2B5EF4-FFF2-40B4-BE49-F238E27FC236}">
                  <a16:creationId xmlns:a16="http://schemas.microsoft.com/office/drawing/2014/main" id="{76569E33-E299-D9FD-F0F4-8AF2B032DF38}"/>
                </a:ext>
              </a:extLst>
            </p:cNvPr>
            <p:cNvSpPr/>
            <p:nvPr/>
          </p:nvSpPr>
          <p:spPr>
            <a:xfrm>
              <a:off x="14975568" y="581800"/>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313;p32">
              <a:extLst>
                <a:ext uri="{FF2B5EF4-FFF2-40B4-BE49-F238E27FC236}">
                  <a16:creationId xmlns:a16="http://schemas.microsoft.com/office/drawing/2014/main" id="{885531B8-7B93-42A8-CE11-96F850869FA6}"/>
                </a:ext>
              </a:extLst>
            </p:cNvPr>
            <p:cNvSpPr/>
            <p:nvPr/>
          </p:nvSpPr>
          <p:spPr>
            <a:xfrm>
              <a:off x="12054043" y="581800"/>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8" name="Google Shape;314;p32">
              <a:extLst>
                <a:ext uri="{FF2B5EF4-FFF2-40B4-BE49-F238E27FC236}">
                  <a16:creationId xmlns:a16="http://schemas.microsoft.com/office/drawing/2014/main" id="{32AD38CC-69B4-AD1E-EC71-DF57C8D0D009}"/>
                </a:ext>
              </a:extLst>
            </p:cNvPr>
            <p:cNvSpPr/>
            <p:nvPr/>
          </p:nvSpPr>
          <p:spPr>
            <a:xfrm>
              <a:off x="12054043" y="2800575"/>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9" name="Google Shape;315;p32">
              <a:extLst>
                <a:ext uri="{FF2B5EF4-FFF2-40B4-BE49-F238E27FC236}">
                  <a16:creationId xmlns:a16="http://schemas.microsoft.com/office/drawing/2014/main" id="{B0C8B6CA-7EA8-1F58-19A8-F2A095C22940}"/>
                </a:ext>
              </a:extLst>
            </p:cNvPr>
            <p:cNvSpPr txBox="1"/>
            <p:nvPr/>
          </p:nvSpPr>
          <p:spPr>
            <a:xfrm>
              <a:off x="12195493" y="3761664"/>
              <a:ext cx="262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a database or state store</a:t>
              </a:r>
              <a:endParaRPr sz="1800">
                <a:solidFill>
                  <a:schemeClr val="lt1"/>
                </a:solidFill>
                <a:latin typeface="Inter"/>
                <a:ea typeface="Inter"/>
                <a:cs typeface="Inter"/>
                <a:sym typeface="Inter"/>
              </a:endParaRPr>
            </a:p>
          </p:txBody>
        </p:sp>
        <p:sp>
          <p:nvSpPr>
            <p:cNvPr id="10" name="Google Shape;316;p32">
              <a:extLst>
                <a:ext uri="{FF2B5EF4-FFF2-40B4-BE49-F238E27FC236}">
                  <a16:creationId xmlns:a16="http://schemas.microsoft.com/office/drawing/2014/main" id="{34E7996C-CD0F-11AC-AB3E-9DBE6CBF4316}"/>
                </a:ext>
              </a:extLst>
            </p:cNvPr>
            <p:cNvSpPr txBox="1"/>
            <p:nvPr/>
          </p:nvSpPr>
          <p:spPr>
            <a:xfrm>
              <a:off x="12108343" y="3023750"/>
              <a:ext cx="27102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latin typeface="Inter ExtraBold"/>
                <a:ea typeface="Inter ExtraBold"/>
                <a:cs typeface="Inter ExtraBold"/>
                <a:sym typeface="Inter ExtraBold"/>
              </a:endParaRPr>
            </a:p>
          </p:txBody>
        </p:sp>
        <p:sp>
          <p:nvSpPr>
            <p:cNvPr id="11" name="Google Shape;317;p32">
              <a:extLst>
                <a:ext uri="{FF2B5EF4-FFF2-40B4-BE49-F238E27FC236}">
                  <a16:creationId xmlns:a16="http://schemas.microsoft.com/office/drawing/2014/main" id="{780D08D6-89FA-5F74-E680-A7145635FE78}"/>
                </a:ext>
              </a:extLst>
            </p:cNvPr>
            <p:cNvSpPr txBox="1"/>
            <p:nvPr/>
          </p:nvSpPr>
          <p:spPr>
            <a:xfrm>
              <a:off x="15117018" y="3761664"/>
              <a:ext cx="2622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a replacement for serverless platforms (but integrates well)</a:t>
              </a:r>
              <a:endParaRPr sz="1800">
                <a:solidFill>
                  <a:schemeClr val="lt1"/>
                </a:solidFill>
                <a:latin typeface="Inter"/>
                <a:ea typeface="Inter"/>
                <a:cs typeface="Inter"/>
                <a:sym typeface="Inter"/>
              </a:endParaRPr>
            </a:p>
          </p:txBody>
        </p:sp>
        <p:sp>
          <p:nvSpPr>
            <p:cNvPr id="12" name="Google Shape;318;p32">
              <a:extLst>
                <a:ext uri="{FF2B5EF4-FFF2-40B4-BE49-F238E27FC236}">
                  <a16:creationId xmlns:a16="http://schemas.microsoft.com/office/drawing/2014/main" id="{21D43D32-2E58-C5AD-B6CB-E3AACD8B11B6}"/>
                </a:ext>
              </a:extLst>
            </p:cNvPr>
            <p:cNvSpPr txBox="1"/>
            <p:nvPr/>
          </p:nvSpPr>
          <p:spPr>
            <a:xfrm>
              <a:off x="15029868" y="3023750"/>
              <a:ext cx="27102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solidFill>
                  <a:schemeClr val="lt1"/>
                </a:solidFill>
                <a:latin typeface="Inter ExtraBold"/>
                <a:ea typeface="Inter ExtraBold"/>
                <a:cs typeface="Inter ExtraBold"/>
                <a:sym typeface="Inter ExtraBold"/>
              </a:endParaRPr>
            </a:p>
          </p:txBody>
        </p:sp>
        <p:sp>
          <p:nvSpPr>
            <p:cNvPr id="16" name="Google Shape;319;p32">
              <a:extLst>
                <a:ext uri="{FF2B5EF4-FFF2-40B4-BE49-F238E27FC236}">
                  <a16:creationId xmlns:a16="http://schemas.microsoft.com/office/drawing/2014/main" id="{B088F385-B109-C500-C285-50FE840905DC}"/>
                </a:ext>
              </a:extLst>
            </p:cNvPr>
            <p:cNvSpPr txBox="1"/>
            <p:nvPr/>
          </p:nvSpPr>
          <p:spPr>
            <a:xfrm>
              <a:off x="12195493" y="1542889"/>
              <a:ext cx="262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a streaming engine (like Kafka, Flink, etc.)</a:t>
              </a:r>
              <a:endParaRPr sz="1800">
                <a:solidFill>
                  <a:schemeClr val="lt1"/>
                </a:solidFill>
                <a:latin typeface="Inter"/>
                <a:ea typeface="Inter"/>
                <a:cs typeface="Inter"/>
                <a:sym typeface="Inter"/>
              </a:endParaRPr>
            </a:p>
          </p:txBody>
        </p:sp>
        <p:sp>
          <p:nvSpPr>
            <p:cNvPr id="18" name="Google Shape;320;p32">
              <a:extLst>
                <a:ext uri="{FF2B5EF4-FFF2-40B4-BE49-F238E27FC236}">
                  <a16:creationId xmlns:a16="http://schemas.microsoft.com/office/drawing/2014/main" id="{ECEBAD0C-F953-753A-31CD-C34892B8B4E6}"/>
                </a:ext>
              </a:extLst>
            </p:cNvPr>
            <p:cNvSpPr txBox="1"/>
            <p:nvPr/>
          </p:nvSpPr>
          <p:spPr>
            <a:xfrm>
              <a:off x="12108343" y="804975"/>
              <a:ext cx="2710200" cy="98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latin typeface="Inter ExtraBold"/>
                <a:ea typeface="Inter ExtraBold"/>
                <a:cs typeface="Inter ExtraBold"/>
                <a:sym typeface="Inter ExtraBold"/>
              </a:endParaRPr>
            </a:p>
          </p:txBody>
        </p:sp>
        <p:sp>
          <p:nvSpPr>
            <p:cNvPr id="24" name="Google Shape;321;p32">
              <a:extLst>
                <a:ext uri="{FF2B5EF4-FFF2-40B4-BE49-F238E27FC236}">
                  <a16:creationId xmlns:a16="http://schemas.microsoft.com/office/drawing/2014/main" id="{CE761062-5CCA-E257-12EB-33BA7C27A0E3}"/>
                </a:ext>
              </a:extLst>
            </p:cNvPr>
            <p:cNvSpPr txBox="1"/>
            <p:nvPr/>
          </p:nvSpPr>
          <p:spPr>
            <a:xfrm>
              <a:off x="15117018" y="1542889"/>
              <a:ext cx="2622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ideal for ultra-low latency tasks</a:t>
              </a:r>
              <a:endParaRPr sz="1800">
                <a:solidFill>
                  <a:schemeClr val="lt1"/>
                </a:solidFill>
                <a:latin typeface="Inter"/>
                <a:ea typeface="Inter"/>
                <a:cs typeface="Inter"/>
                <a:sym typeface="Inter"/>
              </a:endParaRPr>
            </a:p>
            <a:p>
              <a:pPr marL="0" lvl="0" indent="0" algn="l" rtl="0">
                <a:spcBef>
                  <a:spcPts val="0"/>
                </a:spcBef>
                <a:spcAft>
                  <a:spcPts val="0"/>
                </a:spcAft>
                <a:buClr>
                  <a:schemeClr val="dk1"/>
                </a:buClr>
                <a:buSzPts val="1100"/>
                <a:buFont typeface="Arial"/>
                <a:buNone/>
              </a:pPr>
              <a:endParaRPr sz="1800">
                <a:solidFill>
                  <a:schemeClr val="lt1"/>
                </a:solidFill>
                <a:latin typeface="Inter"/>
                <a:ea typeface="Inter"/>
                <a:cs typeface="Inter"/>
                <a:sym typeface="Inter"/>
              </a:endParaRPr>
            </a:p>
            <a:p>
              <a:pPr marL="0" lvl="0" indent="0" algn="l" rtl="0">
                <a:spcBef>
                  <a:spcPts val="0"/>
                </a:spcBef>
                <a:spcAft>
                  <a:spcPts val="0"/>
                </a:spcAft>
                <a:buNone/>
              </a:pPr>
              <a:endParaRPr sz="1800">
                <a:solidFill>
                  <a:schemeClr val="lt1"/>
                </a:solidFill>
                <a:latin typeface="Inter"/>
                <a:ea typeface="Inter"/>
                <a:cs typeface="Inter"/>
                <a:sym typeface="Inter"/>
              </a:endParaRPr>
            </a:p>
          </p:txBody>
        </p:sp>
        <p:sp>
          <p:nvSpPr>
            <p:cNvPr id="25" name="Google Shape;322;p32">
              <a:extLst>
                <a:ext uri="{FF2B5EF4-FFF2-40B4-BE49-F238E27FC236}">
                  <a16:creationId xmlns:a16="http://schemas.microsoft.com/office/drawing/2014/main" id="{0D956730-D176-D84F-EED2-2E9852E0FE40}"/>
                </a:ext>
              </a:extLst>
            </p:cNvPr>
            <p:cNvSpPr txBox="1"/>
            <p:nvPr/>
          </p:nvSpPr>
          <p:spPr>
            <a:xfrm>
              <a:off x="15029868" y="804975"/>
              <a:ext cx="27102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solidFill>
                  <a:schemeClr val="lt1"/>
                </a:solidFill>
                <a:latin typeface="Inter ExtraBold"/>
                <a:ea typeface="Inter ExtraBold"/>
                <a:cs typeface="Inter ExtraBold"/>
                <a:sym typeface="Inter ExtraBold"/>
              </a:endParaRPr>
            </a:p>
          </p:txBody>
        </p:sp>
        <p:pic>
          <p:nvPicPr>
            <p:cNvPr id="26" name="Google Shape;324;p32">
              <a:extLst>
                <a:ext uri="{FF2B5EF4-FFF2-40B4-BE49-F238E27FC236}">
                  <a16:creationId xmlns:a16="http://schemas.microsoft.com/office/drawing/2014/main" id="{E49DCF56-C18D-B716-2421-FDC81D7041EC}"/>
                </a:ext>
              </a:extLst>
            </p:cNvPr>
            <p:cNvPicPr preferRelativeResize="0"/>
            <p:nvPr/>
          </p:nvPicPr>
          <p:blipFill>
            <a:blip r:embed="rId8">
              <a:alphaModFix/>
            </a:blip>
            <a:stretch>
              <a:fillRect/>
            </a:stretch>
          </p:blipFill>
          <p:spPr>
            <a:xfrm>
              <a:off x="17427893" y="700512"/>
              <a:ext cx="312025" cy="312048"/>
            </a:xfrm>
            <a:prstGeom prst="rect">
              <a:avLst/>
            </a:prstGeom>
            <a:noFill/>
            <a:ln>
              <a:noFill/>
            </a:ln>
          </p:spPr>
        </p:pic>
        <p:pic>
          <p:nvPicPr>
            <p:cNvPr id="28" name="Google Shape;326;p32">
              <a:extLst>
                <a:ext uri="{FF2B5EF4-FFF2-40B4-BE49-F238E27FC236}">
                  <a16:creationId xmlns:a16="http://schemas.microsoft.com/office/drawing/2014/main" id="{8478A5F1-1C47-F0DE-BF6F-DFDEFF75E8D5}"/>
                </a:ext>
              </a:extLst>
            </p:cNvPr>
            <p:cNvPicPr preferRelativeResize="0"/>
            <p:nvPr/>
          </p:nvPicPr>
          <p:blipFill>
            <a:blip r:embed="rId8">
              <a:alphaModFix/>
            </a:blip>
            <a:stretch>
              <a:fillRect/>
            </a:stretch>
          </p:blipFill>
          <p:spPr>
            <a:xfrm>
              <a:off x="14506518" y="700512"/>
              <a:ext cx="312025" cy="312048"/>
            </a:xfrm>
            <a:prstGeom prst="rect">
              <a:avLst/>
            </a:prstGeom>
            <a:noFill/>
            <a:ln>
              <a:noFill/>
            </a:ln>
          </p:spPr>
        </p:pic>
        <p:pic>
          <p:nvPicPr>
            <p:cNvPr id="29" name="Google Shape;327;p32">
              <a:extLst>
                <a:ext uri="{FF2B5EF4-FFF2-40B4-BE49-F238E27FC236}">
                  <a16:creationId xmlns:a16="http://schemas.microsoft.com/office/drawing/2014/main" id="{D19E9F73-CD01-D5D2-17D4-454EADB1ED5A}"/>
                </a:ext>
              </a:extLst>
            </p:cNvPr>
            <p:cNvPicPr preferRelativeResize="0"/>
            <p:nvPr/>
          </p:nvPicPr>
          <p:blipFill>
            <a:blip r:embed="rId8">
              <a:alphaModFix/>
            </a:blip>
            <a:stretch>
              <a:fillRect/>
            </a:stretch>
          </p:blipFill>
          <p:spPr>
            <a:xfrm>
              <a:off x="14506518" y="2877462"/>
              <a:ext cx="312025" cy="312048"/>
            </a:xfrm>
            <a:prstGeom prst="rect">
              <a:avLst/>
            </a:prstGeom>
            <a:noFill/>
            <a:ln>
              <a:noFill/>
            </a:ln>
          </p:spPr>
        </p:pic>
        <p:pic>
          <p:nvPicPr>
            <p:cNvPr id="30" name="Google Shape;328;p32">
              <a:extLst>
                <a:ext uri="{FF2B5EF4-FFF2-40B4-BE49-F238E27FC236}">
                  <a16:creationId xmlns:a16="http://schemas.microsoft.com/office/drawing/2014/main" id="{2CFADB4A-E097-03AA-8818-2D2F88F49214}"/>
                </a:ext>
              </a:extLst>
            </p:cNvPr>
            <p:cNvPicPr preferRelativeResize="0"/>
            <p:nvPr/>
          </p:nvPicPr>
          <p:blipFill>
            <a:blip r:embed="rId8">
              <a:alphaModFix/>
            </a:blip>
            <a:stretch>
              <a:fillRect/>
            </a:stretch>
          </p:blipFill>
          <p:spPr>
            <a:xfrm>
              <a:off x="17427893" y="2877462"/>
              <a:ext cx="312025" cy="312048"/>
            </a:xfrm>
            <a:prstGeom prst="rect">
              <a:avLst/>
            </a:prstGeom>
            <a:noFill/>
            <a:ln>
              <a:noFill/>
            </a:ln>
          </p:spPr>
        </p:pic>
      </p:grpSp>
    </p:spTree>
    <p:extLst>
      <p:ext uri="{BB962C8B-B14F-4D97-AF65-F5344CB8AC3E}">
        <p14:creationId xmlns:p14="http://schemas.microsoft.com/office/powerpoint/2010/main" val="231636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a:extLst>
            <a:ext uri="{FF2B5EF4-FFF2-40B4-BE49-F238E27FC236}">
              <a16:creationId xmlns:a16="http://schemas.microsoft.com/office/drawing/2014/main" id="{7F18838F-AA5A-1188-F50C-7F197580EE23}"/>
            </a:ext>
          </a:extLst>
        </p:cNvPr>
        <p:cNvGrpSpPr/>
        <p:nvPr/>
      </p:nvGrpSpPr>
      <p:grpSpPr>
        <a:xfrm>
          <a:off x="0" y="0"/>
          <a:ext cx="0" cy="0"/>
          <a:chOff x="0" y="0"/>
          <a:chExt cx="0" cy="0"/>
        </a:xfrm>
      </p:grpSpPr>
      <p:pic>
        <p:nvPicPr>
          <p:cNvPr id="32" name="Google Shape;338;p33">
            <a:extLst>
              <a:ext uri="{FF2B5EF4-FFF2-40B4-BE49-F238E27FC236}">
                <a16:creationId xmlns:a16="http://schemas.microsoft.com/office/drawing/2014/main" id="{886602C6-4AF3-26E1-2826-AEA94DD8A617}"/>
              </a:ext>
            </a:extLst>
          </p:cNvPr>
          <p:cNvPicPr preferRelativeResize="0"/>
          <p:nvPr/>
        </p:nvPicPr>
        <p:blipFill rotWithShape="1">
          <a:blip r:embed="rId3">
            <a:alphaModFix/>
          </a:blip>
          <a:srcRect r="-4701"/>
          <a:stretch/>
        </p:blipFill>
        <p:spPr>
          <a:xfrm>
            <a:off x="8041300" y="237400"/>
            <a:ext cx="834600" cy="243325"/>
          </a:xfrm>
          <a:prstGeom prst="rect">
            <a:avLst/>
          </a:prstGeom>
          <a:noFill/>
          <a:ln>
            <a:noFill/>
          </a:ln>
        </p:spPr>
      </p:pic>
      <p:pic>
        <p:nvPicPr>
          <p:cNvPr id="19" name="Imagen 18">
            <a:extLst>
              <a:ext uri="{FF2B5EF4-FFF2-40B4-BE49-F238E27FC236}">
                <a16:creationId xmlns:a16="http://schemas.microsoft.com/office/drawing/2014/main" id="{DC82413B-B31F-E096-A4E0-597903D7B1CB}"/>
              </a:ext>
            </a:extLst>
          </p:cNvPr>
          <p:cNvPicPr>
            <a:picLocks noChangeAspect="1"/>
          </p:cNvPicPr>
          <p:nvPr/>
        </p:nvPicPr>
        <p:blipFill>
          <a:blip r:embed="rId4"/>
          <a:stretch>
            <a:fillRect/>
          </a:stretch>
        </p:blipFill>
        <p:spPr>
          <a:xfrm>
            <a:off x="1023278" y="-7540575"/>
            <a:ext cx="7097443" cy="4798271"/>
          </a:xfrm>
          <a:prstGeom prst="rect">
            <a:avLst/>
          </a:prstGeom>
        </p:spPr>
      </p:pic>
      <p:grpSp>
        <p:nvGrpSpPr>
          <p:cNvPr id="41" name="Grupo 40">
            <a:extLst>
              <a:ext uri="{FF2B5EF4-FFF2-40B4-BE49-F238E27FC236}">
                <a16:creationId xmlns:a16="http://schemas.microsoft.com/office/drawing/2014/main" id="{DA39D5A2-89E0-CAD8-DA38-E070321AD6D6}"/>
              </a:ext>
            </a:extLst>
          </p:cNvPr>
          <p:cNvGrpSpPr/>
          <p:nvPr/>
        </p:nvGrpSpPr>
        <p:grpSpPr>
          <a:xfrm>
            <a:off x="3166914" y="-3504730"/>
            <a:ext cx="2919121" cy="529853"/>
            <a:chOff x="4192858" y="4282783"/>
            <a:chExt cx="2919121" cy="529853"/>
          </a:xfrm>
        </p:grpSpPr>
        <p:sp>
          <p:nvSpPr>
            <p:cNvPr id="42" name="Google Shape;305;p31">
              <a:extLst>
                <a:ext uri="{FF2B5EF4-FFF2-40B4-BE49-F238E27FC236}">
                  <a16:creationId xmlns:a16="http://schemas.microsoft.com/office/drawing/2014/main" id="{4D6B1BB5-0FCF-1BCF-7577-2B405ED24762}"/>
                </a:ext>
              </a:extLst>
            </p:cNvPr>
            <p:cNvSpPr/>
            <p:nvPr/>
          </p:nvSpPr>
          <p:spPr>
            <a:xfrm>
              <a:off x="4192858" y="4282783"/>
              <a:ext cx="2919121" cy="529853"/>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3" name="Google Shape;306;p31">
              <a:extLst>
                <a:ext uri="{FF2B5EF4-FFF2-40B4-BE49-F238E27FC236}">
                  <a16:creationId xmlns:a16="http://schemas.microsoft.com/office/drawing/2014/main" id="{547B73F7-C3BB-BCBD-E5D5-FB79EBF4A8C8}"/>
                </a:ext>
              </a:extLst>
            </p:cNvPr>
            <p:cNvSpPr txBox="1"/>
            <p:nvPr/>
          </p:nvSpPr>
          <p:spPr>
            <a:xfrm>
              <a:off x="4933223" y="4344373"/>
              <a:ext cx="2115742" cy="406659"/>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dirty="0">
                  <a:solidFill>
                    <a:srgbClr val="FFFFFF"/>
                  </a:solidFill>
                  <a:latin typeface="Albert Sans ExtraBold"/>
                  <a:ea typeface="Albert Sans ExtraBold"/>
                  <a:cs typeface="Albert Sans ExtraBold"/>
                  <a:sym typeface="Albert Sans ExtraBold"/>
                </a:rPr>
                <a:t>CLI</a:t>
              </a:r>
              <a:endParaRPr sz="1250" dirty="0">
                <a:solidFill>
                  <a:srgbClr val="FFFFFF"/>
                </a:solidFill>
                <a:latin typeface="Albert Sans ExtraBold"/>
                <a:ea typeface="Albert Sans ExtraBold"/>
                <a:cs typeface="Albert Sans ExtraBold"/>
                <a:sym typeface="Albert Sans ExtraBold"/>
              </a:endParaRPr>
            </a:p>
          </p:txBody>
        </p:sp>
        <p:pic>
          <p:nvPicPr>
            <p:cNvPr id="44" name="Imagen 43">
              <a:extLst>
                <a:ext uri="{FF2B5EF4-FFF2-40B4-BE49-F238E27FC236}">
                  <a16:creationId xmlns:a16="http://schemas.microsoft.com/office/drawing/2014/main" id="{0BE33B7E-7D75-35F4-2629-995166B14679}"/>
                </a:ext>
              </a:extLst>
            </p:cNvPr>
            <p:cNvPicPr>
              <a:picLocks noChangeAspect="1"/>
            </p:cNvPicPr>
            <p:nvPr/>
          </p:nvPicPr>
          <p:blipFill>
            <a:blip r:embed="rId5"/>
            <a:srcRect/>
            <a:stretch/>
          </p:blipFill>
          <p:spPr>
            <a:xfrm>
              <a:off x="4366472" y="4344373"/>
              <a:ext cx="411056" cy="411056"/>
            </a:xfrm>
            <a:prstGeom prst="rect">
              <a:avLst/>
            </a:prstGeom>
          </p:spPr>
        </p:pic>
      </p:grpSp>
      <p:pic>
        <p:nvPicPr>
          <p:cNvPr id="286" name="Google Shape;286;p31">
            <a:extLst>
              <a:ext uri="{FF2B5EF4-FFF2-40B4-BE49-F238E27FC236}">
                <a16:creationId xmlns:a16="http://schemas.microsoft.com/office/drawing/2014/main" id="{3AF673F9-B908-69FA-C6AC-D8CF1E43AA38}"/>
              </a:ext>
            </a:extLst>
          </p:cNvPr>
          <p:cNvPicPr preferRelativeResize="0"/>
          <p:nvPr/>
        </p:nvPicPr>
        <p:blipFill>
          <a:blip r:embed="rId6">
            <a:alphaModFix/>
          </a:blip>
          <a:stretch>
            <a:fillRect/>
          </a:stretch>
        </p:blipFill>
        <p:spPr>
          <a:xfrm>
            <a:off x="8057450" y="261000"/>
            <a:ext cx="758850" cy="198100"/>
          </a:xfrm>
          <a:prstGeom prst="rect">
            <a:avLst/>
          </a:prstGeom>
          <a:noFill/>
          <a:ln>
            <a:noFill/>
          </a:ln>
        </p:spPr>
      </p:pic>
      <p:sp>
        <p:nvSpPr>
          <p:cNvPr id="300" name="Google Shape;300;p31">
            <a:extLst>
              <a:ext uri="{FF2B5EF4-FFF2-40B4-BE49-F238E27FC236}">
                <a16:creationId xmlns:a16="http://schemas.microsoft.com/office/drawing/2014/main" id="{ECEB1A5D-DFEC-A546-6321-591B4C950BD6}"/>
              </a:ext>
            </a:extLst>
          </p:cNvPr>
          <p:cNvSpPr txBox="1"/>
          <p:nvPr/>
        </p:nvSpPr>
        <p:spPr>
          <a:xfrm>
            <a:off x="436675" y="-517401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The Weapons</a:t>
            </a:r>
            <a:endParaRPr sz="2700" b="1">
              <a:latin typeface="Inter"/>
              <a:ea typeface="Inter"/>
              <a:cs typeface="Inter"/>
              <a:sym typeface="Inter"/>
            </a:endParaRPr>
          </a:p>
        </p:txBody>
      </p:sp>
      <p:sp>
        <p:nvSpPr>
          <p:cNvPr id="23" name="Google Shape;325;p32">
            <a:extLst>
              <a:ext uri="{FF2B5EF4-FFF2-40B4-BE49-F238E27FC236}">
                <a16:creationId xmlns:a16="http://schemas.microsoft.com/office/drawing/2014/main" id="{D3B11E33-9255-CE0B-46C4-C45C6832579E}"/>
              </a:ext>
            </a:extLst>
          </p:cNvPr>
          <p:cNvSpPr txBox="1"/>
          <p:nvPr/>
        </p:nvSpPr>
        <p:spPr>
          <a:xfrm>
            <a:off x="414775" y="3467800"/>
            <a:ext cx="2567911" cy="345223"/>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solidFill>
                  <a:srgbClr val="202124"/>
                </a:solidFill>
                <a:latin typeface="Inter ExtraBold"/>
                <a:ea typeface="Inter ExtraBold"/>
                <a:cs typeface="Inter ExtraBold"/>
                <a:sym typeface="Inter ExtraBold"/>
              </a:rPr>
              <a:t>What Argo is not</a:t>
            </a:r>
            <a:endParaRPr sz="2700" dirty="0">
              <a:solidFill>
                <a:srgbClr val="202124"/>
              </a:solidFill>
              <a:latin typeface="Inter ExtraBold"/>
              <a:ea typeface="Inter ExtraBold"/>
              <a:cs typeface="Inter ExtraBold"/>
              <a:sym typeface="Inter ExtraBold"/>
            </a:endParaRPr>
          </a:p>
        </p:txBody>
      </p:sp>
      <p:grpSp>
        <p:nvGrpSpPr>
          <p:cNvPr id="33" name="Grupo 32">
            <a:extLst>
              <a:ext uri="{FF2B5EF4-FFF2-40B4-BE49-F238E27FC236}">
                <a16:creationId xmlns:a16="http://schemas.microsoft.com/office/drawing/2014/main" id="{ADC07CF1-EF79-9AB4-0497-FA35F1816C8E}"/>
              </a:ext>
            </a:extLst>
          </p:cNvPr>
          <p:cNvGrpSpPr/>
          <p:nvPr/>
        </p:nvGrpSpPr>
        <p:grpSpPr>
          <a:xfrm>
            <a:off x="3188325" y="581800"/>
            <a:ext cx="5777225" cy="4347275"/>
            <a:chOff x="3188325" y="581800"/>
            <a:chExt cx="5777225" cy="4347275"/>
          </a:xfrm>
        </p:grpSpPr>
        <p:sp>
          <p:nvSpPr>
            <p:cNvPr id="4" name="Google Shape;311;p32">
              <a:extLst>
                <a:ext uri="{FF2B5EF4-FFF2-40B4-BE49-F238E27FC236}">
                  <a16:creationId xmlns:a16="http://schemas.microsoft.com/office/drawing/2014/main" id="{E1DA5F35-9DB1-06E9-779E-DBA8BBA89898}"/>
                </a:ext>
              </a:extLst>
            </p:cNvPr>
            <p:cNvSpPr/>
            <p:nvPr/>
          </p:nvSpPr>
          <p:spPr>
            <a:xfrm>
              <a:off x="6109850" y="2800575"/>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312;p32">
              <a:extLst>
                <a:ext uri="{FF2B5EF4-FFF2-40B4-BE49-F238E27FC236}">
                  <a16:creationId xmlns:a16="http://schemas.microsoft.com/office/drawing/2014/main" id="{1D793000-EEF4-1B7C-C210-32C145DDD61A}"/>
                </a:ext>
              </a:extLst>
            </p:cNvPr>
            <p:cNvSpPr/>
            <p:nvPr/>
          </p:nvSpPr>
          <p:spPr>
            <a:xfrm>
              <a:off x="6109850" y="581800"/>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313;p32">
              <a:extLst>
                <a:ext uri="{FF2B5EF4-FFF2-40B4-BE49-F238E27FC236}">
                  <a16:creationId xmlns:a16="http://schemas.microsoft.com/office/drawing/2014/main" id="{E4EB14C7-264B-8277-B708-B0B462775B73}"/>
                </a:ext>
              </a:extLst>
            </p:cNvPr>
            <p:cNvSpPr/>
            <p:nvPr/>
          </p:nvSpPr>
          <p:spPr>
            <a:xfrm>
              <a:off x="3188325" y="581800"/>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8" name="Google Shape;314;p32">
              <a:extLst>
                <a:ext uri="{FF2B5EF4-FFF2-40B4-BE49-F238E27FC236}">
                  <a16:creationId xmlns:a16="http://schemas.microsoft.com/office/drawing/2014/main" id="{33A43BCF-69C7-9121-2B2A-5379681842A2}"/>
                </a:ext>
              </a:extLst>
            </p:cNvPr>
            <p:cNvSpPr/>
            <p:nvPr/>
          </p:nvSpPr>
          <p:spPr>
            <a:xfrm>
              <a:off x="3188325" y="2800575"/>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9" name="Google Shape;315;p32">
              <a:extLst>
                <a:ext uri="{FF2B5EF4-FFF2-40B4-BE49-F238E27FC236}">
                  <a16:creationId xmlns:a16="http://schemas.microsoft.com/office/drawing/2014/main" id="{483C64DD-C218-3ECA-1FB4-232DB4C56501}"/>
                </a:ext>
              </a:extLst>
            </p:cNvPr>
            <p:cNvSpPr txBox="1"/>
            <p:nvPr/>
          </p:nvSpPr>
          <p:spPr>
            <a:xfrm>
              <a:off x="3329775" y="3761664"/>
              <a:ext cx="262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a database or state store</a:t>
              </a:r>
              <a:endParaRPr sz="1800">
                <a:solidFill>
                  <a:schemeClr val="lt1"/>
                </a:solidFill>
                <a:latin typeface="Inter"/>
                <a:ea typeface="Inter"/>
                <a:cs typeface="Inter"/>
                <a:sym typeface="Inter"/>
              </a:endParaRPr>
            </a:p>
          </p:txBody>
        </p:sp>
        <p:sp>
          <p:nvSpPr>
            <p:cNvPr id="10" name="Google Shape;316;p32">
              <a:extLst>
                <a:ext uri="{FF2B5EF4-FFF2-40B4-BE49-F238E27FC236}">
                  <a16:creationId xmlns:a16="http://schemas.microsoft.com/office/drawing/2014/main" id="{9A53D6A0-A575-8461-CB53-F55FCB8924B0}"/>
                </a:ext>
              </a:extLst>
            </p:cNvPr>
            <p:cNvSpPr txBox="1"/>
            <p:nvPr/>
          </p:nvSpPr>
          <p:spPr>
            <a:xfrm>
              <a:off x="3242625" y="3023750"/>
              <a:ext cx="27102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latin typeface="Inter ExtraBold"/>
                <a:ea typeface="Inter ExtraBold"/>
                <a:cs typeface="Inter ExtraBold"/>
                <a:sym typeface="Inter ExtraBold"/>
              </a:endParaRPr>
            </a:p>
          </p:txBody>
        </p:sp>
        <p:sp>
          <p:nvSpPr>
            <p:cNvPr id="11" name="Google Shape;317;p32">
              <a:extLst>
                <a:ext uri="{FF2B5EF4-FFF2-40B4-BE49-F238E27FC236}">
                  <a16:creationId xmlns:a16="http://schemas.microsoft.com/office/drawing/2014/main" id="{73E58165-17E8-2F89-1BBD-4226F177335D}"/>
                </a:ext>
              </a:extLst>
            </p:cNvPr>
            <p:cNvSpPr txBox="1"/>
            <p:nvPr/>
          </p:nvSpPr>
          <p:spPr>
            <a:xfrm>
              <a:off x="6251300" y="3761664"/>
              <a:ext cx="2622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a replacement for serverless platforms (but integrates well)</a:t>
              </a:r>
              <a:endParaRPr sz="1800">
                <a:solidFill>
                  <a:schemeClr val="lt1"/>
                </a:solidFill>
                <a:latin typeface="Inter"/>
                <a:ea typeface="Inter"/>
                <a:cs typeface="Inter"/>
                <a:sym typeface="Inter"/>
              </a:endParaRPr>
            </a:p>
          </p:txBody>
        </p:sp>
        <p:sp>
          <p:nvSpPr>
            <p:cNvPr id="12" name="Google Shape;318;p32">
              <a:extLst>
                <a:ext uri="{FF2B5EF4-FFF2-40B4-BE49-F238E27FC236}">
                  <a16:creationId xmlns:a16="http://schemas.microsoft.com/office/drawing/2014/main" id="{0F64D9C8-DDF7-EB0D-97F5-D06CD40ED04F}"/>
                </a:ext>
              </a:extLst>
            </p:cNvPr>
            <p:cNvSpPr txBox="1"/>
            <p:nvPr/>
          </p:nvSpPr>
          <p:spPr>
            <a:xfrm>
              <a:off x="6164150" y="3023750"/>
              <a:ext cx="27102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solidFill>
                  <a:schemeClr val="lt1"/>
                </a:solidFill>
                <a:latin typeface="Inter ExtraBold"/>
                <a:ea typeface="Inter ExtraBold"/>
                <a:cs typeface="Inter ExtraBold"/>
                <a:sym typeface="Inter ExtraBold"/>
              </a:endParaRPr>
            </a:p>
          </p:txBody>
        </p:sp>
        <p:sp>
          <p:nvSpPr>
            <p:cNvPr id="16" name="Google Shape;319;p32">
              <a:extLst>
                <a:ext uri="{FF2B5EF4-FFF2-40B4-BE49-F238E27FC236}">
                  <a16:creationId xmlns:a16="http://schemas.microsoft.com/office/drawing/2014/main" id="{19EC0A89-AECF-D52A-88E0-C0621F0B49CD}"/>
                </a:ext>
              </a:extLst>
            </p:cNvPr>
            <p:cNvSpPr txBox="1"/>
            <p:nvPr/>
          </p:nvSpPr>
          <p:spPr>
            <a:xfrm>
              <a:off x="3329775" y="1542889"/>
              <a:ext cx="262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a streaming engine (like Kafka, Flink, etc.)</a:t>
              </a:r>
              <a:endParaRPr sz="1800">
                <a:solidFill>
                  <a:schemeClr val="lt1"/>
                </a:solidFill>
                <a:latin typeface="Inter"/>
                <a:ea typeface="Inter"/>
                <a:cs typeface="Inter"/>
                <a:sym typeface="Inter"/>
              </a:endParaRPr>
            </a:p>
          </p:txBody>
        </p:sp>
        <p:sp>
          <p:nvSpPr>
            <p:cNvPr id="18" name="Google Shape;320;p32">
              <a:extLst>
                <a:ext uri="{FF2B5EF4-FFF2-40B4-BE49-F238E27FC236}">
                  <a16:creationId xmlns:a16="http://schemas.microsoft.com/office/drawing/2014/main" id="{29B95BB1-DE01-C1B9-D61B-6D91371C10EB}"/>
                </a:ext>
              </a:extLst>
            </p:cNvPr>
            <p:cNvSpPr txBox="1"/>
            <p:nvPr/>
          </p:nvSpPr>
          <p:spPr>
            <a:xfrm>
              <a:off x="3242625" y="804975"/>
              <a:ext cx="2710200" cy="98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latin typeface="Inter ExtraBold"/>
                <a:ea typeface="Inter ExtraBold"/>
                <a:cs typeface="Inter ExtraBold"/>
                <a:sym typeface="Inter ExtraBold"/>
              </a:endParaRPr>
            </a:p>
          </p:txBody>
        </p:sp>
        <p:sp>
          <p:nvSpPr>
            <p:cNvPr id="20" name="Google Shape;321;p32">
              <a:extLst>
                <a:ext uri="{FF2B5EF4-FFF2-40B4-BE49-F238E27FC236}">
                  <a16:creationId xmlns:a16="http://schemas.microsoft.com/office/drawing/2014/main" id="{BF7ACB37-FC0A-39F0-FD83-49940CD0D5D8}"/>
                </a:ext>
              </a:extLst>
            </p:cNvPr>
            <p:cNvSpPr txBox="1"/>
            <p:nvPr/>
          </p:nvSpPr>
          <p:spPr>
            <a:xfrm>
              <a:off x="6251300" y="1542889"/>
              <a:ext cx="2622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ideal for ultra-low latency tasks</a:t>
              </a:r>
              <a:endParaRPr sz="1800">
                <a:solidFill>
                  <a:schemeClr val="lt1"/>
                </a:solidFill>
                <a:latin typeface="Inter"/>
                <a:ea typeface="Inter"/>
                <a:cs typeface="Inter"/>
                <a:sym typeface="Inter"/>
              </a:endParaRPr>
            </a:p>
            <a:p>
              <a:pPr marL="0" lvl="0" indent="0" algn="l" rtl="0">
                <a:spcBef>
                  <a:spcPts val="0"/>
                </a:spcBef>
                <a:spcAft>
                  <a:spcPts val="0"/>
                </a:spcAft>
                <a:buClr>
                  <a:schemeClr val="dk1"/>
                </a:buClr>
                <a:buSzPts val="1100"/>
                <a:buFont typeface="Arial"/>
                <a:buNone/>
              </a:pPr>
              <a:endParaRPr sz="1800">
                <a:solidFill>
                  <a:schemeClr val="lt1"/>
                </a:solidFill>
                <a:latin typeface="Inter"/>
                <a:ea typeface="Inter"/>
                <a:cs typeface="Inter"/>
                <a:sym typeface="Inter"/>
              </a:endParaRPr>
            </a:p>
            <a:p>
              <a:pPr marL="0" lvl="0" indent="0" algn="l" rtl="0">
                <a:spcBef>
                  <a:spcPts val="0"/>
                </a:spcBef>
                <a:spcAft>
                  <a:spcPts val="0"/>
                </a:spcAft>
                <a:buNone/>
              </a:pPr>
              <a:endParaRPr sz="1800">
                <a:solidFill>
                  <a:schemeClr val="lt1"/>
                </a:solidFill>
                <a:latin typeface="Inter"/>
                <a:ea typeface="Inter"/>
                <a:cs typeface="Inter"/>
                <a:sym typeface="Inter"/>
              </a:endParaRPr>
            </a:p>
          </p:txBody>
        </p:sp>
        <p:sp>
          <p:nvSpPr>
            <p:cNvPr id="21" name="Google Shape;322;p32">
              <a:extLst>
                <a:ext uri="{FF2B5EF4-FFF2-40B4-BE49-F238E27FC236}">
                  <a16:creationId xmlns:a16="http://schemas.microsoft.com/office/drawing/2014/main" id="{1527FE37-E52E-AC81-31C2-867D891DE874}"/>
                </a:ext>
              </a:extLst>
            </p:cNvPr>
            <p:cNvSpPr txBox="1"/>
            <p:nvPr/>
          </p:nvSpPr>
          <p:spPr>
            <a:xfrm>
              <a:off x="6164150" y="804975"/>
              <a:ext cx="27102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solidFill>
                  <a:schemeClr val="lt1"/>
                </a:solidFill>
                <a:latin typeface="Inter ExtraBold"/>
                <a:ea typeface="Inter ExtraBold"/>
                <a:cs typeface="Inter ExtraBold"/>
                <a:sym typeface="Inter ExtraBold"/>
              </a:endParaRPr>
            </a:p>
          </p:txBody>
        </p:sp>
        <p:pic>
          <p:nvPicPr>
            <p:cNvPr id="22" name="Google Shape;324;p32">
              <a:extLst>
                <a:ext uri="{FF2B5EF4-FFF2-40B4-BE49-F238E27FC236}">
                  <a16:creationId xmlns:a16="http://schemas.microsoft.com/office/drawing/2014/main" id="{20968480-0190-281E-78B2-E236F5FBE04C}"/>
                </a:ext>
              </a:extLst>
            </p:cNvPr>
            <p:cNvPicPr preferRelativeResize="0"/>
            <p:nvPr/>
          </p:nvPicPr>
          <p:blipFill>
            <a:blip r:embed="rId7">
              <a:alphaModFix/>
            </a:blip>
            <a:stretch>
              <a:fillRect/>
            </a:stretch>
          </p:blipFill>
          <p:spPr>
            <a:xfrm>
              <a:off x="8562175" y="700512"/>
              <a:ext cx="312025" cy="312048"/>
            </a:xfrm>
            <a:prstGeom prst="rect">
              <a:avLst/>
            </a:prstGeom>
            <a:noFill/>
            <a:ln>
              <a:noFill/>
            </a:ln>
          </p:spPr>
        </p:pic>
        <p:pic>
          <p:nvPicPr>
            <p:cNvPr id="24" name="Google Shape;326;p32">
              <a:extLst>
                <a:ext uri="{FF2B5EF4-FFF2-40B4-BE49-F238E27FC236}">
                  <a16:creationId xmlns:a16="http://schemas.microsoft.com/office/drawing/2014/main" id="{B56FC7B8-1B0F-791A-5EA6-6A4CB0E8E69B}"/>
                </a:ext>
              </a:extLst>
            </p:cNvPr>
            <p:cNvPicPr preferRelativeResize="0"/>
            <p:nvPr/>
          </p:nvPicPr>
          <p:blipFill>
            <a:blip r:embed="rId7">
              <a:alphaModFix/>
            </a:blip>
            <a:stretch>
              <a:fillRect/>
            </a:stretch>
          </p:blipFill>
          <p:spPr>
            <a:xfrm>
              <a:off x="5640800" y="700512"/>
              <a:ext cx="312025" cy="312048"/>
            </a:xfrm>
            <a:prstGeom prst="rect">
              <a:avLst/>
            </a:prstGeom>
            <a:noFill/>
            <a:ln>
              <a:noFill/>
            </a:ln>
          </p:spPr>
        </p:pic>
        <p:pic>
          <p:nvPicPr>
            <p:cNvPr id="25" name="Google Shape;327;p32">
              <a:extLst>
                <a:ext uri="{FF2B5EF4-FFF2-40B4-BE49-F238E27FC236}">
                  <a16:creationId xmlns:a16="http://schemas.microsoft.com/office/drawing/2014/main" id="{9ABB9402-B36B-BA8E-6779-26A5FC24C8CB}"/>
                </a:ext>
              </a:extLst>
            </p:cNvPr>
            <p:cNvPicPr preferRelativeResize="0"/>
            <p:nvPr/>
          </p:nvPicPr>
          <p:blipFill>
            <a:blip r:embed="rId7">
              <a:alphaModFix/>
            </a:blip>
            <a:stretch>
              <a:fillRect/>
            </a:stretch>
          </p:blipFill>
          <p:spPr>
            <a:xfrm>
              <a:off x="5640800" y="2877462"/>
              <a:ext cx="312025" cy="312048"/>
            </a:xfrm>
            <a:prstGeom prst="rect">
              <a:avLst/>
            </a:prstGeom>
            <a:noFill/>
            <a:ln>
              <a:noFill/>
            </a:ln>
          </p:spPr>
        </p:pic>
        <p:pic>
          <p:nvPicPr>
            <p:cNvPr id="26" name="Google Shape;328;p32">
              <a:extLst>
                <a:ext uri="{FF2B5EF4-FFF2-40B4-BE49-F238E27FC236}">
                  <a16:creationId xmlns:a16="http://schemas.microsoft.com/office/drawing/2014/main" id="{BB88E168-BB94-BBD8-BA63-667999E6579F}"/>
                </a:ext>
              </a:extLst>
            </p:cNvPr>
            <p:cNvPicPr preferRelativeResize="0"/>
            <p:nvPr/>
          </p:nvPicPr>
          <p:blipFill>
            <a:blip r:embed="rId7">
              <a:alphaModFix/>
            </a:blip>
            <a:stretch>
              <a:fillRect/>
            </a:stretch>
          </p:blipFill>
          <p:spPr>
            <a:xfrm>
              <a:off x="8562175" y="2877462"/>
              <a:ext cx="312025" cy="312048"/>
            </a:xfrm>
            <a:prstGeom prst="rect">
              <a:avLst/>
            </a:prstGeom>
            <a:noFill/>
            <a:ln>
              <a:noFill/>
            </a:ln>
          </p:spPr>
        </p:pic>
      </p:grpSp>
      <p:pic>
        <p:nvPicPr>
          <p:cNvPr id="27" name="Google Shape;286;p31">
            <a:extLst>
              <a:ext uri="{FF2B5EF4-FFF2-40B4-BE49-F238E27FC236}">
                <a16:creationId xmlns:a16="http://schemas.microsoft.com/office/drawing/2014/main" id="{A66F95EC-A4F9-DD2E-3497-268FCAC149B8}"/>
              </a:ext>
            </a:extLst>
          </p:cNvPr>
          <p:cNvPicPr preferRelativeResize="0"/>
          <p:nvPr/>
        </p:nvPicPr>
        <p:blipFill>
          <a:blip r:embed="rId6">
            <a:alphaModFix/>
          </a:blip>
          <a:stretch>
            <a:fillRect/>
          </a:stretch>
        </p:blipFill>
        <p:spPr>
          <a:xfrm>
            <a:off x="8057450" y="261000"/>
            <a:ext cx="758850" cy="198100"/>
          </a:xfrm>
          <a:prstGeom prst="rect">
            <a:avLst/>
          </a:prstGeom>
          <a:noFill/>
          <a:ln>
            <a:noFill/>
          </a:ln>
        </p:spPr>
      </p:pic>
      <p:pic>
        <p:nvPicPr>
          <p:cNvPr id="28" name="Google Shape;333;p33" title="Singer_Sargent,_John_-_Hercules_-_1921.jpg">
            <a:extLst>
              <a:ext uri="{FF2B5EF4-FFF2-40B4-BE49-F238E27FC236}">
                <a16:creationId xmlns:a16="http://schemas.microsoft.com/office/drawing/2014/main" id="{9F8FDC49-11BF-57CA-6C49-3302FB1D48F5}"/>
              </a:ext>
            </a:extLst>
          </p:cNvPr>
          <p:cNvPicPr preferRelativeResize="0"/>
          <p:nvPr/>
        </p:nvPicPr>
        <p:blipFill>
          <a:blip r:embed="rId8">
            <a:alphaModFix/>
          </a:blip>
          <a:stretch>
            <a:fillRect/>
          </a:stretch>
        </p:blipFill>
        <p:spPr>
          <a:xfrm>
            <a:off x="9329561" y="-28575"/>
            <a:ext cx="4572000" cy="5200659"/>
          </a:xfrm>
          <a:prstGeom prst="rect">
            <a:avLst/>
          </a:prstGeom>
          <a:noFill/>
          <a:ln>
            <a:noFill/>
          </a:ln>
        </p:spPr>
      </p:pic>
      <p:sp>
        <p:nvSpPr>
          <p:cNvPr id="29" name="Google Shape;334;p33">
            <a:extLst>
              <a:ext uri="{FF2B5EF4-FFF2-40B4-BE49-F238E27FC236}">
                <a16:creationId xmlns:a16="http://schemas.microsoft.com/office/drawing/2014/main" id="{BE8E1E75-D06C-BF0C-1A96-BF2820FB2EDC}"/>
              </a:ext>
            </a:extLst>
          </p:cNvPr>
          <p:cNvSpPr/>
          <p:nvPr/>
        </p:nvSpPr>
        <p:spPr>
          <a:xfrm>
            <a:off x="9329561" y="0"/>
            <a:ext cx="4572000"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 name="Google Shape;336;p33">
            <a:extLst>
              <a:ext uri="{FF2B5EF4-FFF2-40B4-BE49-F238E27FC236}">
                <a16:creationId xmlns:a16="http://schemas.microsoft.com/office/drawing/2014/main" id="{BC2CF7E6-149E-BBD4-D50A-3E6973E14ACC}"/>
              </a:ext>
            </a:extLst>
          </p:cNvPr>
          <p:cNvSpPr txBox="1"/>
          <p:nvPr/>
        </p:nvSpPr>
        <p:spPr>
          <a:xfrm>
            <a:off x="-3949232" y="3342668"/>
            <a:ext cx="35859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dirty="0">
                <a:solidFill>
                  <a:srgbClr val="1D2029"/>
                </a:solidFill>
                <a:latin typeface="Inter Black"/>
                <a:ea typeface="Inter Black"/>
                <a:cs typeface="Inter Black"/>
                <a:sym typeface="Inter Black"/>
              </a:rPr>
              <a:t>The Three Labors</a:t>
            </a:r>
            <a:endParaRPr sz="1600" dirty="0">
              <a:solidFill>
                <a:srgbClr val="1E1E1E"/>
              </a:solidFill>
              <a:latin typeface="Inter"/>
              <a:ea typeface="Inter"/>
              <a:cs typeface="Inter"/>
              <a:sym typeface="Inter"/>
            </a:endParaRPr>
          </a:p>
          <a:p>
            <a:pPr marL="457200" marR="0" lvl="0" indent="-330200" algn="l" rtl="0">
              <a:lnSpc>
                <a:spcPct val="115000"/>
              </a:lnSpc>
              <a:spcBef>
                <a:spcPts val="1000"/>
              </a:spcBef>
              <a:spcAft>
                <a:spcPts val="0"/>
              </a:spcAft>
              <a:buClr>
                <a:srgbClr val="1E1E1E"/>
              </a:buClr>
              <a:buSzPts val="1600"/>
              <a:buFont typeface="Tipo de letra del sistema regular"/>
              <a:buChar char="●"/>
            </a:pPr>
            <a:r>
              <a:rPr lang="es" sz="1600" dirty="0">
                <a:solidFill>
                  <a:srgbClr val="1E1E1E"/>
                </a:solidFill>
                <a:latin typeface="Inter"/>
                <a:ea typeface="Inter"/>
                <a:cs typeface="Inter"/>
                <a:sym typeface="Inter"/>
              </a:rPr>
              <a:t>Image Classification</a:t>
            </a:r>
            <a:endParaRPr lang="en-MX" sz="1600">
              <a:solidFill>
                <a:srgbClr val="1E1E1E"/>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ts val="1600"/>
              <a:buFont typeface="Tipo de letra del sistema regular"/>
              <a:buChar char="●"/>
            </a:pPr>
            <a:r>
              <a:rPr lang="es" sz="1600" dirty="0">
                <a:solidFill>
                  <a:srgbClr val="1E1E1E"/>
                </a:solidFill>
                <a:latin typeface="Inter"/>
                <a:ea typeface="Inter"/>
                <a:cs typeface="Inter"/>
                <a:sym typeface="Inter"/>
              </a:rPr>
              <a:t>Machine Learning Training</a:t>
            </a:r>
            <a:endParaRPr lang="en-MX" sz="1600">
              <a:solidFill>
                <a:srgbClr val="1E1E1E"/>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ts val="1600"/>
              <a:buFont typeface="Tipo de letra del sistema regular"/>
              <a:buChar char="●"/>
            </a:pPr>
            <a:r>
              <a:rPr lang="es" sz="1600" dirty="0">
                <a:solidFill>
                  <a:srgbClr val="1E1E1E"/>
                </a:solidFill>
                <a:latin typeface="Inter"/>
                <a:ea typeface="Inter"/>
                <a:cs typeface="Inter"/>
                <a:sym typeface="Inter"/>
              </a:rPr>
              <a:t>Sentiment Analysis</a:t>
            </a:r>
            <a:endParaRPr lang="en-MX" sz="4000">
              <a:solidFill>
                <a:srgbClr val="1D2029"/>
              </a:solidFill>
              <a:latin typeface="Inter SemiBold"/>
              <a:ea typeface="Inter SemiBold"/>
              <a:cs typeface="Inter SemiBold"/>
              <a:sym typeface="Inter SemiBold"/>
            </a:endParaRPr>
          </a:p>
        </p:txBody>
      </p:sp>
      <p:sp>
        <p:nvSpPr>
          <p:cNvPr id="31" name="Google Shape;337;p33">
            <a:extLst>
              <a:ext uri="{FF2B5EF4-FFF2-40B4-BE49-F238E27FC236}">
                <a16:creationId xmlns:a16="http://schemas.microsoft.com/office/drawing/2014/main" id="{DDE56BF4-E893-9086-B545-4802716F9DB3}"/>
              </a:ext>
            </a:extLst>
          </p:cNvPr>
          <p:cNvSpPr/>
          <p:nvPr/>
        </p:nvSpPr>
        <p:spPr>
          <a:xfrm>
            <a:off x="-4062608" y="515650"/>
            <a:ext cx="1300800" cy="1314300"/>
          </a:xfrm>
          <a:prstGeom prst="ellipse">
            <a:avLst/>
          </a:prstGeom>
          <a:noFill/>
          <a:ln w="952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dirty="0">
                <a:solidFill>
                  <a:srgbClr val="F15F41"/>
                </a:solidFill>
                <a:latin typeface="Inter Black"/>
                <a:ea typeface="Inter Black"/>
                <a:cs typeface="Inter Black"/>
                <a:sym typeface="Inter Black"/>
              </a:rPr>
              <a:t>4</a:t>
            </a:r>
            <a:endParaRPr sz="3500" dirty="0">
              <a:solidFill>
                <a:srgbClr val="F15F41"/>
              </a:solidFill>
              <a:latin typeface="Inter Black"/>
              <a:ea typeface="Inter Black"/>
              <a:cs typeface="Inter Black"/>
              <a:sym typeface="Inter Black"/>
            </a:endParaRPr>
          </a:p>
        </p:txBody>
      </p:sp>
    </p:spTree>
    <p:extLst>
      <p:ext uri="{BB962C8B-B14F-4D97-AF65-F5344CB8AC3E}">
        <p14:creationId xmlns:p14="http://schemas.microsoft.com/office/powerpoint/2010/main" val="1622240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a:extLst>
            <a:ext uri="{FF2B5EF4-FFF2-40B4-BE49-F238E27FC236}">
              <a16:creationId xmlns:a16="http://schemas.microsoft.com/office/drawing/2014/main" id="{28566B37-935D-1315-287D-9EFB67328D7A}"/>
            </a:ext>
          </a:extLst>
        </p:cNvPr>
        <p:cNvGrpSpPr/>
        <p:nvPr/>
      </p:nvGrpSpPr>
      <p:grpSpPr>
        <a:xfrm>
          <a:off x="0" y="0"/>
          <a:ext cx="0" cy="0"/>
          <a:chOff x="0" y="0"/>
          <a:chExt cx="0" cy="0"/>
        </a:xfrm>
      </p:grpSpPr>
      <p:sp>
        <p:nvSpPr>
          <p:cNvPr id="17" name="Google Shape;325;p32">
            <a:extLst>
              <a:ext uri="{FF2B5EF4-FFF2-40B4-BE49-F238E27FC236}">
                <a16:creationId xmlns:a16="http://schemas.microsoft.com/office/drawing/2014/main" id="{AD33FF6A-6647-73D3-1747-F6570FCC2FAE}"/>
              </a:ext>
            </a:extLst>
          </p:cNvPr>
          <p:cNvSpPr txBox="1"/>
          <p:nvPr/>
        </p:nvSpPr>
        <p:spPr>
          <a:xfrm>
            <a:off x="6656559" y="3467800"/>
            <a:ext cx="2567911" cy="345223"/>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solidFill>
                  <a:srgbClr val="202124"/>
                </a:solidFill>
                <a:latin typeface="Inter ExtraBold"/>
                <a:ea typeface="Inter ExtraBold"/>
                <a:cs typeface="Inter ExtraBold"/>
                <a:sym typeface="Inter ExtraBold"/>
              </a:rPr>
              <a:t>What Argo is not</a:t>
            </a:r>
            <a:endParaRPr sz="2700" dirty="0">
              <a:solidFill>
                <a:srgbClr val="202124"/>
              </a:solidFill>
              <a:latin typeface="Inter ExtraBold"/>
              <a:ea typeface="Inter ExtraBold"/>
              <a:cs typeface="Inter ExtraBold"/>
              <a:sym typeface="Inter ExtraBold"/>
            </a:endParaRPr>
          </a:p>
        </p:txBody>
      </p:sp>
      <p:grpSp>
        <p:nvGrpSpPr>
          <p:cNvPr id="27" name="Grupo 26">
            <a:extLst>
              <a:ext uri="{FF2B5EF4-FFF2-40B4-BE49-F238E27FC236}">
                <a16:creationId xmlns:a16="http://schemas.microsoft.com/office/drawing/2014/main" id="{0FE761A6-487D-416A-E727-F0AA7B925DB8}"/>
              </a:ext>
            </a:extLst>
          </p:cNvPr>
          <p:cNvGrpSpPr/>
          <p:nvPr/>
        </p:nvGrpSpPr>
        <p:grpSpPr>
          <a:xfrm>
            <a:off x="9430109" y="581800"/>
            <a:ext cx="5777225" cy="4347275"/>
            <a:chOff x="3188325" y="581800"/>
            <a:chExt cx="5777225" cy="4347275"/>
          </a:xfrm>
        </p:grpSpPr>
        <p:sp>
          <p:nvSpPr>
            <p:cNvPr id="28" name="Google Shape;311;p32">
              <a:extLst>
                <a:ext uri="{FF2B5EF4-FFF2-40B4-BE49-F238E27FC236}">
                  <a16:creationId xmlns:a16="http://schemas.microsoft.com/office/drawing/2014/main" id="{596B52F6-69BC-E4F4-EC4E-8E6D26189FAF}"/>
                </a:ext>
              </a:extLst>
            </p:cNvPr>
            <p:cNvSpPr/>
            <p:nvPr/>
          </p:nvSpPr>
          <p:spPr>
            <a:xfrm>
              <a:off x="6109850" y="2800575"/>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 name="Google Shape;312;p32">
              <a:extLst>
                <a:ext uri="{FF2B5EF4-FFF2-40B4-BE49-F238E27FC236}">
                  <a16:creationId xmlns:a16="http://schemas.microsoft.com/office/drawing/2014/main" id="{870F0A69-23D1-3570-9F17-98CCEE72DC7D}"/>
                </a:ext>
              </a:extLst>
            </p:cNvPr>
            <p:cNvSpPr/>
            <p:nvPr/>
          </p:nvSpPr>
          <p:spPr>
            <a:xfrm>
              <a:off x="6109850" y="581800"/>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 name="Google Shape;313;p32">
              <a:extLst>
                <a:ext uri="{FF2B5EF4-FFF2-40B4-BE49-F238E27FC236}">
                  <a16:creationId xmlns:a16="http://schemas.microsoft.com/office/drawing/2014/main" id="{4AF1DB5B-8936-EC40-2690-374B47F06937}"/>
                </a:ext>
              </a:extLst>
            </p:cNvPr>
            <p:cNvSpPr/>
            <p:nvPr/>
          </p:nvSpPr>
          <p:spPr>
            <a:xfrm>
              <a:off x="3188325" y="581800"/>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1" name="Google Shape;314;p32">
              <a:extLst>
                <a:ext uri="{FF2B5EF4-FFF2-40B4-BE49-F238E27FC236}">
                  <a16:creationId xmlns:a16="http://schemas.microsoft.com/office/drawing/2014/main" id="{91A5E17E-9057-DDFA-199C-9E27CB79C2D8}"/>
                </a:ext>
              </a:extLst>
            </p:cNvPr>
            <p:cNvSpPr/>
            <p:nvPr/>
          </p:nvSpPr>
          <p:spPr>
            <a:xfrm>
              <a:off x="3188325" y="2800575"/>
              <a:ext cx="2855700" cy="21285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2" name="Google Shape;315;p32">
              <a:extLst>
                <a:ext uri="{FF2B5EF4-FFF2-40B4-BE49-F238E27FC236}">
                  <a16:creationId xmlns:a16="http://schemas.microsoft.com/office/drawing/2014/main" id="{E3EA8A7A-3C07-ED20-0115-4E8753F2DB56}"/>
                </a:ext>
              </a:extLst>
            </p:cNvPr>
            <p:cNvSpPr txBox="1"/>
            <p:nvPr/>
          </p:nvSpPr>
          <p:spPr>
            <a:xfrm>
              <a:off x="3329775" y="3761664"/>
              <a:ext cx="262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a database or state store</a:t>
              </a:r>
              <a:endParaRPr sz="1800">
                <a:solidFill>
                  <a:schemeClr val="lt1"/>
                </a:solidFill>
                <a:latin typeface="Inter"/>
                <a:ea typeface="Inter"/>
                <a:cs typeface="Inter"/>
                <a:sym typeface="Inter"/>
              </a:endParaRPr>
            </a:p>
          </p:txBody>
        </p:sp>
        <p:sp>
          <p:nvSpPr>
            <p:cNvPr id="33" name="Google Shape;316;p32">
              <a:extLst>
                <a:ext uri="{FF2B5EF4-FFF2-40B4-BE49-F238E27FC236}">
                  <a16:creationId xmlns:a16="http://schemas.microsoft.com/office/drawing/2014/main" id="{9F78A6D3-2BC3-61F1-BB12-2206BF169BCB}"/>
                </a:ext>
              </a:extLst>
            </p:cNvPr>
            <p:cNvSpPr txBox="1"/>
            <p:nvPr/>
          </p:nvSpPr>
          <p:spPr>
            <a:xfrm>
              <a:off x="3242625" y="3023750"/>
              <a:ext cx="27102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latin typeface="Inter ExtraBold"/>
                <a:ea typeface="Inter ExtraBold"/>
                <a:cs typeface="Inter ExtraBold"/>
                <a:sym typeface="Inter ExtraBold"/>
              </a:endParaRPr>
            </a:p>
          </p:txBody>
        </p:sp>
        <p:sp>
          <p:nvSpPr>
            <p:cNvPr id="34" name="Google Shape;317;p32">
              <a:extLst>
                <a:ext uri="{FF2B5EF4-FFF2-40B4-BE49-F238E27FC236}">
                  <a16:creationId xmlns:a16="http://schemas.microsoft.com/office/drawing/2014/main" id="{1E7BDB28-C5F8-EC4F-56A4-9B944B9BC41D}"/>
                </a:ext>
              </a:extLst>
            </p:cNvPr>
            <p:cNvSpPr txBox="1"/>
            <p:nvPr/>
          </p:nvSpPr>
          <p:spPr>
            <a:xfrm>
              <a:off x="6251300" y="3761664"/>
              <a:ext cx="2622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a replacement for serverless platforms (but integrates well)</a:t>
              </a:r>
              <a:endParaRPr sz="1800">
                <a:solidFill>
                  <a:schemeClr val="lt1"/>
                </a:solidFill>
                <a:latin typeface="Inter"/>
                <a:ea typeface="Inter"/>
                <a:cs typeface="Inter"/>
                <a:sym typeface="Inter"/>
              </a:endParaRPr>
            </a:p>
          </p:txBody>
        </p:sp>
        <p:sp>
          <p:nvSpPr>
            <p:cNvPr id="35" name="Google Shape;318;p32">
              <a:extLst>
                <a:ext uri="{FF2B5EF4-FFF2-40B4-BE49-F238E27FC236}">
                  <a16:creationId xmlns:a16="http://schemas.microsoft.com/office/drawing/2014/main" id="{976F46F4-EC6F-A142-9A3E-BEFC8FABF171}"/>
                </a:ext>
              </a:extLst>
            </p:cNvPr>
            <p:cNvSpPr txBox="1"/>
            <p:nvPr/>
          </p:nvSpPr>
          <p:spPr>
            <a:xfrm>
              <a:off x="6164150" y="3023750"/>
              <a:ext cx="27102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solidFill>
                  <a:schemeClr val="lt1"/>
                </a:solidFill>
                <a:latin typeface="Inter ExtraBold"/>
                <a:ea typeface="Inter ExtraBold"/>
                <a:cs typeface="Inter ExtraBold"/>
                <a:sym typeface="Inter ExtraBold"/>
              </a:endParaRPr>
            </a:p>
          </p:txBody>
        </p:sp>
        <p:sp>
          <p:nvSpPr>
            <p:cNvPr id="36" name="Google Shape;319;p32">
              <a:extLst>
                <a:ext uri="{FF2B5EF4-FFF2-40B4-BE49-F238E27FC236}">
                  <a16:creationId xmlns:a16="http://schemas.microsoft.com/office/drawing/2014/main" id="{BD4B76C4-597A-9083-1205-DBEBA489687A}"/>
                </a:ext>
              </a:extLst>
            </p:cNvPr>
            <p:cNvSpPr txBox="1"/>
            <p:nvPr/>
          </p:nvSpPr>
          <p:spPr>
            <a:xfrm>
              <a:off x="3329775" y="1542889"/>
              <a:ext cx="262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a streaming engine (like Kafka, Flink, etc.)</a:t>
              </a:r>
              <a:endParaRPr sz="1800">
                <a:solidFill>
                  <a:schemeClr val="lt1"/>
                </a:solidFill>
                <a:latin typeface="Inter"/>
                <a:ea typeface="Inter"/>
                <a:cs typeface="Inter"/>
                <a:sym typeface="Inter"/>
              </a:endParaRPr>
            </a:p>
          </p:txBody>
        </p:sp>
        <p:sp>
          <p:nvSpPr>
            <p:cNvPr id="37" name="Google Shape;320;p32">
              <a:extLst>
                <a:ext uri="{FF2B5EF4-FFF2-40B4-BE49-F238E27FC236}">
                  <a16:creationId xmlns:a16="http://schemas.microsoft.com/office/drawing/2014/main" id="{1DF36138-B5F0-A466-3EA2-89B429DA27C5}"/>
                </a:ext>
              </a:extLst>
            </p:cNvPr>
            <p:cNvSpPr txBox="1"/>
            <p:nvPr/>
          </p:nvSpPr>
          <p:spPr>
            <a:xfrm>
              <a:off x="3242625" y="804975"/>
              <a:ext cx="2710200" cy="98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latin typeface="Inter ExtraBold"/>
                <a:ea typeface="Inter ExtraBold"/>
                <a:cs typeface="Inter ExtraBold"/>
                <a:sym typeface="Inter ExtraBold"/>
              </a:endParaRPr>
            </a:p>
          </p:txBody>
        </p:sp>
        <p:sp>
          <p:nvSpPr>
            <p:cNvPr id="38" name="Google Shape;321;p32">
              <a:extLst>
                <a:ext uri="{FF2B5EF4-FFF2-40B4-BE49-F238E27FC236}">
                  <a16:creationId xmlns:a16="http://schemas.microsoft.com/office/drawing/2014/main" id="{12633FB1-4603-782E-650B-0667789809E3}"/>
                </a:ext>
              </a:extLst>
            </p:cNvPr>
            <p:cNvSpPr txBox="1"/>
            <p:nvPr/>
          </p:nvSpPr>
          <p:spPr>
            <a:xfrm>
              <a:off x="6251300" y="1542889"/>
              <a:ext cx="2622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800">
                  <a:solidFill>
                    <a:schemeClr val="lt1"/>
                  </a:solidFill>
                  <a:latin typeface="Inter"/>
                  <a:ea typeface="Inter"/>
                  <a:cs typeface="Inter"/>
                  <a:sym typeface="Inter"/>
                </a:rPr>
                <a:t>ideal for ultra-low latency tasks</a:t>
              </a:r>
              <a:endParaRPr sz="1800">
                <a:solidFill>
                  <a:schemeClr val="lt1"/>
                </a:solidFill>
                <a:latin typeface="Inter"/>
                <a:ea typeface="Inter"/>
                <a:cs typeface="Inter"/>
                <a:sym typeface="Inter"/>
              </a:endParaRPr>
            </a:p>
            <a:p>
              <a:pPr marL="0" lvl="0" indent="0" algn="l" rtl="0">
                <a:spcBef>
                  <a:spcPts val="0"/>
                </a:spcBef>
                <a:spcAft>
                  <a:spcPts val="0"/>
                </a:spcAft>
                <a:buClr>
                  <a:schemeClr val="dk1"/>
                </a:buClr>
                <a:buSzPts val="1100"/>
                <a:buFont typeface="Arial"/>
                <a:buNone/>
              </a:pPr>
              <a:endParaRPr sz="1800">
                <a:solidFill>
                  <a:schemeClr val="lt1"/>
                </a:solidFill>
                <a:latin typeface="Inter"/>
                <a:ea typeface="Inter"/>
                <a:cs typeface="Inter"/>
                <a:sym typeface="Inter"/>
              </a:endParaRPr>
            </a:p>
            <a:p>
              <a:pPr marL="0" lvl="0" indent="0" algn="l" rtl="0">
                <a:spcBef>
                  <a:spcPts val="0"/>
                </a:spcBef>
                <a:spcAft>
                  <a:spcPts val="0"/>
                </a:spcAft>
                <a:buNone/>
              </a:pPr>
              <a:endParaRPr sz="1800">
                <a:solidFill>
                  <a:schemeClr val="lt1"/>
                </a:solidFill>
                <a:latin typeface="Inter"/>
                <a:ea typeface="Inter"/>
                <a:cs typeface="Inter"/>
                <a:sym typeface="Inter"/>
              </a:endParaRPr>
            </a:p>
          </p:txBody>
        </p:sp>
        <p:sp>
          <p:nvSpPr>
            <p:cNvPr id="39" name="Google Shape;322;p32">
              <a:extLst>
                <a:ext uri="{FF2B5EF4-FFF2-40B4-BE49-F238E27FC236}">
                  <a16:creationId xmlns:a16="http://schemas.microsoft.com/office/drawing/2014/main" id="{48332176-8ACF-7D32-311B-82074526D971}"/>
                </a:ext>
              </a:extLst>
            </p:cNvPr>
            <p:cNvSpPr txBox="1"/>
            <p:nvPr/>
          </p:nvSpPr>
          <p:spPr>
            <a:xfrm>
              <a:off x="6164150" y="804975"/>
              <a:ext cx="27102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a:solidFill>
                    <a:schemeClr val="lt1"/>
                  </a:solidFill>
                  <a:latin typeface="Inter ExtraBold"/>
                  <a:ea typeface="Inter ExtraBold"/>
                  <a:cs typeface="Inter ExtraBold"/>
                  <a:sym typeface="Inter ExtraBold"/>
                </a:rPr>
                <a:t>Not</a:t>
              </a:r>
              <a:endParaRPr sz="4000">
                <a:solidFill>
                  <a:schemeClr val="lt1"/>
                </a:solidFill>
                <a:latin typeface="Inter ExtraBold"/>
                <a:ea typeface="Inter ExtraBold"/>
                <a:cs typeface="Inter ExtraBold"/>
                <a:sym typeface="Inter ExtraBold"/>
              </a:endParaRPr>
            </a:p>
          </p:txBody>
        </p:sp>
        <p:pic>
          <p:nvPicPr>
            <p:cNvPr id="40" name="Google Shape;324;p32">
              <a:extLst>
                <a:ext uri="{FF2B5EF4-FFF2-40B4-BE49-F238E27FC236}">
                  <a16:creationId xmlns:a16="http://schemas.microsoft.com/office/drawing/2014/main" id="{9F3906BD-B289-33F5-39EA-C0C611E89E4C}"/>
                </a:ext>
              </a:extLst>
            </p:cNvPr>
            <p:cNvPicPr preferRelativeResize="0"/>
            <p:nvPr/>
          </p:nvPicPr>
          <p:blipFill>
            <a:blip r:embed="rId3">
              <a:alphaModFix/>
            </a:blip>
            <a:stretch>
              <a:fillRect/>
            </a:stretch>
          </p:blipFill>
          <p:spPr>
            <a:xfrm>
              <a:off x="8562175" y="700512"/>
              <a:ext cx="312025" cy="312048"/>
            </a:xfrm>
            <a:prstGeom prst="rect">
              <a:avLst/>
            </a:prstGeom>
            <a:noFill/>
            <a:ln>
              <a:noFill/>
            </a:ln>
          </p:spPr>
        </p:pic>
        <p:pic>
          <p:nvPicPr>
            <p:cNvPr id="45" name="Google Shape;326;p32">
              <a:extLst>
                <a:ext uri="{FF2B5EF4-FFF2-40B4-BE49-F238E27FC236}">
                  <a16:creationId xmlns:a16="http://schemas.microsoft.com/office/drawing/2014/main" id="{998E0BDF-791B-EF96-D7FA-823DE94252B3}"/>
                </a:ext>
              </a:extLst>
            </p:cNvPr>
            <p:cNvPicPr preferRelativeResize="0"/>
            <p:nvPr/>
          </p:nvPicPr>
          <p:blipFill>
            <a:blip r:embed="rId3">
              <a:alphaModFix/>
            </a:blip>
            <a:stretch>
              <a:fillRect/>
            </a:stretch>
          </p:blipFill>
          <p:spPr>
            <a:xfrm>
              <a:off x="5640800" y="700512"/>
              <a:ext cx="312025" cy="312048"/>
            </a:xfrm>
            <a:prstGeom prst="rect">
              <a:avLst/>
            </a:prstGeom>
            <a:noFill/>
            <a:ln>
              <a:noFill/>
            </a:ln>
          </p:spPr>
        </p:pic>
        <p:pic>
          <p:nvPicPr>
            <p:cNvPr id="46" name="Google Shape;327;p32">
              <a:extLst>
                <a:ext uri="{FF2B5EF4-FFF2-40B4-BE49-F238E27FC236}">
                  <a16:creationId xmlns:a16="http://schemas.microsoft.com/office/drawing/2014/main" id="{DB76F472-FF20-C3A8-3A60-ABD38E02143B}"/>
                </a:ext>
              </a:extLst>
            </p:cNvPr>
            <p:cNvPicPr preferRelativeResize="0"/>
            <p:nvPr/>
          </p:nvPicPr>
          <p:blipFill>
            <a:blip r:embed="rId3">
              <a:alphaModFix/>
            </a:blip>
            <a:stretch>
              <a:fillRect/>
            </a:stretch>
          </p:blipFill>
          <p:spPr>
            <a:xfrm>
              <a:off x="5640800" y="2877462"/>
              <a:ext cx="312025" cy="312048"/>
            </a:xfrm>
            <a:prstGeom prst="rect">
              <a:avLst/>
            </a:prstGeom>
            <a:noFill/>
            <a:ln>
              <a:noFill/>
            </a:ln>
          </p:spPr>
        </p:pic>
        <p:pic>
          <p:nvPicPr>
            <p:cNvPr id="47" name="Google Shape;328;p32">
              <a:extLst>
                <a:ext uri="{FF2B5EF4-FFF2-40B4-BE49-F238E27FC236}">
                  <a16:creationId xmlns:a16="http://schemas.microsoft.com/office/drawing/2014/main" id="{D75068BD-DDB4-19BC-D079-64CD21C079A4}"/>
                </a:ext>
              </a:extLst>
            </p:cNvPr>
            <p:cNvPicPr preferRelativeResize="0"/>
            <p:nvPr/>
          </p:nvPicPr>
          <p:blipFill>
            <a:blip r:embed="rId3">
              <a:alphaModFix/>
            </a:blip>
            <a:stretch>
              <a:fillRect/>
            </a:stretch>
          </p:blipFill>
          <p:spPr>
            <a:xfrm>
              <a:off x="8562175" y="2877462"/>
              <a:ext cx="312025" cy="312048"/>
            </a:xfrm>
            <a:prstGeom prst="rect">
              <a:avLst/>
            </a:prstGeom>
            <a:noFill/>
            <a:ln>
              <a:noFill/>
            </a:ln>
          </p:spPr>
        </p:pic>
      </p:grpSp>
      <p:pic>
        <p:nvPicPr>
          <p:cNvPr id="2" name="Google Shape;333;p33" title="Singer_Sargent,_John_-_Hercules_-_1921.jpg">
            <a:extLst>
              <a:ext uri="{FF2B5EF4-FFF2-40B4-BE49-F238E27FC236}">
                <a16:creationId xmlns:a16="http://schemas.microsoft.com/office/drawing/2014/main" id="{B223B855-239C-36AA-8C7A-438D0660E47F}"/>
              </a:ext>
            </a:extLst>
          </p:cNvPr>
          <p:cNvPicPr preferRelativeResize="0"/>
          <p:nvPr/>
        </p:nvPicPr>
        <p:blipFill>
          <a:blip r:embed="rId4">
            <a:alphaModFix/>
          </a:blip>
          <a:stretch>
            <a:fillRect/>
          </a:stretch>
        </p:blipFill>
        <p:spPr>
          <a:xfrm>
            <a:off x="4572025" y="-28575"/>
            <a:ext cx="4572000" cy="5200659"/>
          </a:xfrm>
          <a:prstGeom prst="rect">
            <a:avLst/>
          </a:prstGeom>
          <a:noFill/>
          <a:ln>
            <a:noFill/>
          </a:ln>
        </p:spPr>
      </p:pic>
      <p:sp>
        <p:nvSpPr>
          <p:cNvPr id="3" name="Google Shape;334;p33">
            <a:extLst>
              <a:ext uri="{FF2B5EF4-FFF2-40B4-BE49-F238E27FC236}">
                <a16:creationId xmlns:a16="http://schemas.microsoft.com/office/drawing/2014/main" id="{7D5FD7FA-A711-B7DE-F73C-AACE6D4CCF64}"/>
              </a:ext>
            </a:extLst>
          </p:cNvPr>
          <p:cNvSpPr/>
          <p:nvPr/>
        </p:nvSpPr>
        <p:spPr>
          <a:xfrm>
            <a:off x="4572025" y="0"/>
            <a:ext cx="4572000"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336;p33">
            <a:extLst>
              <a:ext uri="{FF2B5EF4-FFF2-40B4-BE49-F238E27FC236}">
                <a16:creationId xmlns:a16="http://schemas.microsoft.com/office/drawing/2014/main" id="{CB81799D-9790-4FA3-E277-E7FC7FB4C48A}"/>
              </a:ext>
            </a:extLst>
          </p:cNvPr>
          <p:cNvSpPr txBox="1"/>
          <p:nvPr/>
        </p:nvSpPr>
        <p:spPr>
          <a:xfrm>
            <a:off x="636026" y="3342668"/>
            <a:ext cx="35859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dirty="0">
                <a:solidFill>
                  <a:srgbClr val="1D2029"/>
                </a:solidFill>
                <a:latin typeface="Inter Black"/>
                <a:ea typeface="Inter Black"/>
                <a:cs typeface="Inter Black"/>
                <a:sym typeface="Inter Black"/>
              </a:rPr>
              <a:t>The Three Labors</a:t>
            </a:r>
            <a:endParaRPr sz="1600" dirty="0">
              <a:solidFill>
                <a:srgbClr val="1E1E1E"/>
              </a:solidFill>
              <a:latin typeface="Inter"/>
              <a:ea typeface="Inter"/>
              <a:cs typeface="Inter"/>
              <a:sym typeface="Inter"/>
            </a:endParaRPr>
          </a:p>
          <a:p>
            <a:pPr marL="457200" marR="0" lvl="0" indent="-330200" algn="l" rtl="0">
              <a:lnSpc>
                <a:spcPct val="115000"/>
              </a:lnSpc>
              <a:spcBef>
                <a:spcPts val="1000"/>
              </a:spcBef>
              <a:spcAft>
                <a:spcPts val="0"/>
              </a:spcAft>
              <a:buClr>
                <a:srgbClr val="1E1E1E"/>
              </a:buClr>
              <a:buSzPts val="1600"/>
              <a:buFont typeface="Tipo de letra del sistema regular"/>
              <a:buChar char="●"/>
            </a:pPr>
            <a:r>
              <a:rPr lang="es" sz="1600" dirty="0">
                <a:solidFill>
                  <a:srgbClr val="1E1E1E"/>
                </a:solidFill>
                <a:latin typeface="Inter"/>
                <a:ea typeface="Inter"/>
                <a:cs typeface="Inter"/>
                <a:sym typeface="Inter"/>
              </a:rPr>
              <a:t>Image Classification</a:t>
            </a:r>
            <a:endParaRPr lang="en-MX" sz="1600">
              <a:solidFill>
                <a:srgbClr val="1E1E1E"/>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ts val="1600"/>
              <a:buFont typeface="Tipo de letra del sistema regular"/>
              <a:buChar char="●"/>
            </a:pPr>
            <a:r>
              <a:rPr lang="es" sz="1600" dirty="0">
                <a:solidFill>
                  <a:srgbClr val="1E1E1E"/>
                </a:solidFill>
                <a:latin typeface="Inter"/>
                <a:ea typeface="Inter"/>
                <a:cs typeface="Inter"/>
                <a:sym typeface="Inter"/>
              </a:rPr>
              <a:t>Machine Learning Training</a:t>
            </a:r>
            <a:endParaRPr lang="en-MX" sz="1600">
              <a:solidFill>
                <a:srgbClr val="1E1E1E"/>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ts val="1600"/>
              <a:buFont typeface="Tipo de letra del sistema regular"/>
              <a:buChar char="●"/>
            </a:pPr>
            <a:r>
              <a:rPr lang="es" sz="1600" dirty="0">
                <a:solidFill>
                  <a:srgbClr val="1E1E1E"/>
                </a:solidFill>
                <a:latin typeface="Inter"/>
                <a:ea typeface="Inter"/>
                <a:cs typeface="Inter"/>
                <a:sym typeface="Inter"/>
              </a:rPr>
              <a:t>Sentiment Analysis</a:t>
            </a:r>
            <a:endParaRPr lang="en-MX" sz="4000">
              <a:solidFill>
                <a:srgbClr val="1D2029"/>
              </a:solidFill>
              <a:latin typeface="Inter SemiBold"/>
              <a:ea typeface="Inter SemiBold"/>
              <a:cs typeface="Inter SemiBold"/>
              <a:sym typeface="Inter SemiBold"/>
            </a:endParaRPr>
          </a:p>
        </p:txBody>
      </p:sp>
      <p:sp>
        <p:nvSpPr>
          <p:cNvPr id="13" name="Google Shape;337;p33">
            <a:extLst>
              <a:ext uri="{FF2B5EF4-FFF2-40B4-BE49-F238E27FC236}">
                <a16:creationId xmlns:a16="http://schemas.microsoft.com/office/drawing/2014/main" id="{B7870E96-2AA5-8050-1AF6-83FE9B50037C}"/>
              </a:ext>
            </a:extLst>
          </p:cNvPr>
          <p:cNvSpPr/>
          <p:nvPr/>
        </p:nvSpPr>
        <p:spPr>
          <a:xfrm>
            <a:off x="522650" y="515650"/>
            <a:ext cx="1300800" cy="1314300"/>
          </a:xfrm>
          <a:prstGeom prst="ellipse">
            <a:avLst/>
          </a:prstGeom>
          <a:noFill/>
          <a:ln w="952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dirty="0">
                <a:solidFill>
                  <a:srgbClr val="F15F41"/>
                </a:solidFill>
                <a:latin typeface="Inter Black"/>
                <a:ea typeface="Inter Black"/>
                <a:cs typeface="Inter Black"/>
                <a:sym typeface="Inter Black"/>
              </a:rPr>
              <a:t>4</a:t>
            </a:r>
            <a:endParaRPr sz="3500" dirty="0">
              <a:solidFill>
                <a:srgbClr val="F15F41"/>
              </a:solidFill>
              <a:latin typeface="Inter Black"/>
              <a:ea typeface="Inter Black"/>
              <a:cs typeface="Inter Black"/>
              <a:sym typeface="Inter Black"/>
            </a:endParaRPr>
          </a:p>
        </p:txBody>
      </p:sp>
      <p:pic>
        <p:nvPicPr>
          <p:cNvPr id="14" name="Google Shape;338;p33">
            <a:extLst>
              <a:ext uri="{FF2B5EF4-FFF2-40B4-BE49-F238E27FC236}">
                <a16:creationId xmlns:a16="http://schemas.microsoft.com/office/drawing/2014/main" id="{65F9ACC8-1B1F-4F51-37B0-5416B106103F}"/>
              </a:ext>
            </a:extLst>
          </p:cNvPr>
          <p:cNvPicPr preferRelativeResize="0"/>
          <p:nvPr/>
        </p:nvPicPr>
        <p:blipFill rotWithShape="1">
          <a:blip r:embed="rId5">
            <a:alphaModFix/>
          </a:blip>
          <a:srcRect r="-4701"/>
          <a:stretch/>
        </p:blipFill>
        <p:spPr>
          <a:xfrm>
            <a:off x="8041300" y="237400"/>
            <a:ext cx="834600" cy="243325"/>
          </a:xfrm>
          <a:prstGeom prst="rect">
            <a:avLst/>
          </a:prstGeom>
          <a:noFill/>
          <a:ln>
            <a:noFill/>
          </a:ln>
        </p:spPr>
      </p:pic>
      <p:pic>
        <p:nvPicPr>
          <p:cNvPr id="288" name="Google Shape;338;p33">
            <a:extLst>
              <a:ext uri="{FF2B5EF4-FFF2-40B4-BE49-F238E27FC236}">
                <a16:creationId xmlns:a16="http://schemas.microsoft.com/office/drawing/2014/main" id="{547B890A-4562-EF62-676F-994B972C88C9}"/>
              </a:ext>
            </a:extLst>
          </p:cNvPr>
          <p:cNvPicPr preferRelativeResize="0"/>
          <p:nvPr/>
        </p:nvPicPr>
        <p:blipFill rotWithShape="1">
          <a:blip r:embed="rId5">
            <a:alphaModFix/>
          </a:blip>
          <a:srcRect r="-4701"/>
          <a:stretch/>
        </p:blipFill>
        <p:spPr>
          <a:xfrm>
            <a:off x="8041300" y="5379604"/>
            <a:ext cx="834600" cy="243325"/>
          </a:xfrm>
          <a:prstGeom prst="rect">
            <a:avLst/>
          </a:prstGeom>
          <a:noFill/>
          <a:ln>
            <a:noFill/>
          </a:ln>
        </p:spPr>
      </p:pic>
      <p:sp>
        <p:nvSpPr>
          <p:cNvPr id="289" name="Google Shape;275;p30">
            <a:extLst>
              <a:ext uri="{FF2B5EF4-FFF2-40B4-BE49-F238E27FC236}">
                <a16:creationId xmlns:a16="http://schemas.microsoft.com/office/drawing/2014/main" id="{079E81DE-A7F5-4C9D-33FF-9EDF1C498EF1}"/>
              </a:ext>
            </a:extLst>
          </p:cNvPr>
          <p:cNvSpPr/>
          <p:nvPr/>
        </p:nvSpPr>
        <p:spPr>
          <a:xfrm>
            <a:off x="0" y="5142204"/>
            <a:ext cx="9144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pic>
        <p:nvPicPr>
          <p:cNvPr id="291" name="Imagen 290">
            <a:extLst>
              <a:ext uri="{FF2B5EF4-FFF2-40B4-BE49-F238E27FC236}">
                <a16:creationId xmlns:a16="http://schemas.microsoft.com/office/drawing/2014/main" id="{26E6816A-A463-1D63-69D3-90B81360B3F0}"/>
              </a:ext>
            </a:extLst>
          </p:cNvPr>
          <p:cNvPicPr>
            <a:picLocks noChangeAspect="1"/>
          </p:cNvPicPr>
          <p:nvPr/>
        </p:nvPicPr>
        <p:blipFill>
          <a:blip r:embed="rId6"/>
          <a:stretch>
            <a:fillRect/>
          </a:stretch>
        </p:blipFill>
        <p:spPr>
          <a:xfrm>
            <a:off x="8522369" y="5143500"/>
            <a:ext cx="4876800" cy="4876800"/>
          </a:xfrm>
          <a:prstGeom prst="rect">
            <a:avLst/>
          </a:prstGeom>
        </p:spPr>
      </p:pic>
      <p:sp>
        <p:nvSpPr>
          <p:cNvPr id="292" name="Google Shape;167;p21">
            <a:extLst>
              <a:ext uri="{FF2B5EF4-FFF2-40B4-BE49-F238E27FC236}">
                <a16:creationId xmlns:a16="http://schemas.microsoft.com/office/drawing/2014/main" id="{A825D67F-2078-A36C-160E-62120BC75FAA}"/>
              </a:ext>
            </a:extLst>
          </p:cNvPr>
          <p:cNvSpPr txBox="1"/>
          <p:nvPr/>
        </p:nvSpPr>
        <p:spPr>
          <a:xfrm>
            <a:off x="436675" y="5467854"/>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Image classification</a:t>
            </a:r>
            <a:endParaRPr sz="2700" b="1">
              <a:latin typeface="Inter"/>
              <a:ea typeface="Inter"/>
              <a:cs typeface="Inter"/>
              <a:sym typeface="Inter"/>
            </a:endParaRPr>
          </a:p>
        </p:txBody>
      </p:sp>
      <p:grpSp>
        <p:nvGrpSpPr>
          <p:cNvPr id="293" name="Grupo 292">
            <a:extLst>
              <a:ext uri="{FF2B5EF4-FFF2-40B4-BE49-F238E27FC236}">
                <a16:creationId xmlns:a16="http://schemas.microsoft.com/office/drawing/2014/main" id="{C05832D6-76EA-A89D-B5B4-0CA51BDB1A52}"/>
              </a:ext>
            </a:extLst>
          </p:cNvPr>
          <p:cNvGrpSpPr/>
          <p:nvPr/>
        </p:nvGrpSpPr>
        <p:grpSpPr>
          <a:xfrm>
            <a:off x="174690" y="6899955"/>
            <a:ext cx="1383095" cy="1104899"/>
            <a:chOff x="174690" y="1340311"/>
            <a:chExt cx="1383095" cy="1104899"/>
          </a:xfrm>
        </p:grpSpPr>
        <p:sp>
          <p:nvSpPr>
            <p:cNvPr id="294" name="Google Shape;267;p29">
              <a:extLst>
                <a:ext uri="{FF2B5EF4-FFF2-40B4-BE49-F238E27FC236}">
                  <a16:creationId xmlns:a16="http://schemas.microsoft.com/office/drawing/2014/main" id="{8B6037B7-C0C4-6B29-C25C-B54D000FA33E}"/>
                </a:ext>
              </a:extLst>
            </p:cNvPr>
            <p:cNvSpPr>
              <a:spLocks noChangeAspect="1"/>
            </p:cNvSpPr>
            <p:nvPr/>
          </p:nvSpPr>
          <p:spPr>
            <a:xfrm>
              <a:off x="17469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95" name="Google Shape;267;p29">
              <a:extLst>
                <a:ext uri="{FF2B5EF4-FFF2-40B4-BE49-F238E27FC236}">
                  <a16:creationId xmlns:a16="http://schemas.microsoft.com/office/drawing/2014/main" id="{D22CBDE2-F452-A353-1E45-A9266D75B8D2}"/>
                </a:ext>
              </a:extLst>
            </p:cNvPr>
            <p:cNvSpPr/>
            <p:nvPr/>
          </p:nvSpPr>
          <p:spPr>
            <a:xfrm>
              <a:off x="207270"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Download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296" name="Conector recto de flecha 295">
            <a:extLst>
              <a:ext uri="{FF2B5EF4-FFF2-40B4-BE49-F238E27FC236}">
                <a16:creationId xmlns:a16="http://schemas.microsoft.com/office/drawing/2014/main" id="{1DEB4278-852D-809B-E45E-DFCA764026AE}"/>
              </a:ext>
            </a:extLst>
          </p:cNvPr>
          <p:cNvCxnSpPr>
            <a:cxnSpLocks/>
            <a:stCxn id="294" idx="6"/>
            <a:endCxn id="298" idx="2"/>
          </p:cNvCxnSpPr>
          <p:nvPr/>
        </p:nvCxnSpPr>
        <p:spPr>
          <a:xfrm>
            <a:off x="1557782" y="7452406"/>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297" name="Grupo 296">
            <a:extLst>
              <a:ext uri="{FF2B5EF4-FFF2-40B4-BE49-F238E27FC236}">
                <a16:creationId xmlns:a16="http://schemas.microsoft.com/office/drawing/2014/main" id="{C4F99602-9F3B-80AA-3E4F-7E2808A159A4}"/>
              </a:ext>
            </a:extLst>
          </p:cNvPr>
          <p:cNvGrpSpPr/>
          <p:nvPr/>
        </p:nvGrpSpPr>
        <p:grpSpPr>
          <a:xfrm>
            <a:off x="2032470" y="6899955"/>
            <a:ext cx="1383095" cy="1104899"/>
            <a:chOff x="2032470" y="1340311"/>
            <a:chExt cx="1383095" cy="1104899"/>
          </a:xfrm>
        </p:grpSpPr>
        <p:sp>
          <p:nvSpPr>
            <p:cNvPr id="298" name="Google Shape;267;p29">
              <a:extLst>
                <a:ext uri="{FF2B5EF4-FFF2-40B4-BE49-F238E27FC236}">
                  <a16:creationId xmlns:a16="http://schemas.microsoft.com/office/drawing/2014/main" id="{B6B2D138-B629-F437-E8BE-450778AF36C6}"/>
                </a:ext>
              </a:extLst>
            </p:cNvPr>
            <p:cNvSpPr>
              <a:spLocks noChangeAspect="1"/>
            </p:cNvSpPr>
            <p:nvPr/>
          </p:nvSpPr>
          <p:spPr>
            <a:xfrm>
              <a:off x="203247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99" name="Google Shape;267;p29">
              <a:extLst>
                <a:ext uri="{FF2B5EF4-FFF2-40B4-BE49-F238E27FC236}">
                  <a16:creationId xmlns:a16="http://schemas.microsoft.com/office/drawing/2014/main" id="{5D1374C5-69E1-D831-5647-596019882DE4}"/>
                </a:ext>
              </a:extLst>
            </p:cNvPr>
            <p:cNvSpPr/>
            <p:nvPr/>
          </p:nvSpPr>
          <p:spPr>
            <a:xfrm>
              <a:off x="2065053"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Pre-process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301" name="Conector recto de flecha 300">
            <a:extLst>
              <a:ext uri="{FF2B5EF4-FFF2-40B4-BE49-F238E27FC236}">
                <a16:creationId xmlns:a16="http://schemas.microsoft.com/office/drawing/2014/main" id="{4947D2F9-682E-1CC4-3281-6EC39C0130F0}"/>
              </a:ext>
            </a:extLst>
          </p:cNvPr>
          <p:cNvCxnSpPr>
            <a:cxnSpLocks/>
            <a:stCxn id="303" idx="6"/>
            <a:endCxn id="306" idx="2"/>
          </p:cNvCxnSpPr>
          <p:nvPr/>
        </p:nvCxnSpPr>
        <p:spPr>
          <a:xfrm>
            <a:off x="5273343" y="7452405"/>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302" name="Grupo 301">
            <a:extLst>
              <a:ext uri="{FF2B5EF4-FFF2-40B4-BE49-F238E27FC236}">
                <a16:creationId xmlns:a16="http://schemas.microsoft.com/office/drawing/2014/main" id="{AEA6DE13-4E39-F63B-66CE-7E117A195AF6}"/>
              </a:ext>
            </a:extLst>
          </p:cNvPr>
          <p:cNvGrpSpPr/>
          <p:nvPr/>
        </p:nvGrpSpPr>
        <p:grpSpPr>
          <a:xfrm>
            <a:off x="3890251" y="6899954"/>
            <a:ext cx="1383095" cy="1104899"/>
            <a:chOff x="3890251" y="1340310"/>
            <a:chExt cx="1383095" cy="1104899"/>
          </a:xfrm>
        </p:grpSpPr>
        <p:sp>
          <p:nvSpPr>
            <p:cNvPr id="303" name="Google Shape;267;p29">
              <a:extLst>
                <a:ext uri="{FF2B5EF4-FFF2-40B4-BE49-F238E27FC236}">
                  <a16:creationId xmlns:a16="http://schemas.microsoft.com/office/drawing/2014/main" id="{4C9040AB-5B72-620A-24DF-BAAE9EE17F4A}"/>
                </a:ext>
              </a:extLst>
            </p:cNvPr>
            <p:cNvSpPr>
              <a:spLocks noChangeAspect="1"/>
            </p:cNvSpPr>
            <p:nvPr/>
          </p:nvSpPr>
          <p:spPr>
            <a:xfrm>
              <a:off x="389025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304" name="Google Shape;267;p29">
              <a:extLst>
                <a:ext uri="{FF2B5EF4-FFF2-40B4-BE49-F238E27FC236}">
                  <a16:creationId xmlns:a16="http://schemas.microsoft.com/office/drawing/2014/main" id="{E6EB464F-4072-2381-87A4-A8EE59DDBB69}"/>
                </a:ext>
              </a:extLst>
            </p:cNvPr>
            <p:cNvSpPr/>
            <p:nvPr/>
          </p:nvSpPr>
          <p:spPr>
            <a:xfrm>
              <a:off x="3922831"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Process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305" name="Grupo 304">
            <a:extLst>
              <a:ext uri="{FF2B5EF4-FFF2-40B4-BE49-F238E27FC236}">
                <a16:creationId xmlns:a16="http://schemas.microsoft.com/office/drawing/2014/main" id="{2E79BD00-D4DD-231B-FE03-5DB5EBDE8AC5}"/>
              </a:ext>
            </a:extLst>
          </p:cNvPr>
          <p:cNvGrpSpPr/>
          <p:nvPr/>
        </p:nvGrpSpPr>
        <p:grpSpPr>
          <a:xfrm>
            <a:off x="5748031" y="6899954"/>
            <a:ext cx="1383095" cy="1104899"/>
            <a:chOff x="5748031" y="1340310"/>
            <a:chExt cx="1383095" cy="1104899"/>
          </a:xfrm>
        </p:grpSpPr>
        <p:sp>
          <p:nvSpPr>
            <p:cNvPr id="306" name="Google Shape;267;p29">
              <a:extLst>
                <a:ext uri="{FF2B5EF4-FFF2-40B4-BE49-F238E27FC236}">
                  <a16:creationId xmlns:a16="http://schemas.microsoft.com/office/drawing/2014/main" id="{FFAB7822-6274-2F11-35C7-8360C4AAC4E5}"/>
                </a:ext>
              </a:extLst>
            </p:cNvPr>
            <p:cNvSpPr>
              <a:spLocks noChangeAspect="1"/>
            </p:cNvSpPr>
            <p:nvPr/>
          </p:nvSpPr>
          <p:spPr>
            <a:xfrm>
              <a:off x="574803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307" name="Google Shape;267;p29">
              <a:extLst>
                <a:ext uri="{FF2B5EF4-FFF2-40B4-BE49-F238E27FC236}">
                  <a16:creationId xmlns:a16="http://schemas.microsoft.com/office/drawing/2014/main" id="{31383BA8-2F5B-7BEE-DCC6-D15FBDF64F97}"/>
                </a:ext>
              </a:extLst>
            </p:cNvPr>
            <p:cNvSpPr/>
            <p:nvPr/>
          </p:nvSpPr>
          <p:spPr>
            <a:xfrm>
              <a:off x="5780614"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Classify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308" name="Grupo 307">
            <a:extLst>
              <a:ext uri="{FF2B5EF4-FFF2-40B4-BE49-F238E27FC236}">
                <a16:creationId xmlns:a16="http://schemas.microsoft.com/office/drawing/2014/main" id="{B2EC511F-1954-D58F-EF9B-D4AD80C69D2C}"/>
              </a:ext>
            </a:extLst>
          </p:cNvPr>
          <p:cNvGrpSpPr/>
          <p:nvPr/>
        </p:nvGrpSpPr>
        <p:grpSpPr>
          <a:xfrm>
            <a:off x="7605812" y="6899954"/>
            <a:ext cx="1383095" cy="1104899"/>
            <a:chOff x="7605812" y="1340310"/>
            <a:chExt cx="1383095" cy="1104899"/>
          </a:xfrm>
        </p:grpSpPr>
        <p:sp>
          <p:nvSpPr>
            <p:cNvPr id="309" name="Google Shape;267;p29">
              <a:extLst>
                <a:ext uri="{FF2B5EF4-FFF2-40B4-BE49-F238E27FC236}">
                  <a16:creationId xmlns:a16="http://schemas.microsoft.com/office/drawing/2014/main" id="{3A63E3E0-D71C-F185-7342-3B1E143ED04F}"/>
                </a:ext>
              </a:extLst>
            </p:cNvPr>
            <p:cNvSpPr>
              <a:spLocks noChangeAspect="1"/>
            </p:cNvSpPr>
            <p:nvPr/>
          </p:nvSpPr>
          <p:spPr>
            <a:xfrm>
              <a:off x="7605812"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310" name="Google Shape;267;p29">
              <a:extLst>
                <a:ext uri="{FF2B5EF4-FFF2-40B4-BE49-F238E27FC236}">
                  <a16:creationId xmlns:a16="http://schemas.microsoft.com/office/drawing/2014/main" id="{9AFEA956-B142-B64C-67DD-F83237EDC0BC}"/>
                </a:ext>
              </a:extLst>
            </p:cNvPr>
            <p:cNvSpPr/>
            <p:nvPr/>
          </p:nvSpPr>
          <p:spPr>
            <a:xfrm>
              <a:off x="7638392"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Upload results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311" name="Conector recto de flecha 310">
            <a:extLst>
              <a:ext uri="{FF2B5EF4-FFF2-40B4-BE49-F238E27FC236}">
                <a16:creationId xmlns:a16="http://schemas.microsoft.com/office/drawing/2014/main" id="{BB8B7C28-0C24-0C93-9526-790E22003700}"/>
              </a:ext>
            </a:extLst>
          </p:cNvPr>
          <p:cNvCxnSpPr>
            <a:cxnSpLocks/>
            <a:stCxn id="298" idx="6"/>
            <a:endCxn id="303" idx="2"/>
          </p:cNvCxnSpPr>
          <p:nvPr/>
        </p:nvCxnSpPr>
        <p:spPr>
          <a:xfrm flipV="1">
            <a:off x="3415566" y="7452403"/>
            <a:ext cx="474685" cy="1"/>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12" name="Conector recto de flecha 311">
            <a:extLst>
              <a:ext uri="{FF2B5EF4-FFF2-40B4-BE49-F238E27FC236}">
                <a16:creationId xmlns:a16="http://schemas.microsoft.com/office/drawing/2014/main" id="{CCC3F268-7EB5-47F2-0D00-D783D5BEAB5F}"/>
              </a:ext>
            </a:extLst>
          </p:cNvPr>
          <p:cNvCxnSpPr>
            <a:cxnSpLocks/>
            <a:stCxn id="306" idx="6"/>
            <a:endCxn id="309" idx="2"/>
          </p:cNvCxnSpPr>
          <p:nvPr/>
        </p:nvCxnSpPr>
        <p:spPr>
          <a:xfrm>
            <a:off x="7131127" y="7452403"/>
            <a:ext cx="474685"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313" name="CuadroTexto 312">
            <a:extLst>
              <a:ext uri="{FF2B5EF4-FFF2-40B4-BE49-F238E27FC236}">
                <a16:creationId xmlns:a16="http://schemas.microsoft.com/office/drawing/2014/main" id="{6A4D25F1-EEEC-DA45-00DB-FA282861A067}"/>
              </a:ext>
            </a:extLst>
          </p:cNvPr>
          <p:cNvSpPr txBox="1"/>
          <p:nvPr/>
        </p:nvSpPr>
        <p:spPr>
          <a:xfrm>
            <a:off x="2281137" y="8281139"/>
            <a:ext cx="4581726" cy="246221"/>
          </a:xfrm>
          <a:prstGeom prst="rect">
            <a:avLst/>
          </a:prstGeom>
          <a:noFill/>
        </p:spPr>
        <p:txBody>
          <a:bodyPr wrap="square">
            <a:spAutoFit/>
          </a:bodyPr>
          <a:lstStyle/>
          <a:p>
            <a:pPr marL="0" lvl="0" indent="0" algn="ctr" rtl="0">
              <a:spcBef>
                <a:spcPts val="0"/>
              </a:spcBef>
              <a:spcAft>
                <a:spcPts val="0"/>
              </a:spcAft>
              <a:buNone/>
            </a:pPr>
            <a:r>
              <a:rPr lang="en-US" sz="1000" dirty="0"/>
              <a:t>Image classification workflow</a:t>
            </a:r>
          </a:p>
        </p:txBody>
      </p:sp>
    </p:spTree>
    <p:extLst>
      <p:ext uri="{BB962C8B-B14F-4D97-AF65-F5344CB8AC3E}">
        <p14:creationId xmlns:p14="http://schemas.microsoft.com/office/powerpoint/2010/main" val="1284409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a:extLst>
            <a:ext uri="{FF2B5EF4-FFF2-40B4-BE49-F238E27FC236}">
              <a16:creationId xmlns:a16="http://schemas.microsoft.com/office/drawing/2014/main" id="{A4666A6F-0843-C6C7-B4F9-189708F762B4}"/>
            </a:ext>
          </a:extLst>
        </p:cNvPr>
        <p:cNvGrpSpPr/>
        <p:nvPr/>
      </p:nvGrpSpPr>
      <p:grpSpPr>
        <a:xfrm>
          <a:off x="0" y="0"/>
          <a:ext cx="0" cy="0"/>
          <a:chOff x="0" y="0"/>
          <a:chExt cx="0" cy="0"/>
        </a:xfrm>
      </p:grpSpPr>
      <p:pic>
        <p:nvPicPr>
          <p:cNvPr id="2" name="Google Shape;333;p33" title="Singer_Sargent,_John_-_Hercules_-_1921.jpg">
            <a:extLst>
              <a:ext uri="{FF2B5EF4-FFF2-40B4-BE49-F238E27FC236}">
                <a16:creationId xmlns:a16="http://schemas.microsoft.com/office/drawing/2014/main" id="{BAEBA274-30FA-2315-985F-0A425F75CC9F}"/>
              </a:ext>
            </a:extLst>
          </p:cNvPr>
          <p:cNvPicPr preferRelativeResize="0"/>
          <p:nvPr/>
        </p:nvPicPr>
        <p:blipFill>
          <a:blip r:embed="rId3">
            <a:alphaModFix/>
          </a:blip>
          <a:stretch>
            <a:fillRect/>
          </a:stretch>
        </p:blipFill>
        <p:spPr>
          <a:xfrm>
            <a:off x="4572025" y="-5210179"/>
            <a:ext cx="4572000" cy="5200659"/>
          </a:xfrm>
          <a:prstGeom prst="rect">
            <a:avLst/>
          </a:prstGeom>
          <a:noFill/>
          <a:ln>
            <a:noFill/>
          </a:ln>
        </p:spPr>
      </p:pic>
      <p:sp>
        <p:nvSpPr>
          <p:cNvPr id="3" name="Google Shape;334;p33">
            <a:extLst>
              <a:ext uri="{FF2B5EF4-FFF2-40B4-BE49-F238E27FC236}">
                <a16:creationId xmlns:a16="http://schemas.microsoft.com/office/drawing/2014/main" id="{7AD5CB2F-ED3C-CDFD-341F-BB0277B3D501}"/>
              </a:ext>
            </a:extLst>
          </p:cNvPr>
          <p:cNvSpPr/>
          <p:nvPr/>
        </p:nvSpPr>
        <p:spPr>
          <a:xfrm>
            <a:off x="4572025" y="-5181604"/>
            <a:ext cx="4572000"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336;p33">
            <a:extLst>
              <a:ext uri="{FF2B5EF4-FFF2-40B4-BE49-F238E27FC236}">
                <a16:creationId xmlns:a16="http://schemas.microsoft.com/office/drawing/2014/main" id="{49E73D5D-77CA-D219-4631-8BD1628D6D15}"/>
              </a:ext>
            </a:extLst>
          </p:cNvPr>
          <p:cNvSpPr txBox="1"/>
          <p:nvPr/>
        </p:nvSpPr>
        <p:spPr>
          <a:xfrm>
            <a:off x="636026" y="-1838936"/>
            <a:ext cx="35859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dirty="0">
                <a:solidFill>
                  <a:srgbClr val="1D2029"/>
                </a:solidFill>
                <a:latin typeface="Inter Black"/>
                <a:ea typeface="Inter Black"/>
                <a:cs typeface="Inter Black"/>
                <a:sym typeface="Inter Black"/>
              </a:rPr>
              <a:t>The Three Labors</a:t>
            </a:r>
            <a:endParaRPr sz="1600" dirty="0">
              <a:solidFill>
                <a:srgbClr val="1E1E1E"/>
              </a:solidFill>
              <a:latin typeface="Inter"/>
              <a:ea typeface="Inter"/>
              <a:cs typeface="Inter"/>
              <a:sym typeface="Inter"/>
            </a:endParaRPr>
          </a:p>
          <a:p>
            <a:pPr marL="457200" marR="0" lvl="0" indent="-330200" algn="l" rtl="0">
              <a:lnSpc>
                <a:spcPct val="115000"/>
              </a:lnSpc>
              <a:spcBef>
                <a:spcPts val="1000"/>
              </a:spcBef>
              <a:spcAft>
                <a:spcPts val="0"/>
              </a:spcAft>
              <a:buClr>
                <a:srgbClr val="1E1E1E"/>
              </a:buClr>
              <a:buSzPts val="1600"/>
              <a:buFont typeface="Tipo de letra del sistema regular"/>
              <a:buChar char="●"/>
            </a:pPr>
            <a:r>
              <a:rPr lang="es" sz="1600" dirty="0">
                <a:solidFill>
                  <a:srgbClr val="1E1E1E"/>
                </a:solidFill>
                <a:latin typeface="Inter"/>
                <a:ea typeface="Inter"/>
                <a:cs typeface="Inter"/>
                <a:sym typeface="Inter"/>
              </a:rPr>
              <a:t>Image Classification</a:t>
            </a:r>
            <a:endParaRPr lang="en-MX" sz="1600">
              <a:solidFill>
                <a:srgbClr val="1E1E1E"/>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ts val="1600"/>
              <a:buFont typeface="Tipo de letra del sistema regular"/>
              <a:buChar char="●"/>
            </a:pPr>
            <a:r>
              <a:rPr lang="es" sz="1600" dirty="0">
                <a:solidFill>
                  <a:srgbClr val="1E1E1E"/>
                </a:solidFill>
                <a:latin typeface="Inter"/>
                <a:ea typeface="Inter"/>
                <a:cs typeface="Inter"/>
                <a:sym typeface="Inter"/>
              </a:rPr>
              <a:t>Machine Learning Training</a:t>
            </a:r>
            <a:endParaRPr lang="en-MX" sz="1600">
              <a:solidFill>
                <a:srgbClr val="1E1E1E"/>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ts val="1600"/>
              <a:buFont typeface="Tipo de letra del sistema regular"/>
              <a:buChar char="●"/>
            </a:pPr>
            <a:r>
              <a:rPr lang="es" sz="1600" dirty="0">
                <a:solidFill>
                  <a:srgbClr val="1E1E1E"/>
                </a:solidFill>
                <a:latin typeface="Inter"/>
                <a:ea typeface="Inter"/>
                <a:cs typeface="Inter"/>
                <a:sym typeface="Inter"/>
              </a:rPr>
              <a:t>Sentiment Analysis</a:t>
            </a:r>
            <a:endParaRPr lang="en-MX" sz="4000">
              <a:solidFill>
                <a:srgbClr val="1D2029"/>
              </a:solidFill>
              <a:latin typeface="Inter SemiBold"/>
              <a:ea typeface="Inter SemiBold"/>
              <a:cs typeface="Inter SemiBold"/>
              <a:sym typeface="Inter SemiBold"/>
            </a:endParaRPr>
          </a:p>
        </p:txBody>
      </p:sp>
      <p:sp>
        <p:nvSpPr>
          <p:cNvPr id="13" name="Google Shape;337;p33">
            <a:extLst>
              <a:ext uri="{FF2B5EF4-FFF2-40B4-BE49-F238E27FC236}">
                <a16:creationId xmlns:a16="http://schemas.microsoft.com/office/drawing/2014/main" id="{A355A298-33C4-EE00-CD8A-2043BD626D16}"/>
              </a:ext>
            </a:extLst>
          </p:cNvPr>
          <p:cNvSpPr/>
          <p:nvPr/>
        </p:nvSpPr>
        <p:spPr>
          <a:xfrm>
            <a:off x="522650" y="-4665954"/>
            <a:ext cx="1300800" cy="1314300"/>
          </a:xfrm>
          <a:prstGeom prst="ellipse">
            <a:avLst/>
          </a:prstGeom>
          <a:noFill/>
          <a:ln w="952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dirty="0">
                <a:solidFill>
                  <a:srgbClr val="F15F41"/>
                </a:solidFill>
                <a:latin typeface="Inter Black"/>
                <a:ea typeface="Inter Black"/>
                <a:cs typeface="Inter Black"/>
                <a:sym typeface="Inter Black"/>
              </a:rPr>
              <a:t>4</a:t>
            </a:r>
            <a:endParaRPr sz="3500" dirty="0">
              <a:solidFill>
                <a:srgbClr val="F15F41"/>
              </a:solidFill>
              <a:latin typeface="Inter Black"/>
              <a:ea typeface="Inter Black"/>
              <a:cs typeface="Inter Black"/>
              <a:sym typeface="Inter Black"/>
            </a:endParaRPr>
          </a:p>
        </p:txBody>
      </p:sp>
      <p:sp>
        <p:nvSpPr>
          <p:cNvPr id="4" name="Google Shape;275;p30">
            <a:extLst>
              <a:ext uri="{FF2B5EF4-FFF2-40B4-BE49-F238E27FC236}">
                <a16:creationId xmlns:a16="http://schemas.microsoft.com/office/drawing/2014/main" id="{43B921C9-1BA9-75FA-31FF-85589CF75CD1}"/>
              </a:ext>
            </a:extLst>
          </p:cNvPr>
          <p:cNvSpPr/>
          <p:nvPr/>
        </p:nvSpPr>
        <p:spPr>
          <a:xfrm>
            <a:off x="0" y="0"/>
            <a:ext cx="9144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pic>
        <p:nvPicPr>
          <p:cNvPr id="6" name="Google Shape;153;p21">
            <a:extLst>
              <a:ext uri="{FF2B5EF4-FFF2-40B4-BE49-F238E27FC236}">
                <a16:creationId xmlns:a16="http://schemas.microsoft.com/office/drawing/2014/main" id="{8862D59C-AB6F-9F52-FC8D-A66BBD894451}"/>
              </a:ext>
            </a:extLst>
          </p:cNvPr>
          <p:cNvPicPr preferRelativeResize="0"/>
          <p:nvPr/>
        </p:nvPicPr>
        <p:blipFill>
          <a:blip r:embed="rId4">
            <a:alphaModFix/>
          </a:blip>
          <a:stretch>
            <a:fillRect/>
          </a:stretch>
        </p:blipFill>
        <p:spPr>
          <a:xfrm>
            <a:off x="8057450" y="261000"/>
            <a:ext cx="758850" cy="198100"/>
          </a:xfrm>
          <a:prstGeom prst="rect">
            <a:avLst/>
          </a:prstGeom>
          <a:noFill/>
          <a:ln>
            <a:noFill/>
          </a:ln>
        </p:spPr>
      </p:pic>
      <p:pic>
        <p:nvPicPr>
          <p:cNvPr id="7" name="Imagen 6">
            <a:extLst>
              <a:ext uri="{FF2B5EF4-FFF2-40B4-BE49-F238E27FC236}">
                <a16:creationId xmlns:a16="http://schemas.microsoft.com/office/drawing/2014/main" id="{E057DED7-482B-825B-98E9-D8319AF46B81}"/>
              </a:ext>
            </a:extLst>
          </p:cNvPr>
          <p:cNvPicPr>
            <a:picLocks noChangeAspect="1"/>
          </p:cNvPicPr>
          <p:nvPr/>
        </p:nvPicPr>
        <p:blipFill>
          <a:blip r:embed="rId5"/>
          <a:stretch>
            <a:fillRect/>
          </a:stretch>
        </p:blipFill>
        <p:spPr>
          <a:xfrm>
            <a:off x="4812808" y="1145589"/>
            <a:ext cx="4876800" cy="4876800"/>
          </a:xfrm>
          <a:prstGeom prst="rect">
            <a:avLst/>
          </a:prstGeom>
        </p:spPr>
      </p:pic>
      <p:sp>
        <p:nvSpPr>
          <p:cNvPr id="8" name="Google Shape;167;p21">
            <a:extLst>
              <a:ext uri="{FF2B5EF4-FFF2-40B4-BE49-F238E27FC236}">
                <a16:creationId xmlns:a16="http://schemas.microsoft.com/office/drawing/2014/main" id="{AC27B07C-DFB0-852A-76CC-EF4C80EEF925}"/>
              </a:ext>
            </a:extLst>
          </p:cNvPr>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Image classification</a:t>
            </a:r>
            <a:endParaRPr sz="2700" b="1">
              <a:latin typeface="Inter"/>
              <a:ea typeface="Inter"/>
              <a:cs typeface="Inter"/>
              <a:sym typeface="Inter"/>
            </a:endParaRPr>
          </a:p>
        </p:txBody>
      </p:sp>
      <p:grpSp>
        <p:nvGrpSpPr>
          <p:cNvPr id="9" name="Grupo 8">
            <a:extLst>
              <a:ext uri="{FF2B5EF4-FFF2-40B4-BE49-F238E27FC236}">
                <a16:creationId xmlns:a16="http://schemas.microsoft.com/office/drawing/2014/main" id="{203BDF17-DA37-0799-C036-C056C3E16061}"/>
              </a:ext>
            </a:extLst>
          </p:cNvPr>
          <p:cNvGrpSpPr/>
          <p:nvPr/>
        </p:nvGrpSpPr>
        <p:grpSpPr>
          <a:xfrm>
            <a:off x="174690" y="1757751"/>
            <a:ext cx="1383095" cy="1104899"/>
            <a:chOff x="174690" y="1340311"/>
            <a:chExt cx="1383095" cy="1104899"/>
          </a:xfrm>
        </p:grpSpPr>
        <p:sp>
          <p:nvSpPr>
            <p:cNvPr id="10" name="Google Shape;267;p29">
              <a:extLst>
                <a:ext uri="{FF2B5EF4-FFF2-40B4-BE49-F238E27FC236}">
                  <a16:creationId xmlns:a16="http://schemas.microsoft.com/office/drawing/2014/main" id="{343E1797-4C5D-CA80-A297-66BF56F6701D}"/>
                </a:ext>
              </a:extLst>
            </p:cNvPr>
            <p:cNvSpPr>
              <a:spLocks noChangeAspect="1"/>
            </p:cNvSpPr>
            <p:nvPr/>
          </p:nvSpPr>
          <p:spPr>
            <a:xfrm>
              <a:off x="17469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1" name="Google Shape;267;p29">
              <a:extLst>
                <a:ext uri="{FF2B5EF4-FFF2-40B4-BE49-F238E27FC236}">
                  <a16:creationId xmlns:a16="http://schemas.microsoft.com/office/drawing/2014/main" id="{D4C7B3EC-2390-F204-2EF2-6B4907F965B2}"/>
                </a:ext>
              </a:extLst>
            </p:cNvPr>
            <p:cNvSpPr/>
            <p:nvPr/>
          </p:nvSpPr>
          <p:spPr>
            <a:xfrm>
              <a:off x="207270"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Download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2" name="Conector recto de flecha 11">
            <a:extLst>
              <a:ext uri="{FF2B5EF4-FFF2-40B4-BE49-F238E27FC236}">
                <a16:creationId xmlns:a16="http://schemas.microsoft.com/office/drawing/2014/main" id="{085647F4-0C31-6CC8-1050-C1E23E26D847}"/>
              </a:ext>
            </a:extLst>
          </p:cNvPr>
          <p:cNvCxnSpPr>
            <a:cxnSpLocks/>
            <a:stCxn id="10" idx="6"/>
            <a:endCxn id="16" idx="2"/>
          </p:cNvCxnSpPr>
          <p:nvPr/>
        </p:nvCxnSpPr>
        <p:spPr>
          <a:xfrm>
            <a:off x="1557782" y="2310202"/>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5" name="Grupo 14">
            <a:extLst>
              <a:ext uri="{FF2B5EF4-FFF2-40B4-BE49-F238E27FC236}">
                <a16:creationId xmlns:a16="http://schemas.microsoft.com/office/drawing/2014/main" id="{805A80EC-4435-8021-14E4-36417F911B3C}"/>
              </a:ext>
            </a:extLst>
          </p:cNvPr>
          <p:cNvGrpSpPr/>
          <p:nvPr/>
        </p:nvGrpSpPr>
        <p:grpSpPr>
          <a:xfrm>
            <a:off x="2032470" y="1757751"/>
            <a:ext cx="1383095" cy="1104899"/>
            <a:chOff x="2032470" y="1340311"/>
            <a:chExt cx="1383095" cy="1104899"/>
          </a:xfrm>
        </p:grpSpPr>
        <p:sp>
          <p:nvSpPr>
            <p:cNvPr id="16" name="Google Shape;267;p29">
              <a:extLst>
                <a:ext uri="{FF2B5EF4-FFF2-40B4-BE49-F238E27FC236}">
                  <a16:creationId xmlns:a16="http://schemas.microsoft.com/office/drawing/2014/main" id="{241558D5-335D-CC66-556D-D73B3F2691A5}"/>
                </a:ext>
              </a:extLst>
            </p:cNvPr>
            <p:cNvSpPr>
              <a:spLocks noChangeAspect="1"/>
            </p:cNvSpPr>
            <p:nvPr/>
          </p:nvSpPr>
          <p:spPr>
            <a:xfrm>
              <a:off x="203247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8" name="Google Shape;267;p29">
              <a:extLst>
                <a:ext uri="{FF2B5EF4-FFF2-40B4-BE49-F238E27FC236}">
                  <a16:creationId xmlns:a16="http://schemas.microsoft.com/office/drawing/2014/main" id="{3B781A5B-7AAA-E206-D1A9-70427D64E725}"/>
                </a:ext>
              </a:extLst>
            </p:cNvPr>
            <p:cNvSpPr/>
            <p:nvPr/>
          </p:nvSpPr>
          <p:spPr>
            <a:xfrm>
              <a:off x="2065053"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Pre-process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9" name="Conector recto de flecha 18">
            <a:extLst>
              <a:ext uri="{FF2B5EF4-FFF2-40B4-BE49-F238E27FC236}">
                <a16:creationId xmlns:a16="http://schemas.microsoft.com/office/drawing/2014/main" id="{B90CE530-6354-F79A-8ECA-F292264A781B}"/>
              </a:ext>
            </a:extLst>
          </p:cNvPr>
          <p:cNvCxnSpPr>
            <a:cxnSpLocks/>
            <a:stCxn id="21" idx="6"/>
            <a:endCxn id="24" idx="2"/>
          </p:cNvCxnSpPr>
          <p:nvPr/>
        </p:nvCxnSpPr>
        <p:spPr>
          <a:xfrm>
            <a:off x="5273343" y="2310201"/>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9EE045DD-B918-D67C-C083-B1B005A30783}"/>
              </a:ext>
            </a:extLst>
          </p:cNvPr>
          <p:cNvGrpSpPr/>
          <p:nvPr/>
        </p:nvGrpSpPr>
        <p:grpSpPr>
          <a:xfrm>
            <a:off x="3890251" y="1757750"/>
            <a:ext cx="1383095" cy="1104899"/>
            <a:chOff x="3890251" y="1340310"/>
            <a:chExt cx="1383095" cy="1104899"/>
          </a:xfrm>
        </p:grpSpPr>
        <p:sp>
          <p:nvSpPr>
            <p:cNvPr id="21" name="Google Shape;267;p29">
              <a:extLst>
                <a:ext uri="{FF2B5EF4-FFF2-40B4-BE49-F238E27FC236}">
                  <a16:creationId xmlns:a16="http://schemas.microsoft.com/office/drawing/2014/main" id="{DEBA4185-D0F9-FE15-FD54-BFFE20062D15}"/>
                </a:ext>
              </a:extLst>
            </p:cNvPr>
            <p:cNvSpPr>
              <a:spLocks noChangeAspect="1"/>
            </p:cNvSpPr>
            <p:nvPr/>
          </p:nvSpPr>
          <p:spPr>
            <a:xfrm>
              <a:off x="389025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2" name="Google Shape;267;p29">
              <a:extLst>
                <a:ext uri="{FF2B5EF4-FFF2-40B4-BE49-F238E27FC236}">
                  <a16:creationId xmlns:a16="http://schemas.microsoft.com/office/drawing/2014/main" id="{264FD365-FA94-CBB6-2311-4008D1F49983}"/>
                </a:ext>
              </a:extLst>
            </p:cNvPr>
            <p:cNvSpPr/>
            <p:nvPr/>
          </p:nvSpPr>
          <p:spPr>
            <a:xfrm>
              <a:off x="3922831"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Process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23" name="Grupo 22">
            <a:extLst>
              <a:ext uri="{FF2B5EF4-FFF2-40B4-BE49-F238E27FC236}">
                <a16:creationId xmlns:a16="http://schemas.microsoft.com/office/drawing/2014/main" id="{85EE8A8E-AE69-007D-999C-5AF00BFBD265}"/>
              </a:ext>
            </a:extLst>
          </p:cNvPr>
          <p:cNvGrpSpPr/>
          <p:nvPr/>
        </p:nvGrpSpPr>
        <p:grpSpPr>
          <a:xfrm>
            <a:off x="5748031" y="1757750"/>
            <a:ext cx="1383095" cy="1104899"/>
            <a:chOff x="5748031" y="1340310"/>
            <a:chExt cx="1383095" cy="1104899"/>
          </a:xfrm>
        </p:grpSpPr>
        <p:sp>
          <p:nvSpPr>
            <p:cNvPr id="24" name="Google Shape;267;p29">
              <a:extLst>
                <a:ext uri="{FF2B5EF4-FFF2-40B4-BE49-F238E27FC236}">
                  <a16:creationId xmlns:a16="http://schemas.microsoft.com/office/drawing/2014/main" id="{CB0F177D-0FE9-D246-2797-011E77F8A431}"/>
                </a:ext>
              </a:extLst>
            </p:cNvPr>
            <p:cNvSpPr>
              <a:spLocks noChangeAspect="1"/>
            </p:cNvSpPr>
            <p:nvPr/>
          </p:nvSpPr>
          <p:spPr>
            <a:xfrm>
              <a:off x="574803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5" name="Google Shape;267;p29">
              <a:extLst>
                <a:ext uri="{FF2B5EF4-FFF2-40B4-BE49-F238E27FC236}">
                  <a16:creationId xmlns:a16="http://schemas.microsoft.com/office/drawing/2014/main" id="{CA0984A6-2AD5-A80C-B5BB-208B53F9CD56}"/>
                </a:ext>
              </a:extLst>
            </p:cNvPr>
            <p:cNvSpPr/>
            <p:nvPr/>
          </p:nvSpPr>
          <p:spPr>
            <a:xfrm>
              <a:off x="5780614"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Classify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26" name="Grupo 25">
            <a:extLst>
              <a:ext uri="{FF2B5EF4-FFF2-40B4-BE49-F238E27FC236}">
                <a16:creationId xmlns:a16="http://schemas.microsoft.com/office/drawing/2014/main" id="{AD57789A-823D-BB2D-9968-F4686FBFFE91}"/>
              </a:ext>
            </a:extLst>
          </p:cNvPr>
          <p:cNvGrpSpPr/>
          <p:nvPr/>
        </p:nvGrpSpPr>
        <p:grpSpPr>
          <a:xfrm>
            <a:off x="7605812" y="1757750"/>
            <a:ext cx="1383095" cy="1104899"/>
            <a:chOff x="7605812" y="1340310"/>
            <a:chExt cx="1383095" cy="1104899"/>
          </a:xfrm>
        </p:grpSpPr>
        <p:sp>
          <p:nvSpPr>
            <p:cNvPr id="41" name="Google Shape;267;p29">
              <a:extLst>
                <a:ext uri="{FF2B5EF4-FFF2-40B4-BE49-F238E27FC236}">
                  <a16:creationId xmlns:a16="http://schemas.microsoft.com/office/drawing/2014/main" id="{C73D3248-04BB-E3CF-503C-DCB48D848626}"/>
                </a:ext>
              </a:extLst>
            </p:cNvPr>
            <p:cNvSpPr>
              <a:spLocks noChangeAspect="1"/>
            </p:cNvSpPr>
            <p:nvPr/>
          </p:nvSpPr>
          <p:spPr>
            <a:xfrm>
              <a:off x="7605812"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42" name="Google Shape;267;p29">
              <a:extLst>
                <a:ext uri="{FF2B5EF4-FFF2-40B4-BE49-F238E27FC236}">
                  <a16:creationId xmlns:a16="http://schemas.microsoft.com/office/drawing/2014/main" id="{A27CCF5A-158B-6710-8D84-3D20D26FC25C}"/>
                </a:ext>
              </a:extLst>
            </p:cNvPr>
            <p:cNvSpPr/>
            <p:nvPr/>
          </p:nvSpPr>
          <p:spPr>
            <a:xfrm>
              <a:off x="7638392"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Upload results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43" name="Conector recto de flecha 42">
            <a:extLst>
              <a:ext uri="{FF2B5EF4-FFF2-40B4-BE49-F238E27FC236}">
                <a16:creationId xmlns:a16="http://schemas.microsoft.com/office/drawing/2014/main" id="{20628BC7-7ADB-630C-FC6F-A1B49EFFE59D}"/>
              </a:ext>
            </a:extLst>
          </p:cNvPr>
          <p:cNvCxnSpPr>
            <a:cxnSpLocks/>
            <a:stCxn id="16" idx="6"/>
            <a:endCxn id="21" idx="2"/>
          </p:cNvCxnSpPr>
          <p:nvPr/>
        </p:nvCxnSpPr>
        <p:spPr>
          <a:xfrm flipV="1">
            <a:off x="3415566" y="2310199"/>
            <a:ext cx="474685" cy="1"/>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6B4B23FA-8B31-8BF7-FB6E-D4D246968DB9}"/>
              </a:ext>
            </a:extLst>
          </p:cNvPr>
          <p:cNvCxnSpPr>
            <a:cxnSpLocks/>
            <a:stCxn id="24" idx="6"/>
            <a:endCxn id="41" idx="2"/>
          </p:cNvCxnSpPr>
          <p:nvPr/>
        </p:nvCxnSpPr>
        <p:spPr>
          <a:xfrm>
            <a:off x="7131127" y="2310199"/>
            <a:ext cx="474685"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48" name="CuadroTexto 47">
            <a:extLst>
              <a:ext uri="{FF2B5EF4-FFF2-40B4-BE49-F238E27FC236}">
                <a16:creationId xmlns:a16="http://schemas.microsoft.com/office/drawing/2014/main" id="{408E2EFA-E77F-200E-A7CD-B7388A068587}"/>
              </a:ext>
            </a:extLst>
          </p:cNvPr>
          <p:cNvSpPr txBox="1"/>
          <p:nvPr/>
        </p:nvSpPr>
        <p:spPr>
          <a:xfrm>
            <a:off x="2281137" y="3138935"/>
            <a:ext cx="4581726" cy="246221"/>
          </a:xfrm>
          <a:prstGeom prst="rect">
            <a:avLst/>
          </a:prstGeom>
          <a:noFill/>
        </p:spPr>
        <p:txBody>
          <a:bodyPr wrap="square">
            <a:spAutoFit/>
          </a:bodyPr>
          <a:lstStyle/>
          <a:p>
            <a:pPr marL="0" lvl="0" indent="0" algn="ctr" rtl="0">
              <a:spcBef>
                <a:spcPts val="0"/>
              </a:spcBef>
              <a:spcAft>
                <a:spcPts val="0"/>
              </a:spcAft>
              <a:buNone/>
            </a:pPr>
            <a:r>
              <a:rPr lang="en-US" sz="1000" dirty="0"/>
              <a:t>Image classification workflow</a:t>
            </a:r>
          </a:p>
        </p:txBody>
      </p:sp>
      <p:pic>
        <p:nvPicPr>
          <p:cNvPr id="49" name="Imagen 48">
            <a:extLst>
              <a:ext uri="{FF2B5EF4-FFF2-40B4-BE49-F238E27FC236}">
                <a16:creationId xmlns:a16="http://schemas.microsoft.com/office/drawing/2014/main" id="{C985C0DC-DF0F-CAA8-EC07-A27BE2725D9C}"/>
              </a:ext>
            </a:extLst>
          </p:cNvPr>
          <p:cNvPicPr>
            <a:picLocks noChangeAspect="1"/>
          </p:cNvPicPr>
          <p:nvPr/>
        </p:nvPicPr>
        <p:blipFill>
          <a:blip r:embed="rId6"/>
          <a:stretch>
            <a:fillRect/>
          </a:stretch>
        </p:blipFill>
        <p:spPr>
          <a:xfrm>
            <a:off x="9505519" y="0"/>
            <a:ext cx="5521610" cy="5143500"/>
          </a:xfrm>
          <a:prstGeom prst="rect">
            <a:avLst/>
          </a:prstGeom>
        </p:spPr>
      </p:pic>
    </p:spTree>
    <p:extLst>
      <p:ext uri="{BB962C8B-B14F-4D97-AF65-F5344CB8AC3E}">
        <p14:creationId xmlns:p14="http://schemas.microsoft.com/office/powerpoint/2010/main" val="687773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EFEF"/>
        </a:solidFill>
        <a:effectLst/>
      </p:bgPr>
    </p:bg>
    <p:spTree>
      <p:nvGrpSpPr>
        <p:cNvPr id="1" name="Shape 152">
          <a:extLst>
            <a:ext uri="{FF2B5EF4-FFF2-40B4-BE49-F238E27FC236}">
              <a16:creationId xmlns:a16="http://schemas.microsoft.com/office/drawing/2014/main" id="{EF4A4EB6-04AE-664E-8622-15D429E047B7}"/>
            </a:ext>
          </a:extLst>
        </p:cNvPr>
        <p:cNvGrpSpPr/>
        <p:nvPr/>
      </p:nvGrpSpPr>
      <p:grpSpPr>
        <a:xfrm>
          <a:off x="0" y="0"/>
          <a:ext cx="0" cy="0"/>
          <a:chOff x="0" y="0"/>
          <a:chExt cx="0" cy="0"/>
        </a:xfrm>
      </p:grpSpPr>
      <p:sp>
        <p:nvSpPr>
          <p:cNvPr id="2" name="Google Shape;275;p30">
            <a:extLst>
              <a:ext uri="{FF2B5EF4-FFF2-40B4-BE49-F238E27FC236}">
                <a16:creationId xmlns:a16="http://schemas.microsoft.com/office/drawing/2014/main" id="{331A3BF0-049F-F789-F79E-C8728DEDFACB}"/>
              </a:ext>
            </a:extLst>
          </p:cNvPr>
          <p:cNvSpPr/>
          <p:nvPr/>
        </p:nvSpPr>
        <p:spPr>
          <a:xfrm>
            <a:off x="0" y="0"/>
            <a:ext cx="9144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pic>
        <p:nvPicPr>
          <p:cNvPr id="5" name="Imagen 4">
            <a:extLst>
              <a:ext uri="{FF2B5EF4-FFF2-40B4-BE49-F238E27FC236}">
                <a16:creationId xmlns:a16="http://schemas.microsoft.com/office/drawing/2014/main" id="{6CB5EC87-F2C1-2307-3FFB-752FA85FCE83}"/>
              </a:ext>
            </a:extLst>
          </p:cNvPr>
          <p:cNvPicPr>
            <a:picLocks noChangeAspect="1"/>
          </p:cNvPicPr>
          <p:nvPr/>
        </p:nvPicPr>
        <p:blipFill>
          <a:blip r:embed="rId5"/>
          <a:stretch>
            <a:fillRect/>
          </a:stretch>
        </p:blipFill>
        <p:spPr>
          <a:xfrm>
            <a:off x="3525717" y="-82026"/>
            <a:ext cx="5714955" cy="12082161"/>
          </a:xfrm>
          <a:prstGeom prst="rect">
            <a:avLst/>
          </a:prstGeom>
        </p:spPr>
      </p:pic>
      <p:pic>
        <p:nvPicPr>
          <p:cNvPr id="44" name="Imagen 43">
            <a:extLst>
              <a:ext uri="{FF2B5EF4-FFF2-40B4-BE49-F238E27FC236}">
                <a16:creationId xmlns:a16="http://schemas.microsoft.com/office/drawing/2014/main" id="{EC949ED2-0D1A-8F45-C087-E4D68485F0FA}"/>
              </a:ext>
            </a:extLst>
          </p:cNvPr>
          <p:cNvPicPr>
            <a:picLocks noChangeAspect="1"/>
          </p:cNvPicPr>
          <p:nvPr/>
        </p:nvPicPr>
        <p:blipFill>
          <a:blip r:embed="rId6"/>
          <a:stretch>
            <a:fillRect/>
          </a:stretch>
        </p:blipFill>
        <p:spPr>
          <a:xfrm>
            <a:off x="-1527495" y="1704850"/>
            <a:ext cx="4876800" cy="4876800"/>
          </a:xfrm>
          <a:prstGeom prst="rect">
            <a:avLst/>
          </a:prstGeom>
        </p:spPr>
      </p:pic>
      <p:pic>
        <p:nvPicPr>
          <p:cNvPr id="153" name="Google Shape;153;p21">
            <a:extLst>
              <a:ext uri="{FF2B5EF4-FFF2-40B4-BE49-F238E27FC236}">
                <a16:creationId xmlns:a16="http://schemas.microsoft.com/office/drawing/2014/main" id="{22C3AF48-BF35-FE1E-7805-AA9ED7756799}"/>
              </a:ext>
            </a:extLst>
          </p:cNvPr>
          <p:cNvPicPr preferRelativeResize="0"/>
          <p:nvPr/>
        </p:nvPicPr>
        <p:blipFill>
          <a:blip r:embed="rId7">
            <a:alphaModFix/>
          </a:blip>
          <a:stretch>
            <a:fillRect/>
          </a:stretch>
        </p:blipFill>
        <p:spPr>
          <a:xfrm>
            <a:off x="8057450" y="261000"/>
            <a:ext cx="758850" cy="198100"/>
          </a:xfrm>
          <a:prstGeom prst="rect">
            <a:avLst/>
          </a:prstGeom>
          <a:noFill/>
          <a:ln>
            <a:noFill/>
          </a:ln>
        </p:spPr>
      </p:pic>
      <p:sp>
        <p:nvSpPr>
          <p:cNvPr id="167" name="Google Shape;167;p21">
            <a:extLst>
              <a:ext uri="{FF2B5EF4-FFF2-40B4-BE49-F238E27FC236}">
                <a16:creationId xmlns:a16="http://schemas.microsoft.com/office/drawing/2014/main" id="{F9F45A36-7AEF-14EC-677C-19DC85C98960}"/>
              </a:ext>
            </a:extLst>
          </p:cNvPr>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Image classification</a:t>
            </a:r>
            <a:endParaRPr sz="2700" b="1">
              <a:latin typeface="Inter"/>
              <a:ea typeface="Inter"/>
              <a:cs typeface="Inter"/>
              <a:sym typeface="Inter"/>
            </a:endParaRPr>
          </a:p>
        </p:txBody>
      </p:sp>
      <p:cxnSp>
        <p:nvCxnSpPr>
          <p:cNvPr id="11" name="Conector recto de flecha 10">
            <a:extLst>
              <a:ext uri="{FF2B5EF4-FFF2-40B4-BE49-F238E27FC236}">
                <a16:creationId xmlns:a16="http://schemas.microsoft.com/office/drawing/2014/main" id="{367BBC14-FEFF-FAC8-6D1F-2ACEF365A6B3}"/>
              </a:ext>
            </a:extLst>
          </p:cNvPr>
          <p:cNvCxnSpPr>
            <a:cxnSpLocks/>
            <a:stCxn id="8" idx="6"/>
            <a:endCxn id="10" idx="2"/>
          </p:cNvCxnSpPr>
          <p:nvPr/>
        </p:nvCxnSpPr>
        <p:spPr>
          <a:xfrm>
            <a:off x="1557782" y="1453850"/>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45" name="Grupo 44">
            <a:extLst>
              <a:ext uri="{FF2B5EF4-FFF2-40B4-BE49-F238E27FC236}">
                <a16:creationId xmlns:a16="http://schemas.microsoft.com/office/drawing/2014/main" id="{6F2A81F9-C422-B777-8E4B-2990395AEC8C}"/>
              </a:ext>
            </a:extLst>
          </p:cNvPr>
          <p:cNvGrpSpPr/>
          <p:nvPr/>
        </p:nvGrpSpPr>
        <p:grpSpPr>
          <a:xfrm>
            <a:off x="174690" y="901399"/>
            <a:ext cx="1383095" cy="1104899"/>
            <a:chOff x="174690" y="901399"/>
            <a:chExt cx="1383095" cy="1104899"/>
          </a:xfrm>
        </p:grpSpPr>
        <p:sp>
          <p:nvSpPr>
            <p:cNvPr id="8" name="Google Shape;267;p29">
              <a:extLst>
                <a:ext uri="{FF2B5EF4-FFF2-40B4-BE49-F238E27FC236}">
                  <a16:creationId xmlns:a16="http://schemas.microsoft.com/office/drawing/2014/main" id="{FDA3DAD8-E998-07AD-47C0-F55A0A8606AE}"/>
                </a:ext>
              </a:extLst>
            </p:cNvPr>
            <p:cNvSpPr>
              <a:spLocks noChangeAspect="1"/>
            </p:cNvSpPr>
            <p:nvPr/>
          </p:nvSpPr>
          <p:spPr>
            <a:xfrm>
              <a:off x="174690" y="901399"/>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2" name="Google Shape;267;p29">
              <a:extLst>
                <a:ext uri="{FF2B5EF4-FFF2-40B4-BE49-F238E27FC236}">
                  <a16:creationId xmlns:a16="http://schemas.microsoft.com/office/drawing/2014/main" id="{438A76BC-9C06-CDC8-FC99-8AD6A69A9EB0}"/>
                </a:ext>
              </a:extLst>
            </p:cNvPr>
            <p:cNvSpPr/>
            <p:nvPr/>
          </p:nvSpPr>
          <p:spPr>
            <a:xfrm>
              <a:off x="207270" y="931343"/>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Download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7" name="Conector recto de flecha 16">
            <a:extLst>
              <a:ext uri="{FF2B5EF4-FFF2-40B4-BE49-F238E27FC236}">
                <a16:creationId xmlns:a16="http://schemas.microsoft.com/office/drawing/2014/main" id="{8B707AA9-AFA9-2968-91B0-D82CBDA22E1A}"/>
              </a:ext>
            </a:extLst>
          </p:cNvPr>
          <p:cNvCxnSpPr>
            <a:cxnSpLocks/>
            <a:stCxn id="15" idx="2"/>
            <a:endCxn id="16" idx="6"/>
          </p:cNvCxnSpPr>
          <p:nvPr/>
        </p:nvCxnSpPr>
        <p:spPr>
          <a:xfrm flipH="1">
            <a:off x="1555565" y="2928130"/>
            <a:ext cx="476905"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53" name="Grupo 52">
            <a:extLst>
              <a:ext uri="{FF2B5EF4-FFF2-40B4-BE49-F238E27FC236}">
                <a16:creationId xmlns:a16="http://schemas.microsoft.com/office/drawing/2014/main" id="{8BA97EC2-BE5F-4B4A-B115-38D3EACCD148}"/>
              </a:ext>
            </a:extLst>
          </p:cNvPr>
          <p:cNvGrpSpPr/>
          <p:nvPr/>
        </p:nvGrpSpPr>
        <p:grpSpPr>
          <a:xfrm>
            <a:off x="2032470" y="2375680"/>
            <a:ext cx="1383095" cy="1104899"/>
            <a:chOff x="2032470" y="2375680"/>
            <a:chExt cx="1383095" cy="1104899"/>
          </a:xfrm>
        </p:grpSpPr>
        <p:sp>
          <p:nvSpPr>
            <p:cNvPr id="15" name="Google Shape;267;p29">
              <a:extLst>
                <a:ext uri="{FF2B5EF4-FFF2-40B4-BE49-F238E27FC236}">
                  <a16:creationId xmlns:a16="http://schemas.microsoft.com/office/drawing/2014/main" id="{CE3B9E03-7850-0B6C-1174-2556535687EE}"/>
                </a:ext>
              </a:extLst>
            </p:cNvPr>
            <p:cNvSpPr>
              <a:spLocks noChangeAspect="1"/>
            </p:cNvSpPr>
            <p:nvPr/>
          </p:nvSpPr>
          <p:spPr>
            <a:xfrm>
              <a:off x="2032470" y="237568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8" name="Google Shape;267;p29">
              <a:extLst>
                <a:ext uri="{FF2B5EF4-FFF2-40B4-BE49-F238E27FC236}">
                  <a16:creationId xmlns:a16="http://schemas.microsoft.com/office/drawing/2014/main" id="{0A432FFE-1403-FF34-35BB-5AE100418D0D}"/>
                </a:ext>
              </a:extLst>
            </p:cNvPr>
            <p:cNvSpPr/>
            <p:nvPr/>
          </p:nvSpPr>
          <p:spPr>
            <a:xfrm>
              <a:off x="2065050" y="240562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Process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55" name="Grupo 54">
            <a:extLst>
              <a:ext uri="{FF2B5EF4-FFF2-40B4-BE49-F238E27FC236}">
                <a16:creationId xmlns:a16="http://schemas.microsoft.com/office/drawing/2014/main" id="{5C96833C-CE94-A63F-AAAD-4E2661BD47AB}"/>
              </a:ext>
            </a:extLst>
          </p:cNvPr>
          <p:cNvGrpSpPr/>
          <p:nvPr/>
        </p:nvGrpSpPr>
        <p:grpSpPr>
          <a:xfrm>
            <a:off x="172473" y="3909841"/>
            <a:ext cx="1383095" cy="1104899"/>
            <a:chOff x="172473" y="3909841"/>
            <a:chExt cx="1383095" cy="1104899"/>
          </a:xfrm>
        </p:grpSpPr>
        <p:sp>
          <p:nvSpPr>
            <p:cNvPr id="20" name="Google Shape;267;p29">
              <a:extLst>
                <a:ext uri="{FF2B5EF4-FFF2-40B4-BE49-F238E27FC236}">
                  <a16:creationId xmlns:a16="http://schemas.microsoft.com/office/drawing/2014/main" id="{C6E0D2A7-0822-26AF-8E74-E32F8A156F2F}"/>
                </a:ext>
              </a:extLst>
            </p:cNvPr>
            <p:cNvSpPr>
              <a:spLocks noChangeAspect="1"/>
            </p:cNvSpPr>
            <p:nvPr/>
          </p:nvSpPr>
          <p:spPr>
            <a:xfrm>
              <a:off x="172473" y="390984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1" name="Google Shape;267;p29">
              <a:extLst>
                <a:ext uri="{FF2B5EF4-FFF2-40B4-BE49-F238E27FC236}">
                  <a16:creationId xmlns:a16="http://schemas.microsoft.com/office/drawing/2014/main" id="{79BE542C-3BB7-4109-0C4F-A5FCBC12B203}"/>
                </a:ext>
              </a:extLst>
            </p:cNvPr>
            <p:cNvSpPr/>
            <p:nvPr/>
          </p:nvSpPr>
          <p:spPr>
            <a:xfrm>
              <a:off x="205053" y="393978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Upload results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52" name="Grupo 51">
            <a:extLst>
              <a:ext uri="{FF2B5EF4-FFF2-40B4-BE49-F238E27FC236}">
                <a16:creationId xmlns:a16="http://schemas.microsoft.com/office/drawing/2014/main" id="{CD063361-E301-F3F9-3925-1797147D4862}"/>
              </a:ext>
            </a:extLst>
          </p:cNvPr>
          <p:cNvGrpSpPr/>
          <p:nvPr/>
        </p:nvGrpSpPr>
        <p:grpSpPr>
          <a:xfrm>
            <a:off x="2032470" y="901399"/>
            <a:ext cx="1383095" cy="1104899"/>
            <a:chOff x="2032470" y="901399"/>
            <a:chExt cx="1383095" cy="1104899"/>
          </a:xfrm>
        </p:grpSpPr>
        <p:sp>
          <p:nvSpPr>
            <p:cNvPr id="10" name="Google Shape;267;p29">
              <a:extLst>
                <a:ext uri="{FF2B5EF4-FFF2-40B4-BE49-F238E27FC236}">
                  <a16:creationId xmlns:a16="http://schemas.microsoft.com/office/drawing/2014/main" id="{7B5FA35B-4469-7E91-A815-75DDAC268757}"/>
                </a:ext>
              </a:extLst>
            </p:cNvPr>
            <p:cNvSpPr>
              <a:spLocks noChangeAspect="1"/>
            </p:cNvSpPr>
            <p:nvPr/>
          </p:nvSpPr>
          <p:spPr>
            <a:xfrm>
              <a:off x="2032470" y="901399"/>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4" name="Google Shape;267;p29">
              <a:extLst>
                <a:ext uri="{FF2B5EF4-FFF2-40B4-BE49-F238E27FC236}">
                  <a16:creationId xmlns:a16="http://schemas.microsoft.com/office/drawing/2014/main" id="{AD8FEB6E-D270-7B2F-7C9A-C001F9FFDB75}"/>
                </a:ext>
              </a:extLst>
            </p:cNvPr>
            <p:cNvSpPr/>
            <p:nvPr/>
          </p:nvSpPr>
          <p:spPr>
            <a:xfrm>
              <a:off x="2065053" y="931343"/>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Pre-process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22" name="Conector recto de flecha 21">
            <a:extLst>
              <a:ext uri="{FF2B5EF4-FFF2-40B4-BE49-F238E27FC236}">
                <a16:creationId xmlns:a16="http://schemas.microsoft.com/office/drawing/2014/main" id="{729F3F7F-57A0-D9D0-7969-D82E095BA012}"/>
              </a:ext>
            </a:extLst>
          </p:cNvPr>
          <p:cNvCxnSpPr>
            <a:cxnSpLocks/>
            <a:stCxn id="10" idx="4"/>
            <a:endCxn id="15" idx="0"/>
          </p:cNvCxnSpPr>
          <p:nvPr/>
        </p:nvCxnSpPr>
        <p:spPr>
          <a:xfrm>
            <a:off x="2724018" y="2006298"/>
            <a:ext cx="0" cy="36938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329BC503-B7F8-239C-B54C-2A19DF869480}"/>
              </a:ext>
            </a:extLst>
          </p:cNvPr>
          <p:cNvCxnSpPr>
            <a:cxnSpLocks/>
            <a:stCxn id="16" idx="4"/>
            <a:endCxn id="20" idx="0"/>
          </p:cNvCxnSpPr>
          <p:nvPr/>
        </p:nvCxnSpPr>
        <p:spPr>
          <a:xfrm>
            <a:off x="864018" y="3480579"/>
            <a:ext cx="3" cy="42926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0890546-54A1-D0B4-8937-96A524590880}"/>
              </a:ext>
            </a:extLst>
          </p:cNvPr>
          <p:cNvGrpSpPr/>
          <p:nvPr/>
        </p:nvGrpSpPr>
        <p:grpSpPr>
          <a:xfrm>
            <a:off x="172470" y="2375680"/>
            <a:ext cx="1383095" cy="1104899"/>
            <a:chOff x="172470" y="2375680"/>
            <a:chExt cx="1383095" cy="1104899"/>
          </a:xfrm>
        </p:grpSpPr>
        <p:sp>
          <p:nvSpPr>
            <p:cNvPr id="16" name="Google Shape;267;p29">
              <a:extLst>
                <a:ext uri="{FF2B5EF4-FFF2-40B4-BE49-F238E27FC236}">
                  <a16:creationId xmlns:a16="http://schemas.microsoft.com/office/drawing/2014/main" id="{C8C4B6E8-F701-A49B-6CF0-742F5C3DB5FF}"/>
                </a:ext>
              </a:extLst>
            </p:cNvPr>
            <p:cNvSpPr>
              <a:spLocks noChangeAspect="1"/>
            </p:cNvSpPr>
            <p:nvPr/>
          </p:nvSpPr>
          <p:spPr>
            <a:xfrm>
              <a:off x="172470" y="237568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41" name="Google Shape;267;p29">
              <a:extLst>
                <a:ext uri="{FF2B5EF4-FFF2-40B4-BE49-F238E27FC236}">
                  <a16:creationId xmlns:a16="http://schemas.microsoft.com/office/drawing/2014/main" id="{19E5BD77-FCB9-BB16-91BA-81B539C3CA93}"/>
                </a:ext>
              </a:extLst>
            </p:cNvPr>
            <p:cNvSpPr/>
            <p:nvPr/>
          </p:nvSpPr>
          <p:spPr>
            <a:xfrm>
              <a:off x="205053" y="240562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Classify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pic>
        <p:nvPicPr>
          <p:cNvPr id="3" name="image-pipeline">
            <a:extLst>
              <a:ext uri="{FF2B5EF4-FFF2-40B4-BE49-F238E27FC236}">
                <a16:creationId xmlns:a16="http://schemas.microsoft.com/office/drawing/2014/main" id="{2D2A64FA-D6A2-D249-2203-9D37475D3BD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235" y="5936017"/>
            <a:ext cx="906670" cy="510002"/>
          </a:xfrm>
          <a:prstGeom prst="rect">
            <a:avLst/>
          </a:prstGeom>
        </p:spPr>
      </p:pic>
    </p:spTree>
    <p:extLst>
      <p:ext uri="{BB962C8B-B14F-4D97-AF65-F5344CB8AC3E}">
        <p14:creationId xmlns:p14="http://schemas.microsoft.com/office/powerpoint/2010/main" val="661152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fill="hold" nodeType="clickEffect">
                                  <p:stCondLst>
                                    <p:cond delay="0"/>
                                  </p:stCondLst>
                                  <p:childTnLst>
                                    <p:animMotion origin="layout" path="M -2.77778E-7 -3.33333E-6 L 0.00556 -1.31574 " pathEditMode="relative" rAng="0" ptsTypes="AA">
                                      <p:cBhvr>
                                        <p:cTn id="6" dur="15000" fill="hold"/>
                                        <p:tgtEl>
                                          <p:spTgt spid="5"/>
                                        </p:tgtEl>
                                        <p:attrNameLst>
                                          <p:attrName>ppt_x</p:attrName>
                                          <p:attrName>ppt_y</p:attrName>
                                        </p:attrNameLst>
                                      </p:cBhvr>
                                      <p:rCtr x="278" y="-65802"/>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EFEF"/>
        </a:solidFill>
        <a:effectLst/>
      </p:bgPr>
    </p:bg>
    <p:spTree>
      <p:nvGrpSpPr>
        <p:cNvPr id="1" name="Shape 152">
          <a:extLst>
            <a:ext uri="{FF2B5EF4-FFF2-40B4-BE49-F238E27FC236}">
              <a16:creationId xmlns:a16="http://schemas.microsoft.com/office/drawing/2014/main" id="{EF4A4EB6-04AE-664E-8622-15D429E047B7}"/>
            </a:ext>
          </a:extLst>
        </p:cNvPr>
        <p:cNvGrpSpPr/>
        <p:nvPr/>
      </p:nvGrpSpPr>
      <p:grpSpPr>
        <a:xfrm>
          <a:off x="0" y="0"/>
          <a:ext cx="0" cy="0"/>
          <a:chOff x="0" y="0"/>
          <a:chExt cx="0" cy="0"/>
        </a:xfrm>
      </p:grpSpPr>
      <p:sp>
        <p:nvSpPr>
          <p:cNvPr id="2" name="Google Shape;275;p30">
            <a:extLst>
              <a:ext uri="{FF2B5EF4-FFF2-40B4-BE49-F238E27FC236}">
                <a16:creationId xmlns:a16="http://schemas.microsoft.com/office/drawing/2014/main" id="{331A3BF0-049F-F789-F79E-C8728DEDFACB}"/>
              </a:ext>
            </a:extLst>
          </p:cNvPr>
          <p:cNvSpPr/>
          <p:nvPr/>
        </p:nvSpPr>
        <p:spPr>
          <a:xfrm>
            <a:off x="0" y="0"/>
            <a:ext cx="9144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pic>
        <p:nvPicPr>
          <p:cNvPr id="3" name="image-pipeline">
            <a:extLst>
              <a:ext uri="{FF2B5EF4-FFF2-40B4-BE49-F238E27FC236}">
                <a16:creationId xmlns:a16="http://schemas.microsoft.com/office/drawing/2014/main" id="{2D2A64FA-D6A2-D249-2203-9D37475D3B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1"/>
          </a:xfrm>
          <a:prstGeom prst="rect">
            <a:avLst/>
          </a:prstGeom>
        </p:spPr>
      </p:pic>
      <p:pic>
        <p:nvPicPr>
          <p:cNvPr id="5" name="Imagen 4">
            <a:extLst>
              <a:ext uri="{FF2B5EF4-FFF2-40B4-BE49-F238E27FC236}">
                <a16:creationId xmlns:a16="http://schemas.microsoft.com/office/drawing/2014/main" id="{6CB5EC87-F2C1-2307-3FFB-752FA85FCE83}"/>
              </a:ext>
            </a:extLst>
          </p:cNvPr>
          <p:cNvPicPr>
            <a:picLocks noChangeAspect="1"/>
          </p:cNvPicPr>
          <p:nvPr/>
        </p:nvPicPr>
        <p:blipFill>
          <a:blip r:embed="rId6"/>
          <a:stretch>
            <a:fillRect/>
          </a:stretch>
        </p:blipFill>
        <p:spPr>
          <a:xfrm>
            <a:off x="-5917217" y="-82026"/>
            <a:ext cx="5714955" cy="12082161"/>
          </a:xfrm>
          <a:prstGeom prst="rect">
            <a:avLst/>
          </a:prstGeom>
        </p:spPr>
      </p:pic>
      <p:pic>
        <p:nvPicPr>
          <p:cNvPr id="44" name="Imagen 43">
            <a:extLst>
              <a:ext uri="{FF2B5EF4-FFF2-40B4-BE49-F238E27FC236}">
                <a16:creationId xmlns:a16="http://schemas.microsoft.com/office/drawing/2014/main" id="{EC949ED2-0D1A-8F45-C087-E4D68485F0FA}"/>
              </a:ext>
            </a:extLst>
          </p:cNvPr>
          <p:cNvPicPr>
            <a:picLocks noChangeAspect="1"/>
          </p:cNvPicPr>
          <p:nvPr/>
        </p:nvPicPr>
        <p:blipFill>
          <a:blip r:embed="rId7"/>
          <a:stretch>
            <a:fillRect/>
          </a:stretch>
        </p:blipFill>
        <p:spPr>
          <a:xfrm>
            <a:off x="-10970429" y="1704850"/>
            <a:ext cx="4876800" cy="4876800"/>
          </a:xfrm>
          <a:prstGeom prst="rect">
            <a:avLst/>
          </a:prstGeom>
        </p:spPr>
      </p:pic>
      <p:pic>
        <p:nvPicPr>
          <p:cNvPr id="153" name="Google Shape;153;p21">
            <a:extLst>
              <a:ext uri="{FF2B5EF4-FFF2-40B4-BE49-F238E27FC236}">
                <a16:creationId xmlns:a16="http://schemas.microsoft.com/office/drawing/2014/main" id="{22C3AF48-BF35-FE1E-7805-AA9ED7756799}"/>
              </a:ext>
            </a:extLst>
          </p:cNvPr>
          <p:cNvPicPr preferRelativeResize="0"/>
          <p:nvPr/>
        </p:nvPicPr>
        <p:blipFill>
          <a:blip r:embed="rId8">
            <a:alphaModFix/>
          </a:blip>
          <a:stretch>
            <a:fillRect/>
          </a:stretch>
        </p:blipFill>
        <p:spPr>
          <a:xfrm>
            <a:off x="8057450" y="261000"/>
            <a:ext cx="758850" cy="198100"/>
          </a:xfrm>
          <a:prstGeom prst="rect">
            <a:avLst/>
          </a:prstGeom>
          <a:noFill/>
          <a:ln>
            <a:noFill/>
          </a:ln>
        </p:spPr>
      </p:pic>
      <p:sp>
        <p:nvSpPr>
          <p:cNvPr id="167" name="Google Shape;167;p21">
            <a:extLst>
              <a:ext uri="{FF2B5EF4-FFF2-40B4-BE49-F238E27FC236}">
                <a16:creationId xmlns:a16="http://schemas.microsoft.com/office/drawing/2014/main" id="{F9F45A36-7AEF-14EC-677C-19DC85C98960}"/>
              </a:ext>
            </a:extLst>
          </p:cNvPr>
          <p:cNvSpPr txBox="1"/>
          <p:nvPr/>
        </p:nvSpPr>
        <p:spPr>
          <a:xfrm>
            <a:off x="-9006259"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Image classification</a:t>
            </a:r>
            <a:endParaRPr sz="2700" b="1">
              <a:latin typeface="Inter"/>
              <a:ea typeface="Inter"/>
              <a:cs typeface="Inter"/>
              <a:sym typeface="Inter"/>
            </a:endParaRPr>
          </a:p>
        </p:txBody>
      </p:sp>
      <p:cxnSp>
        <p:nvCxnSpPr>
          <p:cNvPr id="11" name="Conector recto de flecha 10">
            <a:extLst>
              <a:ext uri="{FF2B5EF4-FFF2-40B4-BE49-F238E27FC236}">
                <a16:creationId xmlns:a16="http://schemas.microsoft.com/office/drawing/2014/main" id="{367BBC14-FEFF-FAC8-6D1F-2ACEF365A6B3}"/>
              </a:ext>
            </a:extLst>
          </p:cNvPr>
          <p:cNvCxnSpPr>
            <a:cxnSpLocks/>
            <a:stCxn id="8" idx="6"/>
            <a:endCxn id="10" idx="2"/>
          </p:cNvCxnSpPr>
          <p:nvPr/>
        </p:nvCxnSpPr>
        <p:spPr>
          <a:xfrm>
            <a:off x="-7885152" y="1453850"/>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45" name="Grupo 44">
            <a:extLst>
              <a:ext uri="{FF2B5EF4-FFF2-40B4-BE49-F238E27FC236}">
                <a16:creationId xmlns:a16="http://schemas.microsoft.com/office/drawing/2014/main" id="{6F2A81F9-C422-B777-8E4B-2990395AEC8C}"/>
              </a:ext>
            </a:extLst>
          </p:cNvPr>
          <p:cNvGrpSpPr/>
          <p:nvPr/>
        </p:nvGrpSpPr>
        <p:grpSpPr>
          <a:xfrm>
            <a:off x="-9268244" y="901399"/>
            <a:ext cx="1383095" cy="1104899"/>
            <a:chOff x="174690" y="901399"/>
            <a:chExt cx="1383095" cy="1104899"/>
          </a:xfrm>
        </p:grpSpPr>
        <p:sp>
          <p:nvSpPr>
            <p:cNvPr id="8" name="Google Shape;267;p29">
              <a:extLst>
                <a:ext uri="{FF2B5EF4-FFF2-40B4-BE49-F238E27FC236}">
                  <a16:creationId xmlns:a16="http://schemas.microsoft.com/office/drawing/2014/main" id="{FDA3DAD8-E998-07AD-47C0-F55A0A8606AE}"/>
                </a:ext>
              </a:extLst>
            </p:cNvPr>
            <p:cNvSpPr>
              <a:spLocks noChangeAspect="1"/>
            </p:cNvSpPr>
            <p:nvPr/>
          </p:nvSpPr>
          <p:spPr>
            <a:xfrm>
              <a:off x="174690" y="901399"/>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2" name="Google Shape;267;p29">
              <a:extLst>
                <a:ext uri="{FF2B5EF4-FFF2-40B4-BE49-F238E27FC236}">
                  <a16:creationId xmlns:a16="http://schemas.microsoft.com/office/drawing/2014/main" id="{438A76BC-9C06-CDC8-FC99-8AD6A69A9EB0}"/>
                </a:ext>
              </a:extLst>
            </p:cNvPr>
            <p:cNvSpPr/>
            <p:nvPr/>
          </p:nvSpPr>
          <p:spPr>
            <a:xfrm>
              <a:off x="207270" y="931343"/>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Download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7" name="Conector recto de flecha 16">
            <a:extLst>
              <a:ext uri="{FF2B5EF4-FFF2-40B4-BE49-F238E27FC236}">
                <a16:creationId xmlns:a16="http://schemas.microsoft.com/office/drawing/2014/main" id="{8B707AA9-AFA9-2968-91B0-D82CBDA22E1A}"/>
              </a:ext>
            </a:extLst>
          </p:cNvPr>
          <p:cNvCxnSpPr>
            <a:cxnSpLocks/>
            <a:stCxn id="15" idx="2"/>
            <a:endCxn id="16" idx="6"/>
          </p:cNvCxnSpPr>
          <p:nvPr/>
        </p:nvCxnSpPr>
        <p:spPr>
          <a:xfrm flipH="1">
            <a:off x="-7887369" y="2928130"/>
            <a:ext cx="476905"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53" name="Grupo 52">
            <a:extLst>
              <a:ext uri="{FF2B5EF4-FFF2-40B4-BE49-F238E27FC236}">
                <a16:creationId xmlns:a16="http://schemas.microsoft.com/office/drawing/2014/main" id="{8BA97EC2-BE5F-4B4A-B115-38D3EACCD148}"/>
              </a:ext>
            </a:extLst>
          </p:cNvPr>
          <p:cNvGrpSpPr/>
          <p:nvPr/>
        </p:nvGrpSpPr>
        <p:grpSpPr>
          <a:xfrm>
            <a:off x="-7410464" y="2375680"/>
            <a:ext cx="1383095" cy="1104899"/>
            <a:chOff x="2032470" y="2375680"/>
            <a:chExt cx="1383095" cy="1104899"/>
          </a:xfrm>
        </p:grpSpPr>
        <p:sp>
          <p:nvSpPr>
            <p:cNvPr id="15" name="Google Shape;267;p29">
              <a:extLst>
                <a:ext uri="{FF2B5EF4-FFF2-40B4-BE49-F238E27FC236}">
                  <a16:creationId xmlns:a16="http://schemas.microsoft.com/office/drawing/2014/main" id="{CE3B9E03-7850-0B6C-1174-2556535687EE}"/>
                </a:ext>
              </a:extLst>
            </p:cNvPr>
            <p:cNvSpPr>
              <a:spLocks noChangeAspect="1"/>
            </p:cNvSpPr>
            <p:nvPr/>
          </p:nvSpPr>
          <p:spPr>
            <a:xfrm>
              <a:off x="2032470" y="237568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8" name="Google Shape;267;p29">
              <a:extLst>
                <a:ext uri="{FF2B5EF4-FFF2-40B4-BE49-F238E27FC236}">
                  <a16:creationId xmlns:a16="http://schemas.microsoft.com/office/drawing/2014/main" id="{0A432FFE-1403-FF34-35BB-5AE100418D0D}"/>
                </a:ext>
              </a:extLst>
            </p:cNvPr>
            <p:cNvSpPr/>
            <p:nvPr/>
          </p:nvSpPr>
          <p:spPr>
            <a:xfrm>
              <a:off x="2065050" y="240562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Process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55" name="Grupo 54">
            <a:extLst>
              <a:ext uri="{FF2B5EF4-FFF2-40B4-BE49-F238E27FC236}">
                <a16:creationId xmlns:a16="http://schemas.microsoft.com/office/drawing/2014/main" id="{5C96833C-CE94-A63F-AAAD-4E2661BD47AB}"/>
              </a:ext>
            </a:extLst>
          </p:cNvPr>
          <p:cNvGrpSpPr/>
          <p:nvPr/>
        </p:nvGrpSpPr>
        <p:grpSpPr>
          <a:xfrm>
            <a:off x="-9270461" y="3909841"/>
            <a:ext cx="1383095" cy="1104899"/>
            <a:chOff x="172473" y="3909841"/>
            <a:chExt cx="1383095" cy="1104899"/>
          </a:xfrm>
        </p:grpSpPr>
        <p:sp>
          <p:nvSpPr>
            <p:cNvPr id="20" name="Google Shape;267;p29">
              <a:extLst>
                <a:ext uri="{FF2B5EF4-FFF2-40B4-BE49-F238E27FC236}">
                  <a16:creationId xmlns:a16="http://schemas.microsoft.com/office/drawing/2014/main" id="{C6E0D2A7-0822-26AF-8E74-E32F8A156F2F}"/>
                </a:ext>
              </a:extLst>
            </p:cNvPr>
            <p:cNvSpPr>
              <a:spLocks noChangeAspect="1"/>
            </p:cNvSpPr>
            <p:nvPr/>
          </p:nvSpPr>
          <p:spPr>
            <a:xfrm>
              <a:off x="172473" y="390984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1" name="Google Shape;267;p29">
              <a:extLst>
                <a:ext uri="{FF2B5EF4-FFF2-40B4-BE49-F238E27FC236}">
                  <a16:creationId xmlns:a16="http://schemas.microsoft.com/office/drawing/2014/main" id="{79BE542C-3BB7-4109-0C4F-A5FCBC12B203}"/>
                </a:ext>
              </a:extLst>
            </p:cNvPr>
            <p:cNvSpPr/>
            <p:nvPr/>
          </p:nvSpPr>
          <p:spPr>
            <a:xfrm>
              <a:off x="205053" y="393978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Upload results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52" name="Grupo 51">
            <a:extLst>
              <a:ext uri="{FF2B5EF4-FFF2-40B4-BE49-F238E27FC236}">
                <a16:creationId xmlns:a16="http://schemas.microsoft.com/office/drawing/2014/main" id="{CD063361-E301-F3F9-3925-1797147D4862}"/>
              </a:ext>
            </a:extLst>
          </p:cNvPr>
          <p:cNvGrpSpPr/>
          <p:nvPr/>
        </p:nvGrpSpPr>
        <p:grpSpPr>
          <a:xfrm>
            <a:off x="-7410464" y="901399"/>
            <a:ext cx="1383095" cy="1104899"/>
            <a:chOff x="2032470" y="901399"/>
            <a:chExt cx="1383095" cy="1104899"/>
          </a:xfrm>
        </p:grpSpPr>
        <p:sp>
          <p:nvSpPr>
            <p:cNvPr id="10" name="Google Shape;267;p29">
              <a:extLst>
                <a:ext uri="{FF2B5EF4-FFF2-40B4-BE49-F238E27FC236}">
                  <a16:creationId xmlns:a16="http://schemas.microsoft.com/office/drawing/2014/main" id="{7B5FA35B-4469-7E91-A815-75DDAC268757}"/>
                </a:ext>
              </a:extLst>
            </p:cNvPr>
            <p:cNvSpPr>
              <a:spLocks noChangeAspect="1"/>
            </p:cNvSpPr>
            <p:nvPr/>
          </p:nvSpPr>
          <p:spPr>
            <a:xfrm>
              <a:off x="2032470" y="901399"/>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4" name="Google Shape;267;p29">
              <a:extLst>
                <a:ext uri="{FF2B5EF4-FFF2-40B4-BE49-F238E27FC236}">
                  <a16:creationId xmlns:a16="http://schemas.microsoft.com/office/drawing/2014/main" id="{AD8FEB6E-D270-7B2F-7C9A-C001F9FFDB75}"/>
                </a:ext>
              </a:extLst>
            </p:cNvPr>
            <p:cNvSpPr/>
            <p:nvPr/>
          </p:nvSpPr>
          <p:spPr>
            <a:xfrm>
              <a:off x="2065053" y="931343"/>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Pre-process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22" name="Conector recto de flecha 21">
            <a:extLst>
              <a:ext uri="{FF2B5EF4-FFF2-40B4-BE49-F238E27FC236}">
                <a16:creationId xmlns:a16="http://schemas.microsoft.com/office/drawing/2014/main" id="{729F3F7F-57A0-D9D0-7969-D82E095BA012}"/>
              </a:ext>
            </a:extLst>
          </p:cNvPr>
          <p:cNvCxnSpPr>
            <a:cxnSpLocks/>
            <a:stCxn id="10" idx="4"/>
            <a:endCxn id="15" idx="0"/>
          </p:cNvCxnSpPr>
          <p:nvPr/>
        </p:nvCxnSpPr>
        <p:spPr>
          <a:xfrm>
            <a:off x="-6718916" y="2006298"/>
            <a:ext cx="0" cy="36938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329BC503-B7F8-239C-B54C-2A19DF869480}"/>
              </a:ext>
            </a:extLst>
          </p:cNvPr>
          <p:cNvCxnSpPr>
            <a:cxnSpLocks/>
            <a:stCxn id="16" idx="4"/>
            <a:endCxn id="20" idx="0"/>
          </p:cNvCxnSpPr>
          <p:nvPr/>
        </p:nvCxnSpPr>
        <p:spPr>
          <a:xfrm>
            <a:off x="-8578916" y="3480579"/>
            <a:ext cx="3" cy="42926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C0890546-54A1-D0B4-8937-96A524590880}"/>
              </a:ext>
            </a:extLst>
          </p:cNvPr>
          <p:cNvGrpSpPr/>
          <p:nvPr/>
        </p:nvGrpSpPr>
        <p:grpSpPr>
          <a:xfrm>
            <a:off x="-9270464" y="2375680"/>
            <a:ext cx="1383095" cy="1104899"/>
            <a:chOff x="172470" y="2375680"/>
            <a:chExt cx="1383095" cy="1104899"/>
          </a:xfrm>
        </p:grpSpPr>
        <p:sp>
          <p:nvSpPr>
            <p:cNvPr id="16" name="Google Shape;267;p29">
              <a:extLst>
                <a:ext uri="{FF2B5EF4-FFF2-40B4-BE49-F238E27FC236}">
                  <a16:creationId xmlns:a16="http://schemas.microsoft.com/office/drawing/2014/main" id="{C8C4B6E8-F701-A49B-6CF0-742F5C3DB5FF}"/>
                </a:ext>
              </a:extLst>
            </p:cNvPr>
            <p:cNvSpPr>
              <a:spLocks noChangeAspect="1"/>
            </p:cNvSpPr>
            <p:nvPr/>
          </p:nvSpPr>
          <p:spPr>
            <a:xfrm>
              <a:off x="172470" y="237568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41" name="Google Shape;267;p29">
              <a:extLst>
                <a:ext uri="{FF2B5EF4-FFF2-40B4-BE49-F238E27FC236}">
                  <a16:creationId xmlns:a16="http://schemas.microsoft.com/office/drawing/2014/main" id="{19E5BD77-FCB9-BB16-91BA-81B539C3CA93}"/>
                </a:ext>
              </a:extLst>
            </p:cNvPr>
            <p:cNvSpPr/>
            <p:nvPr/>
          </p:nvSpPr>
          <p:spPr>
            <a:xfrm>
              <a:off x="205053" y="240562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Classify images</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pic>
        <p:nvPicPr>
          <p:cNvPr id="4" name="Imagen 3">
            <a:extLst>
              <a:ext uri="{FF2B5EF4-FFF2-40B4-BE49-F238E27FC236}">
                <a16:creationId xmlns:a16="http://schemas.microsoft.com/office/drawing/2014/main" id="{EC9AF111-0B6D-8D20-C02B-BA69E4A64055}"/>
              </a:ext>
            </a:extLst>
          </p:cNvPr>
          <p:cNvPicPr>
            <a:picLocks noChangeAspect="1"/>
          </p:cNvPicPr>
          <p:nvPr/>
        </p:nvPicPr>
        <p:blipFill>
          <a:blip r:embed="rId9"/>
          <a:stretch>
            <a:fillRect/>
          </a:stretch>
        </p:blipFill>
        <p:spPr>
          <a:xfrm>
            <a:off x="7209254" y="7405194"/>
            <a:ext cx="2985000" cy="2985000"/>
          </a:xfrm>
          <a:prstGeom prst="rect">
            <a:avLst/>
          </a:prstGeom>
        </p:spPr>
      </p:pic>
      <p:sp>
        <p:nvSpPr>
          <p:cNvPr id="6" name="Google Shape;167;p21">
            <a:extLst>
              <a:ext uri="{FF2B5EF4-FFF2-40B4-BE49-F238E27FC236}">
                <a16:creationId xmlns:a16="http://schemas.microsoft.com/office/drawing/2014/main" id="{5E10D0B3-0E85-63A9-C8E9-B1D7010AC5DA}"/>
              </a:ext>
            </a:extLst>
          </p:cNvPr>
          <p:cNvSpPr txBox="1"/>
          <p:nvPr/>
        </p:nvSpPr>
        <p:spPr>
          <a:xfrm>
            <a:off x="436675" y="5548280"/>
            <a:ext cx="3732600" cy="677621"/>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latin typeface="Inter ExtraBold"/>
                <a:ea typeface="Inter ExtraBold"/>
                <a:cs typeface="Inter ExtraBold"/>
                <a:sym typeface="Inter ExtraBold"/>
              </a:rPr>
              <a:t>Machine learning training</a:t>
            </a:r>
            <a:endParaRPr sz="2700" b="1" dirty="0">
              <a:latin typeface="Inter"/>
              <a:ea typeface="Inter"/>
              <a:cs typeface="Inter"/>
              <a:sym typeface="Inter"/>
            </a:endParaRPr>
          </a:p>
        </p:txBody>
      </p:sp>
      <p:sp>
        <p:nvSpPr>
          <p:cNvPr id="7" name="Rectángulo redondeado 6">
            <a:extLst>
              <a:ext uri="{FF2B5EF4-FFF2-40B4-BE49-F238E27FC236}">
                <a16:creationId xmlns:a16="http://schemas.microsoft.com/office/drawing/2014/main" id="{888BC92E-4DCE-AE0C-C433-888D0987DBC4}"/>
              </a:ext>
            </a:extLst>
          </p:cNvPr>
          <p:cNvSpPr/>
          <p:nvPr/>
        </p:nvSpPr>
        <p:spPr>
          <a:xfrm>
            <a:off x="668385" y="6629400"/>
            <a:ext cx="6708736" cy="1912474"/>
          </a:xfrm>
          <a:prstGeom prst="roundRect">
            <a:avLst>
              <a:gd name="adj" fmla="val 7099"/>
            </a:avLst>
          </a:prstGeom>
          <a:solidFill>
            <a:srgbClr val="EDEFEF"/>
          </a:solidFill>
          <a:ln>
            <a:solidFill>
              <a:srgbClr val="F25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 name="Grupo 8">
            <a:extLst>
              <a:ext uri="{FF2B5EF4-FFF2-40B4-BE49-F238E27FC236}">
                <a16:creationId xmlns:a16="http://schemas.microsoft.com/office/drawing/2014/main" id="{3CA89AFA-7C37-D8B2-3557-691B5694AAF6}"/>
              </a:ext>
            </a:extLst>
          </p:cNvPr>
          <p:cNvGrpSpPr/>
          <p:nvPr/>
        </p:nvGrpSpPr>
        <p:grpSpPr>
          <a:xfrm>
            <a:off x="823282" y="7251376"/>
            <a:ext cx="1161252" cy="927678"/>
            <a:chOff x="174690" y="1340311"/>
            <a:chExt cx="1383095" cy="1104899"/>
          </a:xfrm>
        </p:grpSpPr>
        <p:sp>
          <p:nvSpPr>
            <p:cNvPr id="13" name="Google Shape;267;p29">
              <a:extLst>
                <a:ext uri="{FF2B5EF4-FFF2-40B4-BE49-F238E27FC236}">
                  <a16:creationId xmlns:a16="http://schemas.microsoft.com/office/drawing/2014/main" id="{ED5C6AA8-BCAB-2008-853D-2E08C1481AC2}"/>
                </a:ext>
              </a:extLst>
            </p:cNvPr>
            <p:cNvSpPr>
              <a:spLocks noChangeAspect="1"/>
            </p:cNvSpPr>
            <p:nvPr/>
          </p:nvSpPr>
          <p:spPr>
            <a:xfrm>
              <a:off x="17469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9" name="Google Shape;267;p29">
              <a:extLst>
                <a:ext uri="{FF2B5EF4-FFF2-40B4-BE49-F238E27FC236}">
                  <a16:creationId xmlns:a16="http://schemas.microsoft.com/office/drawing/2014/main" id="{433C654E-CC12-2B58-FDBC-732A9CF39B47}"/>
                </a:ext>
              </a:extLst>
            </p:cNvPr>
            <p:cNvSpPr/>
            <p:nvPr/>
          </p:nvSpPr>
          <p:spPr>
            <a:xfrm>
              <a:off x="207270"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Train model</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24" name="Conector recto de flecha 23">
            <a:extLst>
              <a:ext uri="{FF2B5EF4-FFF2-40B4-BE49-F238E27FC236}">
                <a16:creationId xmlns:a16="http://schemas.microsoft.com/office/drawing/2014/main" id="{DA10C9DD-E363-0A6A-89D2-8BC8D2FACAFE}"/>
              </a:ext>
            </a:extLst>
          </p:cNvPr>
          <p:cNvCxnSpPr>
            <a:cxnSpLocks/>
            <a:stCxn id="13" idx="6"/>
            <a:endCxn id="28" idx="2"/>
          </p:cNvCxnSpPr>
          <p:nvPr/>
        </p:nvCxnSpPr>
        <p:spPr>
          <a:xfrm>
            <a:off x="1984534" y="7715215"/>
            <a:ext cx="684747"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25" name="Rectángulo redondeado 24">
            <a:extLst>
              <a:ext uri="{FF2B5EF4-FFF2-40B4-BE49-F238E27FC236}">
                <a16:creationId xmlns:a16="http://schemas.microsoft.com/office/drawing/2014/main" id="{7B61605C-56F4-B16C-5D9F-2D51A552E9B2}"/>
              </a:ext>
            </a:extLst>
          </p:cNvPr>
          <p:cNvSpPr/>
          <p:nvPr/>
        </p:nvSpPr>
        <p:spPr>
          <a:xfrm>
            <a:off x="4515280" y="7042047"/>
            <a:ext cx="2685466" cy="1346333"/>
          </a:xfrm>
          <a:prstGeom prst="roundRect">
            <a:avLst>
              <a:gd name="adj" fmla="val 7099"/>
            </a:avLst>
          </a:prstGeom>
          <a:solidFill>
            <a:srgbClr val="F2846E"/>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Google Shape;267;p29">
            <a:extLst>
              <a:ext uri="{FF2B5EF4-FFF2-40B4-BE49-F238E27FC236}">
                <a16:creationId xmlns:a16="http://schemas.microsoft.com/office/drawing/2014/main" id="{F1DC8C01-B8AE-EFB8-F6C3-40567B409906}"/>
              </a:ext>
            </a:extLst>
          </p:cNvPr>
          <p:cNvSpPr/>
          <p:nvPr/>
        </p:nvSpPr>
        <p:spPr>
          <a:xfrm>
            <a:off x="5866415" y="7240123"/>
            <a:ext cx="1215716" cy="971188"/>
          </a:xfrm>
          <a:prstGeom prst="ellipse">
            <a:avLst/>
          </a:prstGeom>
          <a:solidFill>
            <a:srgbClr val="F2846E"/>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chemeClr val="tx1"/>
              </a:solidFill>
              <a:latin typeface="Albert Sans SemiBold" pitchFamily="2" charset="77"/>
              <a:ea typeface="Source Serif 4 Black" panose="02040603050405020204" pitchFamily="18" charset="0"/>
              <a:cs typeface="Inter Black"/>
              <a:sym typeface="Inter Black"/>
            </a:endParaRPr>
          </a:p>
        </p:txBody>
      </p:sp>
      <p:grpSp>
        <p:nvGrpSpPr>
          <p:cNvPr id="27" name="Grupo 26">
            <a:extLst>
              <a:ext uri="{FF2B5EF4-FFF2-40B4-BE49-F238E27FC236}">
                <a16:creationId xmlns:a16="http://schemas.microsoft.com/office/drawing/2014/main" id="{BFAB3AC2-7B6F-0F5D-B105-202B11F035E7}"/>
              </a:ext>
            </a:extLst>
          </p:cNvPr>
          <p:cNvGrpSpPr/>
          <p:nvPr/>
        </p:nvGrpSpPr>
        <p:grpSpPr>
          <a:xfrm>
            <a:off x="2669281" y="7251376"/>
            <a:ext cx="1161252" cy="927678"/>
            <a:chOff x="2032470" y="1340311"/>
            <a:chExt cx="1383095" cy="1104899"/>
          </a:xfrm>
        </p:grpSpPr>
        <p:sp>
          <p:nvSpPr>
            <p:cNvPr id="28" name="Google Shape;267;p29">
              <a:extLst>
                <a:ext uri="{FF2B5EF4-FFF2-40B4-BE49-F238E27FC236}">
                  <a16:creationId xmlns:a16="http://schemas.microsoft.com/office/drawing/2014/main" id="{00A7F6AC-136A-49F2-F768-E459B0ABE26F}"/>
                </a:ext>
              </a:extLst>
            </p:cNvPr>
            <p:cNvSpPr>
              <a:spLocks noChangeAspect="1"/>
            </p:cNvSpPr>
            <p:nvPr/>
          </p:nvSpPr>
          <p:spPr>
            <a:xfrm>
              <a:off x="203247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9" name="Google Shape;267;p29">
              <a:extLst>
                <a:ext uri="{FF2B5EF4-FFF2-40B4-BE49-F238E27FC236}">
                  <a16:creationId xmlns:a16="http://schemas.microsoft.com/office/drawing/2014/main" id="{9CEC2BC2-42A0-B85A-FFFE-591E3237FFC0}"/>
                </a:ext>
              </a:extLst>
            </p:cNvPr>
            <p:cNvSpPr/>
            <p:nvPr/>
          </p:nvSpPr>
          <p:spPr>
            <a:xfrm>
              <a:off x="2065054"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Evaluate accuracy</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sp>
        <p:nvSpPr>
          <p:cNvPr id="30" name="Google Shape;267;p29">
            <a:extLst>
              <a:ext uri="{FF2B5EF4-FFF2-40B4-BE49-F238E27FC236}">
                <a16:creationId xmlns:a16="http://schemas.microsoft.com/office/drawing/2014/main" id="{83A1F4A5-77C9-3D77-1416-F91EBC92F6AA}"/>
              </a:ext>
            </a:extLst>
          </p:cNvPr>
          <p:cNvSpPr/>
          <p:nvPr/>
        </p:nvSpPr>
        <p:spPr>
          <a:xfrm>
            <a:off x="4686998" y="7276518"/>
            <a:ext cx="1098311" cy="877398"/>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dirty="0">
                <a:solidFill>
                  <a:schemeClr val="tx1"/>
                </a:solidFill>
                <a:latin typeface="Albert Sans Medium" pitchFamily="2" charset="77"/>
                <a:ea typeface="Source Serif 4 Black" panose="02040603050405020204" pitchFamily="18" charset="0"/>
                <a:cs typeface="Inter Black"/>
                <a:sym typeface="Inter Black"/>
              </a:rPr>
              <a:t>Upload if accuracy is 75%</a:t>
            </a:r>
            <a:endParaRPr dirty="0">
              <a:solidFill>
                <a:schemeClr val="tx1"/>
              </a:solidFill>
              <a:latin typeface="Albert Sans Medium" pitchFamily="2" charset="77"/>
              <a:ea typeface="Source Serif 4 Black" panose="02040603050405020204" pitchFamily="18" charset="0"/>
              <a:cs typeface="Inter Black"/>
              <a:sym typeface="Inter Black"/>
            </a:endParaRPr>
          </a:p>
        </p:txBody>
      </p:sp>
      <p:sp>
        <p:nvSpPr>
          <p:cNvPr id="31" name="Google Shape;267;p29">
            <a:extLst>
              <a:ext uri="{FF2B5EF4-FFF2-40B4-BE49-F238E27FC236}">
                <a16:creationId xmlns:a16="http://schemas.microsoft.com/office/drawing/2014/main" id="{96ED971D-9EDC-AA56-4378-6DFA68995A58}"/>
              </a:ext>
            </a:extLst>
          </p:cNvPr>
          <p:cNvSpPr/>
          <p:nvPr/>
        </p:nvSpPr>
        <p:spPr>
          <a:xfrm>
            <a:off x="5937060" y="7276518"/>
            <a:ext cx="1098311" cy="877398"/>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a:solidFill>
                  <a:schemeClr val="tx1"/>
                </a:solidFill>
                <a:latin typeface="Albert Sans Medium" pitchFamily="2" charset="77"/>
                <a:ea typeface="Source Serif 4 Black" panose="02040603050405020204" pitchFamily="18" charset="0"/>
                <a:cs typeface="Inter Black"/>
                <a:sym typeface="Inter Black"/>
              </a:rPr>
              <a:t>Train until accuracy</a:t>
            </a:r>
            <a:endParaRPr>
              <a:solidFill>
                <a:schemeClr val="tx1"/>
              </a:solidFill>
              <a:latin typeface="Albert Sans Medium" pitchFamily="2" charset="77"/>
              <a:ea typeface="Source Serif 4 Black" panose="02040603050405020204" pitchFamily="18" charset="0"/>
              <a:cs typeface="Inter Black"/>
              <a:sym typeface="Inter Black"/>
            </a:endParaRPr>
          </a:p>
        </p:txBody>
      </p:sp>
      <p:cxnSp>
        <p:nvCxnSpPr>
          <p:cNvPr id="32" name="Conector recto de flecha 31">
            <a:extLst>
              <a:ext uri="{FF2B5EF4-FFF2-40B4-BE49-F238E27FC236}">
                <a16:creationId xmlns:a16="http://schemas.microsoft.com/office/drawing/2014/main" id="{8B1341B1-998F-0CB7-5540-52C83ADF6410}"/>
              </a:ext>
            </a:extLst>
          </p:cNvPr>
          <p:cNvCxnSpPr>
            <a:cxnSpLocks/>
            <a:stCxn id="28" idx="6"/>
            <a:endCxn id="25" idx="1"/>
          </p:cNvCxnSpPr>
          <p:nvPr/>
        </p:nvCxnSpPr>
        <p:spPr>
          <a:xfrm flipV="1">
            <a:off x="3830533" y="7715214"/>
            <a:ext cx="684747" cy="1"/>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55779289-8168-02E2-B9A4-1029152C464D}"/>
              </a:ext>
            </a:extLst>
          </p:cNvPr>
          <p:cNvSpPr/>
          <p:nvPr/>
        </p:nvSpPr>
        <p:spPr>
          <a:xfrm>
            <a:off x="5377354" y="6363889"/>
            <a:ext cx="1805215" cy="327982"/>
          </a:xfrm>
          <a:prstGeom prst="rect">
            <a:avLst/>
          </a:prstGeom>
          <a:solidFill>
            <a:srgbClr val="F25F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latin typeface="Albert Sans Medium" pitchFamily="2" charset="77"/>
              </a:rPr>
              <a:t>Train until accuracy</a:t>
            </a:r>
          </a:p>
        </p:txBody>
      </p:sp>
      <p:sp>
        <p:nvSpPr>
          <p:cNvPr id="34" name="Rectángulo 33">
            <a:extLst>
              <a:ext uri="{FF2B5EF4-FFF2-40B4-BE49-F238E27FC236}">
                <a16:creationId xmlns:a16="http://schemas.microsoft.com/office/drawing/2014/main" id="{E7494EF2-8D2A-C5AD-884C-39BBEED61A5A}"/>
              </a:ext>
            </a:extLst>
          </p:cNvPr>
          <p:cNvSpPr/>
          <p:nvPr/>
        </p:nvSpPr>
        <p:spPr>
          <a:xfrm>
            <a:off x="5377354" y="6878056"/>
            <a:ext cx="1628840" cy="327982"/>
          </a:xfrm>
          <a:prstGeom prst="rect">
            <a:avLst/>
          </a:prstGeom>
          <a:solidFill>
            <a:srgbClr val="F25F41"/>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latin typeface="Albert Sans Medium" pitchFamily="2" charset="77"/>
              </a:rPr>
              <a:t>Accuracy Loop</a:t>
            </a:r>
          </a:p>
        </p:txBody>
      </p:sp>
      <p:cxnSp>
        <p:nvCxnSpPr>
          <p:cNvPr id="35" name="Conector curvado 34">
            <a:extLst>
              <a:ext uri="{FF2B5EF4-FFF2-40B4-BE49-F238E27FC236}">
                <a16:creationId xmlns:a16="http://schemas.microsoft.com/office/drawing/2014/main" id="{4F0DD1FB-E984-5264-E48B-4150307749C1}"/>
              </a:ext>
            </a:extLst>
          </p:cNvPr>
          <p:cNvCxnSpPr>
            <a:cxnSpLocks/>
            <a:stCxn id="26" idx="6"/>
            <a:endCxn id="33" idx="3"/>
          </p:cNvCxnSpPr>
          <p:nvPr/>
        </p:nvCxnSpPr>
        <p:spPr>
          <a:xfrm flipV="1">
            <a:off x="7082131" y="6527880"/>
            <a:ext cx="100438" cy="1197837"/>
          </a:xfrm>
          <a:prstGeom prst="curvedConnector3">
            <a:avLst>
              <a:gd name="adj1" fmla="val 1751332"/>
            </a:avLst>
          </a:prstGeom>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C0759EC0-4019-7C37-035A-D6BD6A16F8EE}"/>
              </a:ext>
            </a:extLst>
          </p:cNvPr>
          <p:cNvCxnSpPr>
            <a:cxnSpLocks/>
            <a:endCxn id="33" idx="1"/>
          </p:cNvCxnSpPr>
          <p:nvPr/>
        </p:nvCxnSpPr>
        <p:spPr>
          <a:xfrm>
            <a:off x="708128" y="6527880"/>
            <a:ext cx="4669226" cy="0"/>
          </a:xfrm>
          <a:prstGeom prst="straightConnector1">
            <a:avLst/>
          </a:prstGeom>
          <a:solidFill>
            <a:srgbClr val="F25F41"/>
          </a:solidFill>
          <a:ln w="28575" cap="rnd">
            <a:solidFill>
              <a:srgbClr val="F25F4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7" name="Conector curvado 36">
            <a:extLst>
              <a:ext uri="{FF2B5EF4-FFF2-40B4-BE49-F238E27FC236}">
                <a16:creationId xmlns:a16="http://schemas.microsoft.com/office/drawing/2014/main" id="{DB8662AE-B733-2D0D-8428-A3B426CB4DBC}"/>
              </a:ext>
            </a:extLst>
          </p:cNvPr>
          <p:cNvCxnSpPr>
            <a:cxnSpLocks/>
            <a:endCxn id="13" idx="2"/>
          </p:cNvCxnSpPr>
          <p:nvPr/>
        </p:nvCxnSpPr>
        <p:spPr>
          <a:xfrm rot="5400000">
            <a:off x="269314" y="7081848"/>
            <a:ext cx="1187336" cy="79398"/>
          </a:xfrm>
          <a:prstGeom prst="curvedConnector4">
            <a:avLst>
              <a:gd name="adj1" fmla="val -5"/>
              <a:gd name="adj2" fmla="val 927535"/>
            </a:avLst>
          </a:prstGeom>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B4720602-7264-79A9-2106-12512BC1A8F1}"/>
              </a:ext>
            </a:extLst>
          </p:cNvPr>
          <p:cNvCxnSpPr>
            <a:cxnSpLocks/>
          </p:cNvCxnSpPr>
          <p:nvPr/>
        </p:nvCxnSpPr>
        <p:spPr>
          <a:xfrm>
            <a:off x="6390730" y="5660364"/>
            <a:ext cx="0" cy="68310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39" name="Google Shape;267;p29">
            <a:extLst>
              <a:ext uri="{FF2B5EF4-FFF2-40B4-BE49-F238E27FC236}">
                <a16:creationId xmlns:a16="http://schemas.microsoft.com/office/drawing/2014/main" id="{B3BBCD3D-299D-6ACB-E489-1CF7BA681154}"/>
              </a:ext>
            </a:extLst>
          </p:cNvPr>
          <p:cNvSpPr/>
          <p:nvPr/>
        </p:nvSpPr>
        <p:spPr>
          <a:xfrm>
            <a:off x="5838715" y="5778042"/>
            <a:ext cx="353060" cy="35672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1</a:t>
            </a:r>
            <a:endParaRPr sz="1600" dirty="0">
              <a:solidFill>
                <a:schemeClr val="tx1"/>
              </a:solidFill>
              <a:latin typeface="Inter Black"/>
              <a:ea typeface="Inter Black"/>
              <a:cs typeface="Inter Black"/>
              <a:sym typeface="Inter Black"/>
            </a:endParaRPr>
          </a:p>
        </p:txBody>
      </p:sp>
      <p:sp>
        <p:nvSpPr>
          <p:cNvPr id="40" name="Google Shape;267;p29">
            <a:extLst>
              <a:ext uri="{FF2B5EF4-FFF2-40B4-BE49-F238E27FC236}">
                <a16:creationId xmlns:a16="http://schemas.microsoft.com/office/drawing/2014/main" id="{C753230A-EFC9-E466-95BD-D24E7EE5837C}"/>
              </a:ext>
            </a:extLst>
          </p:cNvPr>
          <p:cNvSpPr/>
          <p:nvPr/>
        </p:nvSpPr>
        <p:spPr>
          <a:xfrm>
            <a:off x="248204" y="6919794"/>
            <a:ext cx="353060" cy="35672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2</a:t>
            </a:r>
            <a:endParaRPr sz="1600" dirty="0">
              <a:solidFill>
                <a:schemeClr val="tx1"/>
              </a:solidFill>
              <a:latin typeface="Inter Black"/>
              <a:ea typeface="Inter Black"/>
              <a:cs typeface="Inter Black"/>
              <a:sym typeface="Inter Black"/>
            </a:endParaRPr>
          </a:p>
        </p:txBody>
      </p:sp>
      <p:sp>
        <p:nvSpPr>
          <p:cNvPr id="42" name="Google Shape;267;p29">
            <a:extLst>
              <a:ext uri="{FF2B5EF4-FFF2-40B4-BE49-F238E27FC236}">
                <a16:creationId xmlns:a16="http://schemas.microsoft.com/office/drawing/2014/main" id="{9D4F4C16-4D31-E435-6E14-BDA2CDBBD260}"/>
              </a:ext>
            </a:extLst>
          </p:cNvPr>
          <p:cNvSpPr/>
          <p:nvPr/>
        </p:nvSpPr>
        <p:spPr>
          <a:xfrm>
            <a:off x="7667184" y="7207676"/>
            <a:ext cx="353060" cy="35672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3</a:t>
            </a:r>
            <a:endParaRPr sz="1600" dirty="0">
              <a:solidFill>
                <a:schemeClr val="tx1"/>
              </a:solidFill>
              <a:latin typeface="Inter Black"/>
              <a:ea typeface="Inter Black"/>
              <a:cs typeface="Inter Black"/>
              <a:sym typeface="Inter Black"/>
            </a:endParaRPr>
          </a:p>
        </p:txBody>
      </p:sp>
      <p:sp>
        <p:nvSpPr>
          <p:cNvPr id="43" name="CuadroTexto 42">
            <a:extLst>
              <a:ext uri="{FF2B5EF4-FFF2-40B4-BE49-F238E27FC236}">
                <a16:creationId xmlns:a16="http://schemas.microsoft.com/office/drawing/2014/main" id="{3EC4A3AE-A0FA-195C-D936-D6AFBEA999D5}"/>
              </a:ext>
            </a:extLst>
          </p:cNvPr>
          <p:cNvSpPr txBox="1"/>
          <p:nvPr/>
        </p:nvSpPr>
        <p:spPr>
          <a:xfrm>
            <a:off x="7507422" y="6691871"/>
            <a:ext cx="1505998" cy="430887"/>
          </a:xfrm>
          <a:prstGeom prst="rect">
            <a:avLst/>
          </a:prstGeom>
          <a:solidFill>
            <a:schemeClr val="bg1"/>
          </a:solidFill>
        </p:spPr>
        <p:txBody>
          <a:bodyPr wrap="square" lIns="0" tIns="0" rIns="0" bIns="0" rtlCol="0">
            <a:spAutoFit/>
          </a:bodyPr>
          <a:lstStyle/>
          <a:p>
            <a:r>
              <a:rPr lang="es-MX" dirty="0">
                <a:latin typeface="Inter" panose="02000503000000020004" pitchFamily="2" charset="0"/>
                <a:ea typeface="Inter" panose="02000503000000020004" pitchFamily="2" charset="0"/>
              </a:rPr>
              <a:t>If accuracy &lt;87% and iteration &lt;5</a:t>
            </a:r>
          </a:p>
        </p:txBody>
      </p:sp>
      <p:sp>
        <p:nvSpPr>
          <p:cNvPr id="46" name="CuadroTexto 45">
            <a:extLst>
              <a:ext uri="{FF2B5EF4-FFF2-40B4-BE49-F238E27FC236}">
                <a16:creationId xmlns:a16="http://schemas.microsoft.com/office/drawing/2014/main" id="{8B2FA8A8-4DFC-7D83-3C80-E72463A40A9D}"/>
              </a:ext>
            </a:extLst>
          </p:cNvPr>
          <p:cNvSpPr txBox="1"/>
          <p:nvPr/>
        </p:nvSpPr>
        <p:spPr>
          <a:xfrm>
            <a:off x="2224417" y="8738556"/>
            <a:ext cx="4581726" cy="246221"/>
          </a:xfrm>
          <a:prstGeom prst="rect">
            <a:avLst/>
          </a:prstGeom>
          <a:noFill/>
        </p:spPr>
        <p:txBody>
          <a:bodyPr wrap="square">
            <a:spAutoFit/>
          </a:bodyPr>
          <a:lstStyle/>
          <a:p>
            <a:pPr marL="0" lvl="0" indent="0" algn="ctr" rtl="0">
              <a:spcBef>
                <a:spcPts val="0"/>
              </a:spcBef>
              <a:spcAft>
                <a:spcPts val="0"/>
              </a:spcAft>
              <a:buNone/>
            </a:pPr>
            <a:r>
              <a:rPr lang="en-US" sz="1000" dirty="0"/>
              <a:t>Looping section of the workflow. (Perera, 2024)</a:t>
            </a:r>
          </a:p>
        </p:txBody>
      </p:sp>
    </p:spTree>
    <p:extLst>
      <p:ext uri="{BB962C8B-B14F-4D97-AF65-F5344CB8AC3E}">
        <p14:creationId xmlns:p14="http://schemas.microsoft.com/office/powerpoint/2010/main" val="2269828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2">
          <a:extLst>
            <a:ext uri="{FF2B5EF4-FFF2-40B4-BE49-F238E27FC236}">
              <a16:creationId xmlns:a16="http://schemas.microsoft.com/office/drawing/2014/main" id="{2671710C-4E9D-0F8E-E788-416A4AB09A94}"/>
            </a:ext>
          </a:extLst>
        </p:cNvPr>
        <p:cNvGrpSpPr/>
        <p:nvPr/>
      </p:nvGrpSpPr>
      <p:grpSpPr>
        <a:xfrm>
          <a:off x="0" y="0"/>
          <a:ext cx="0" cy="0"/>
          <a:chOff x="0" y="0"/>
          <a:chExt cx="0" cy="0"/>
        </a:xfrm>
      </p:grpSpPr>
      <p:pic>
        <p:nvPicPr>
          <p:cNvPr id="30" name="Imagen 29">
            <a:extLst>
              <a:ext uri="{FF2B5EF4-FFF2-40B4-BE49-F238E27FC236}">
                <a16:creationId xmlns:a16="http://schemas.microsoft.com/office/drawing/2014/main" id="{774807FE-B6D1-22C9-0E86-92229059D12E}"/>
              </a:ext>
            </a:extLst>
          </p:cNvPr>
          <p:cNvPicPr>
            <a:picLocks noChangeAspect="1"/>
          </p:cNvPicPr>
          <p:nvPr/>
        </p:nvPicPr>
        <p:blipFill>
          <a:blip r:embed="rId5"/>
          <a:stretch>
            <a:fillRect/>
          </a:stretch>
        </p:blipFill>
        <p:spPr>
          <a:xfrm>
            <a:off x="7209254" y="2182564"/>
            <a:ext cx="2985000" cy="2985000"/>
          </a:xfrm>
          <a:prstGeom prst="rect">
            <a:avLst/>
          </a:prstGeom>
        </p:spPr>
      </p:pic>
      <p:sp>
        <p:nvSpPr>
          <p:cNvPr id="167" name="Google Shape;167;p21">
            <a:extLst>
              <a:ext uri="{FF2B5EF4-FFF2-40B4-BE49-F238E27FC236}">
                <a16:creationId xmlns:a16="http://schemas.microsoft.com/office/drawing/2014/main" id="{9EE16235-459C-E943-5F05-D19E0AC46C07}"/>
              </a:ext>
            </a:extLst>
          </p:cNvPr>
          <p:cNvSpPr txBox="1"/>
          <p:nvPr/>
        </p:nvSpPr>
        <p:spPr>
          <a:xfrm>
            <a:off x="436675" y="325650"/>
            <a:ext cx="3732600" cy="677621"/>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latin typeface="Inter ExtraBold"/>
                <a:ea typeface="Inter ExtraBold"/>
                <a:cs typeface="Inter ExtraBold"/>
                <a:sym typeface="Inter ExtraBold"/>
              </a:rPr>
              <a:t>Machine learning training</a:t>
            </a:r>
            <a:endParaRPr sz="2700" b="1" dirty="0">
              <a:latin typeface="Inter"/>
              <a:ea typeface="Inter"/>
              <a:cs typeface="Inter"/>
              <a:sym typeface="Inter"/>
            </a:endParaRPr>
          </a:p>
        </p:txBody>
      </p:sp>
      <p:sp>
        <p:nvSpPr>
          <p:cNvPr id="3" name="Rectángulo redondeado 2">
            <a:extLst>
              <a:ext uri="{FF2B5EF4-FFF2-40B4-BE49-F238E27FC236}">
                <a16:creationId xmlns:a16="http://schemas.microsoft.com/office/drawing/2014/main" id="{4FE2EDF2-909A-F60C-C5CD-5D52E4B4165B}"/>
              </a:ext>
            </a:extLst>
          </p:cNvPr>
          <p:cNvSpPr/>
          <p:nvPr/>
        </p:nvSpPr>
        <p:spPr>
          <a:xfrm>
            <a:off x="668385" y="1406770"/>
            <a:ext cx="6708736" cy="1912474"/>
          </a:xfrm>
          <a:prstGeom prst="roundRect">
            <a:avLst>
              <a:gd name="adj" fmla="val 7099"/>
            </a:avLst>
          </a:prstGeom>
          <a:solidFill>
            <a:srgbClr val="EDEFEF"/>
          </a:solidFill>
          <a:ln>
            <a:solidFill>
              <a:srgbClr val="F25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9" name="Grupo 38">
            <a:extLst>
              <a:ext uri="{FF2B5EF4-FFF2-40B4-BE49-F238E27FC236}">
                <a16:creationId xmlns:a16="http://schemas.microsoft.com/office/drawing/2014/main" id="{24A3BC99-8138-1371-AA37-96815CC8495E}"/>
              </a:ext>
            </a:extLst>
          </p:cNvPr>
          <p:cNvGrpSpPr/>
          <p:nvPr/>
        </p:nvGrpSpPr>
        <p:grpSpPr>
          <a:xfrm>
            <a:off x="823282" y="2028746"/>
            <a:ext cx="1161252" cy="927678"/>
            <a:chOff x="174690" y="1340311"/>
            <a:chExt cx="1383095" cy="1104899"/>
          </a:xfrm>
        </p:grpSpPr>
        <p:sp>
          <p:nvSpPr>
            <p:cNvPr id="8" name="Google Shape;267;p29">
              <a:extLst>
                <a:ext uri="{FF2B5EF4-FFF2-40B4-BE49-F238E27FC236}">
                  <a16:creationId xmlns:a16="http://schemas.microsoft.com/office/drawing/2014/main" id="{77D8E929-E0AB-505E-37DC-415B4CAB8297}"/>
                </a:ext>
              </a:extLst>
            </p:cNvPr>
            <p:cNvSpPr>
              <a:spLocks noChangeAspect="1"/>
            </p:cNvSpPr>
            <p:nvPr/>
          </p:nvSpPr>
          <p:spPr>
            <a:xfrm>
              <a:off x="17469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2" name="Google Shape;267;p29">
              <a:extLst>
                <a:ext uri="{FF2B5EF4-FFF2-40B4-BE49-F238E27FC236}">
                  <a16:creationId xmlns:a16="http://schemas.microsoft.com/office/drawing/2014/main" id="{F6289768-FC6C-B502-B721-488D554879C6}"/>
                </a:ext>
              </a:extLst>
            </p:cNvPr>
            <p:cNvSpPr/>
            <p:nvPr/>
          </p:nvSpPr>
          <p:spPr>
            <a:xfrm>
              <a:off x="207270"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Train model</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1" name="Conector recto de flecha 10">
            <a:extLst>
              <a:ext uri="{FF2B5EF4-FFF2-40B4-BE49-F238E27FC236}">
                <a16:creationId xmlns:a16="http://schemas.microsoft.com/office/drawing/2014/main" id="{6C9EFE7D-D85B-8ED1-A218-F3F08614B78F}"/>
              </a:ext>
            </a:extLst>
          </p:cNvPr>
          <p:cNvCxnSpPr>
            <a:cxnSpLocks/>
            <a:stCxn id="8" idx="6"/>
            <a:endCxn id="10" idx="2"/>
          </p:cNvCxnSpPr>
          <p:nvPr/>
        </p:nvCxnSpPr>
        <p:spPr>
          <a:xfrm>
            <a:off x="1984534" y="2492585"/>
            <a:ext cx="684747"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5" name="Rectángulo redondeado 4">
            <a:extLst>
              <a:ext uri="{FF2B5EF4-FFF2-40B4-BE49-F238E27FC236}">
                <a16:creationId xmlns:a16="http://schemas.microsoft.com/office/drawing/2014/main" id="{7D9C5FD0-D4FF-2A29-2103-F4FF35E7CE1D}"/>
              </a:ext>
            </a:extLst>
          </p:cNvPr>
          <p:cNvSpPr/>
          <p:nvPr/>
        </p:nvSpPr>
        <p:spPr>
          <a:xfrm>
            <a:off x="4515280" y="1819417"/>
            <a:ext cx="2685466" cy="1346333"/>
          </a:xfrm>
          <a:prstGeom prst="roundRect">
            <a:avLst>
              <a:gd name="adj" fmla="val 7099"/>
            </a:avLst>
          </a:prstGeom>
          <a:solidFill>
            <a:srgbClr val="F2846E"/>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3" name="Google Shape;267;p29">
            <a:extLst>
              <a:ext uri="{FF2B5EF4-FFF2-40B4-BE49-F238E27FC236}">
                <a16:creationId xmlns:a16="http://schemas.microsoft.com/office/drawing/2014/main" id="{3A215CAA-2AB2-E67A-6454-79F5AC5A2712}"/>
              </a:ext>
            </a:extLst>
          </p:cNvPr>
          <p:cNvSpPr/>
          <p:nvPr/>
        </p:nvSpPr>
        <p:spPr>
          <a:xfrm>
            <a:off x="5866415" y="2017493"/>
            <a:ext cx="1215716" cy="971188"/>
          </a:xfrm>
          <a:prstGeom prst="ellipse">
            <a:avLst/>
          </a:prstGeom>
          <a:solidFill>
            <a:srgbClr val="F2846E"/>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chemeClr val="tx1"/>
              </a:solidFill>
              <a:latin typeface="Albert Sans SemiBold" pitchFamily="2" charset="77"/>
              <a:ea typeface="Source Serif 4 Black" panose="02040603050405020204" pitchFamily="18" charset="0"/>
              <a:cs typeface="Inter Black"/>
              <a:sym typeface="Inter Black"/>
            </a:endParaRPr>
          </a:p>
        </p:txBody>
      </p:sp>
      <p:grpSp>
        <p:nvGrpSpPr>
          <p:cNvPr id="41" name="Grupo 40">
            <a:extLst>
              <a:ext uri="{FF2B5EF4-FFF2-40B4-BE49-F238E27FC236}">
                <a16:creationId xmlns:a16="http://schemas.microsoft.com/office/drawing/2014/main" id="{3C985BB8-94B6-0768-A2BD-A4117C00FCF5}"/>
              </a:ext>
            </a:extLst>
          </p:cNvPr>
          <p:cNvGrpSpPr/>
          <p:nvPr/>
        </p:nvGrpSpPr>
        <p:grpSpPr>
          <a:xfrm>
            <a:off x="2669281" y="2028746"/>
            <a:ext cx="1161252" cy="927678"/>
            <a:chOff x="2032470" y="1340311"/>
            <a:chExt cx="1383095" cy="1104899"/>
          </a:xfrm>
        </p:grpSpPr>
        <p:sp>
          <p:nvSpPr>
            <p:cNvPr id="10" name="Google Shape;267;p29">
              <a:extLst>
                <a:ext uri="{FF2B5EF4-FFF2-40B4-BE49-F238E27FC236}">
                  <a16:creationId xmlns:a16="http://schemas.microsoft.com/office/drawing/2014/main" id="{C3E69A40-E223-1F10-E0C9-012AC4A67835}"/>
                </a:ext>
              </a:extLst>
            </p:cNvPr>
            <p:cNvSpPr>
              <a:spLocks noChangeAspect="1"/>
            </p:cNvSpPr>
            <p:nvPr/>
          </p:nvSpPr>
          <p:spPr>
            <a:xfrm>
              <a:off x="203247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4" name="Google Shape;267;p29">
              <a:extLst>
                <a:ext uri="{FF2B5EF4-FFF2-40B4-BE49-F238E27FC236}">
                  <a16:creationId xmlns:a16="http://schemas.microsoft.com/office/drawing/2014/main" id="{FA7E6D6E-E6DB-191D-EECE-0A0C00341BC7}"/>
                </a:ext>
              </a:extLst>
            </p:cNvPr>
            <p:cNvSpPr/>
            <p:nvPr/>
          </p:nvSpPr>
          <p:spPr>
            <a:xfrm>
              <a:off x="2065054"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Evaluate accuracy</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sp>
        <p:nvSpPr>
          <p:cNvPr id="18" name="Google Shape;267;p29">
            <a:extLst>
              <a:ext uri="{FF2B5EF4-FFF2-40B4-BE49-F238E27FC236}">
                <a16:creationId xmlns:a16="http://schemas.microsoft.com/office/drawing/2014/main" id="{078F9F06-9205-5CD8-0932-741FFA64FC8E}"/>
              </a:ext>
            </a:extLst>
          </p:cNvPr>
          <p:cNvSpPr/>
          <p:nvPr/>
        </p:nvSpPr>
        <p:spPr>
          <a:xfrm>
            <a:off x="4686998" y="2053888"/>
            <a:ext cx="1098311" cy="877398"/>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dirty="0">
                <a:solidFill>
                  <a:schemeClr val="tx1"/>
                </a:solidFill>
                <a:latin typeface="Albert Sans Medium" pitchFamily="2" charset="77"/>
                <a:ea typeface="Source Serif 4 Black" panose="02040603050405020204" pitchFamily="18" charset="0"/>
                <a:cs typeface="Inter Black"/>
                <a:sym typeface="Inter Black"/>
              </a:rPr>
              <a:t>Upload if accuracy is 87%</a:t>
            </a:r>
            <a:endParaRPr dirty="0">
              <a:solidFill>
                <a:schemeClr val="tx1"/>
              </a:solidFill>
              <a:latin typeface="Albert Sans Medium" pitchFamily="2" charset="77"/>
              <a:ea typeface="Source Serif 4 Black" panose="02040603050405020204" pitchFamily="18" charset="0"/>
              <a:cs typeface="Inter Black"/>
              <a:sym typeface="Inter Black"/>
            </a:endParaRPr>
          </a:p>
        </p:txBody>
      </p:sp>
      <p:sp>
        <p:nvSpPr>
          <p:cNvPr id="19" name="Google Shape;267;p29">
            <a:extLst>
              <a:ext uri="{FF2B5EF4-FFF2-40B4-BE49-F238E27FC236}">
                <a16:creationId xmlns:a16="http://schemas.microsoft.com/office/drawing/2014/main" id="{07B9B8C4-8B11-D01C-B98D-73B04832088F}"/>
              </a:ext>
            </a:extLst>
          </p:cNvPr>
          <p:cNvSpPr/>
          <p:nvPr/>
        </p:nvSpPr>
        <p:spPr>
          <a:xfrm>
            <a:off x="5937060" y="2053888"/>
            <a:ext cx="1098311" cy="877398"/>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a:solidFill>
                  <a:schemeClr val="tx1"/>
                </a:solidFill>
                <a:latin typeface="Albert Sans Medium" pitchFamily="2" charset="77"/>
                <a:ea typeface="Source Serif 4 Black" panose="02040603050405020204" pitchFamily="18" charset="0"/>
                <a:cs typeface="Inter Black"/>
                <a:sym typeface="Inter Black"/>
              </a:rPr>
              <a:t>Train until accuracy</a:t>
            </a:r>
            <a:endParaRPr>
              <a:solidFill>
                <a:schemeClr val="tx1"/>
              </a:solidFill>
              <a:latin typeface="Albert Sans Medium" pitchFamily="2" charset="77"/>
              <a:ea typeface="Source Serif 4 Black" panose="02040603050405020204" pitchFamily="18" charset="0"/>
              <a:cs typeface="Inter Black"/>
              <a:sym typeface="Inter Black"/>
            </a:endParaRPr>
          </a:p>
        </p:txBody>
      </p:sp>
      <p:cxnSp>
        <p:nvCxnSpPr>
          <p:cNvPr id="22" name="Conector recto de flecha 21">
            <a:extLst>
              <a:ext uri="{FF2B5EF4-FFF2-40B4-BE49-F238E27FC236}">
                <a16:creationId xmlns:a16="http://schemas.microsoft.com/office/drawing/2014/main" id="{AFCA9A3C-DCDF-6901-3C9E-499B093FE98E}"/>
              </a:ext>
            </a:extLst>
          </p:cNvPr>
          <p:cNvCxnSpPr>
            <a:cxnSpLocks/>
            <a:stCxn id="10" idx="6"/>
            <a:endCxn id="5" idx="1"/>
          </p:cNvCxnSpPr>
          <p:nvPr/>
        </p:nvCxnSpPr>
        <p:spPr>
          <a:xfrm flipV="1">
            <a:off x="3830533" y="2492584"/>
            <a:ext cx="684747" cy="1"/>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4" name="Rectángulo 3">
            <a:extLst>
              <a:ext uri="{FF2B5EF4-FFF2-40B4-BE49-F238E27FC236}">
                <a16:creationId xmlns:a16="http://schemas.microsoft.com/office/drawing/2014/main" id="{03573099-0233-FF98-4093-FCB7C065F817}"/>
              </a:ext>
            </a:extLst>
          </p:cNvPr>
          <p:cNvSpPr/>
          <p:nvPr/>
        </p:nvSpPr>
        <p:spPr>
          <a:xfrm>
            <a:off x="5377354" y="1141259"/>
            <a:ext cx="1805215" cy="327982"/>
          </a:xfrm>
          <a:prstGeom prst="rect">
            <a:avLst/>
          </a:prstGeom>
          <a:solidFill>
            <a:srgbClr val="F25F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latin typeface="Albert Sans Medium" pitchFamily="2" charset="77"/>
              </a:rPr>
              <a:t>Train until accuracy</a:t>
            </a:r>
          </a:p>
        </p:txBody>
      </p:sp>
      <p:sp>
        <p:nvSpPr>
          <p:cNvPr id="9" name="Rectángulo 8">
            <a:extLst>
              <a:ext uri="{FF2B5EF4-FFF2-40B4-BE49-F238E27FC236}">
                <a16:creationId xmlns:a16="http://schemas.microsoft.com/office/drawing/2014/main" id="{43F2DDA0-DA9D-9F7D-0F39-0DEBE9AA2686}"/>
              </a:ext>
            </a:extLst>
          </p:cNvPr>
          <p:cNvSpPr/>
          <p:nvPr/>
        </p:nvSpPr>
        <p:spPr>
          <a:xfrm>
            <a:off x="5377354" y="1655426"/>
            <a:ext cx="1628840" cy="327982"/>
          </a:xfrm>
          <a:prstGeom prst="rect">
            <a:avLst/>
          </a:prstGeom>
          <a:solidFill>
            <a:srgbClr val="F25F41"/>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latin typeface="Albert Sans Medium" pitchFamily="2" charset="77"/>
              </a:rPr>
              <a:t>Accuracy Loop</a:t>
            </a:r>
          </a:p>
        </p:txBody>
      </p:sp>
      <p:cxnSp>
        <p:nvCxnSpPr>
          <p:cNvPr id="26" name="Conector curvado 25">
            <a:extLst>
              <a:ext uri="{FF2B5EF4-FFF2-40B4-BE49-F238E27FC236}">
                <a16:creationId xmlns:a16="http://schemas.microsoft.com/office/drawing/2014/main" id="{9B1430EF-E4FF-7F91-16A3-6A19817AF3A1}"/>
              </a:ext>
            </a:extLst>
          </p:cNvPr>
          <p:cNvCxnSpPr>
            <a:cxnSpLocks/>
            <a:stCxn id="133" idx="6"/>
            <a:endCxn id="4" idx="3"/>
          </p:cNvCxnSpPr>
          <p:nvPr/>
        </p:nvCxnSpPr>
        <p:spPr>
          <a:xfrm flipV="1">
            <a:off x="7082131" y="1305250"/>
            <a:ext cx="100438" cy="1197837"/>
          </a:xfrm>
          <a:prstGeom prst="curvedConnector3">
            <a:avLst>
              <a:gd name="adj1" fmla="val 1751332"/>
            </a:avLst>
          </a:prstGeom>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7E0FE010-AD93-05F3-9122-DDDE9666DFA8}"/>
              </a:ext>
            </a:extLst>
          </p:cNvPr>
          <p:cNvCxnSpPr>
            <a:cxnSpLocks/>
            <a:endCxn id="4" idx="1"/>
          </p:cNvCxnSpPr>
          <p:nvPr/>
        </p:nvCxnSpPr>
        <p:spPr>
          <a:xfrm>
            <a:off x="708128" y="1305250"/>
            <a:ext cx="4669226" cy="0"/>
          </a:xfrm>
          <a:prstGeom prst="straightConnector1">
            <a:avLst/>
          </a:prstGeom>
          <a:solidFill>
            <a:srgbClr val="F25F41"/>
          </a:solidFill>
          <a:ln w="28575" cap="rnd">
            <a:solidFill>
              <a:srgbClr val="F25F4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7" name="Conector curvado 36">
            <a:extLst>
              <a:ext uri="{FF2B5EF4-FFF2-40B4-BE49-F238E27FC236}">
                <a16:creationId xmlns:a16="http://schemas.microsoft.com/office/drawing/2014/main" id="{AD1465E9-CB29-1E35-05BD-AE89F0F2F756}"/>
              </a:ext>
            </a:extLst>
          </p:cNvPr>
          <p:cNvCxnSpPr>
            <a:cxnSpLocks/>
            <a:endCxn id="8" idx="2"/>
          </p:cNvCxnSpPr>
          <p:nvPr/>
        </p:nvCxnSpPr>
        <p:spPr>
          <a:xfrm rot="5400000">
            <a:off x="269314" y="1859218"/>
            <a:ext cx="1187336" cy="79398"/>
          </a:xfrm>
          <a:prstGeom prst="curvedConnector4">
            <a:avLst>
              <a:gd name="adj1" fmla="val -5"/>
              <a:gd name="adj2" fmla="val 927535"/>
            </a:avLst>
          </a:prstGeom>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95B83494-DD7F-4028-ADD9-428DFB427F8D}"/>
              </a:ext>
            </a:extLst>
          </p:cNvPr>
          <p:cNvCxnSpPr>
            <a:cxnSpLocks/>
          </p:cNvCxnSpPr>
          <p:nvPr/>
        </p:nvCxnSpPr>
        <p:spPr>
          <a:xfrm>
            <a:off x="6390730" y="437734"/>
            <a:ext cx="0" cy="68310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137" name="Google Shape;267;p29">
            <a:extLst>
              <a:ext uri="{FF2B5EF4-FFF2-40B4-BE49-F238E27FC236}">
                <a16:creationId xmlns:a16="http://schemas.microsoft.com/office/drawing/2014/main" id="{9A5B7241-ED5B-4E4B-D330-8E037AEE3C86}"/>
              </a:ext>
            </a:extLst>
          </p:cNvPr>
          <p:cNvSpPr/>
          <p:nvPr/>
        </p:nvSpPr>
        <p:spPr>
          <a:xfrm>
            <a:off x="5838715" y="555412"/>
            <a:ext cx="353060" cy="35672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1</a:t>
            </a:r>
            <a:endParaRPr sz="1600" dirty="0">
              <a:solidFill>
                <a:schemeClr val="tx1"/>
              </a:solidFill>
              <a:latin typeface="Inter Black"/>
              <a:ea typeface="Inter Black"/>
              <a:cs typeface="Inter Black"/>
              <a:sym typeface="Inter Black"/>
            </a:endParaRPr>
          </a:p>
        </p:txBody>
      </p:sp>
      <p:sp>
        <p:nvSpPr>
          <p:cNvPr id="141" name="Google Shape;267;p29">
            <a:extLst>
              <a:ext uri="{FF2B5EF4-FFF2-40B4-BE49-F238E27FC236}">
                <a16:creationId xmlns:a16="http://schemas.microsoft.com/office/drawing/2014/main" id="{BE3D83C3-1D64-7C39-685A-BD2A477D6168}"/>
              </a:ext>
            </a:extLst>
          </p:cNvPr>
          <p:cNvSpPr/>
          <p:nvPr/>
        </p:nvSpPr>
        <p:spPr>
          <a:xfrm>
            <a:off x="248204" y="1697164"/>
            <a:ext cx="353060" cy="35672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2</a:t>
            </a:r>
            <a:endParaRPr sz="1600" dirty="0">
              <a:solidFill>
                <a:schemeClr val="tx1"/>
              </a:solidFill>
              <a:latin typeface="Inter Black"/>
              <a:ea typeface="Inter Black"/>
              <a:cs typeface="Inter Black"/>
              <a:sym typeface="Inter Black"/>
            </a:endParaRPr>
          </a:p>
        </p:txBody>
      </p:sp>
      <p:sp>
        <p:nvSpPr>
          <p:cNvPr id="6" name="Google Shape;267;p29">
            <a:extLst>
              <a:ext uri="{FF2B5EF4-FFF2-40B4-BE49-F238E27FC236}">
                <a16:creationId xmlns:a16="http://schemas.microsoft.com/office/drawing/2014/main" id="{D42CA6BF-1AA7-3DA9-78FA-DA0F1F0D0ACE}"/>
              </a:ext>
            </a:extLst>
          </p:cNvPr>
          <p:cNvSpPr/>
          <p:nvPr/>
        </p:nvSpPr>
        <p:spPr>
          <a:xfrm>
            <a:off x="7667184" y="1985046"/>
            <a:ext cx="353060" cy="35672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3</a:t>
            </a:r>
            <a:endParaRPr sz="1600" dirty="0">
              <a:solidFill>
                <a:schemeClr val="tx1"/>
              </a:solidFill>
              <a:latin typeface="Inter Black"/>
              <a:ea typeface="Inter Black"/>
              <a:cs typeface="Inter Black"/>
              <a:sym typeface="Inter Black"/>
            </a:endParaRPr>
          </a:p>
        </p:txBody>
      </p:sp>
      <p:sp>
        <p:nvSpPr>
          <p:cNvPr id="13" name="CuadroTexto 12">
            <a:extLst>
              <a:ext uri="{FF2B5EF4-FFF2-40B4-BE49-F238E27FC236}">
                <a16:creationId xmlns:a16="http://schemas.microsoft.com/office/drawing/2014/main" id="{7155E417-9A93-F54B-D74E-8B0307FE77B7}"/>
              </a:ext>
            </a:extLst>
          </p:cNvPr>
          <p:cNvSpPr txBox="1"/>
          <p:nvPr/>
        </p:nvSpPr>
        <p:spPr>
          <a:xfrm>
            <a:off x="7507422" y="1469241"/>
            <a:ext cx="1505998" cy="430887"/>
          </a:xfrm>
          <a:prstGeom prst="rect">
            <a:avLst/>
          </a:prstGeom>
          <a:solidFill>
            <a:schemeClr val="bg1"/>
          </a:solidFill>
        </p:spPr>
        <p:txBody>
          <a:bodyPr wrap="square" lIns="0" tIns="0" rIns="0" bIns="0" rtlCol="0">
            <a:spAutoFit/>
          </a:bodyPr>
          <a:lstStyle/>
          <a:p>
            <a:r>
              <a:rPr lang="es-MX" dirty="0">
                <a:latin typeface="Inter" panose="02000503000000020004" pitchFamily="2" charset="0"/>
                <a:ea typeface="Inter" panose="02000503000000020004" pitchFamily="2" charset="0"/>
              </a:rPr>
              <a:t>If accuracy &lt;87% and iteration &lt;5</a:t>
            </a:r>
          </a:p>
        </p:txBody>
      </p:sp>
      <p:sp>
        <p:nvSpPr>
          <p:cNvPr id="25" name="CuadroTexto 24">
            <a:extLst>
              <a:ext uri="{FF2B5EF4-FFF2-40B4-BE49-F238E27FC236}">
                <a16:creationId xmlns:a16="http://schemas.microsoft.com/office/drawing/2014/main" id="{6D52E1A8-A545-8F11-395D-22F506DAAA06}"/>
              </a:ext>
            </a:extLst>
          </p:cNvPr>
          <p:cNvSpPr txBox="1"/>
          <p:nvPr/>
        </p:nvSpPr>
        <p:spPr>
          <a:xfrm>
            <a:off x="2224417" y="3515926"/>
            <a:ext cx="4581726" cy="246221"/>
          </a:xfrm>
          <a:prstGeom prst="rect">
            <a:avLst/>
          </a:prstGeom>
          <a:noFill/>
        </p:spPr>
        <p:txBody>
          <a:bodyPr wrap="square">
            <a:spAutoFit/>
          </a:bodyPr>
          <a:lstStyle/>
          <a:p>
            <a:pPr marL="0" lvl="0" indent="0" algn="ctr" rtl="0">
              <a:spcBef>
                <a:spcPts val="0"/>
              </a:spcBef>
              <a:spcAft>
                <a:spcPts val="0"/>
              </a:spcAft>
              <a:buNone/>
            </a:pPr>
            <a:r>
              <a:rPr lang="en-US" sz="1000" dirty="0"/>
              <a:t>Looping section of the workflow. (Perera, 2024)</a:t>
            </a:r>
          </a:p>
        </p:txBody>
      </p:sp>
      <p:sp>
        <p:nvSpPr>
          <p:cNvPr id="2" name="Google Shape;275;p30">
            <a:extLst>
              <a:ext uri="{FF2B5EF4-FFF2-40B4-BE49-F238E27FC236}">
                <a16:creationId xmlns:a16="http://schemas.microsoft.com/office/drawing/2014/main" id="{78F43EE3-4325-926F-3510-0D32B03A0FC6}"/>
              </a:ext>
            </a:extLst>
          </p:cNvPr>
          <p:cNvSpPr/>
          <p:nvPr/>
        </p:nvSpPr>
        <p:spPr>
          <a:xfrm>
            <a:off x="0" y="-5169704"/>
            <a:ext cx="9144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pic>
        <p:nvPicPr>
          <p:cNvPr id="15" name="Imagen 14">
            <a:extLst>
              <a:ext uri="{FF2B5EF4-FFF2-40B4-BE49-F238E27FC236}">
                <a16:creationId xmlns:a16="http://schemas.microsoft.com/office/drawing/2014/main" id="{4F0ED1BC-52E9-6F57-3B07-9B46D0FC19E7}"/>
              </a:ext>
            </a:extLst>
          </p:cNvPr>
          <p:cNvPicPr>
            <a:picLocks noChangeAspect="1"/>
          </p:cNvPicPr>
          <p:nvPr/>
        </p:nvPicPr>
        <p:blipFill>
          <a:blip r:embed="rId6"/>
          <a:stretch>
            <a:fillRect/>
          </a:stretch>
        </p:blipFill>
        <p:spPr>
          <a:xfrm>
            <a:off x="9108551" y="-89875"/>
            <a:ext cx="5750660" cy="11882613"/>
          </a:xfrm>
          <a:prstGeom prst="rect">
            <a:avLst/>
          </a:prstGeom>
        </p:spPr>
      </p:pic>
      <p:pic>
        <p:nvPicPr>
          <p:cNvPr id="153" name="Google Shape;153;p21">
            <a:extLst>
              <a:ext uri="{FF2B5EF4-FFF2-40B4-BE49-F238E27FC236}">
                <a16:creationId xmlns:a16="http://schemas.microsoft.com/office/drawing/2014/main" id="{1B69C78F-B095-6686-A88C-0CF11E2378BE}"/>
              </a:ext>
            </a:extLst>
          </p:cNvPr>
          <p:cNvPicPr preferRelativeResize="0"/>
          <p:nvPr/>
        </p:nvPicPr>
        <p:blipFill>
          <a:blip r:embed="rId7">
            <a:alphaModFix/>
          </a:blip>
          <a:stretch>
            <a:fillRect/>
          </a:stretch>
        </p:blipFill>
        <p:spPr>
          <a:xfrm>
            <a:off x="8057450" y="261000"/>
            <a:ext cx="758850" cy="198100"/>
          </a:xfrm>
          <a:prstGeom prst="rect">
            <a:avLst/>
          </a:prstGeom>
          <a:noFill/>
          <a:ln>
            <a:noFill/>
          </a:ln>
        </p:spPr>
      </p:pic>
      <p:pic>
        <p:nvPicPr>
          <p:cNvPr id="16" name="image-pipeline">
            <a:extLst>
              <a:ext uri="{FF2B5EF4-FFF2-40B4-BE49-F238E27FC236}">
                <a16:creationId xmlns:a16="http://schemas.microsoft.com/office/drawing/2014/main" id="{7ACB28AE-9EBA-CD16-2914-BBF3F5B52F5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07585" y="-1435975"/>
            <a:ext cx="906670" cy="510002"/>
          </a:xfrm>
          <a:prstGeom prst="rect">
            <a:avLst/>
          </a:prstGeom>
        </p:spPr>
      </p:pic>
    </p:spTree>
    <p:extLst>
      <p:ext uri="{BB962C8B-B14F-4D97-AF65-F5344CB8AC3E}">
        <p14:creationId xmlns:p14="http://schemas.microsoft.com/office/powerpoint/2010/main" val="511408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video>
              <p:cMediaNode vol="80000">
                <p:cTn id="2"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alpha val="13920"/>
          </a:srgbClr>
        </a:solidFill>
        <a:effectLst/>
      </p:bgPr>
    </p:bg>
    <p:spTree>
      <p:nvGrpSpPr>
        <p:cNvPr id="1" name="Shape 112"/>
        <p:cNvGrpSpPr/>
        <p:nvPr/>
      </p:nvGrpSpPr>
      <p:grpSpPr>
        <a:xfrm>
          <a:off x="0" y="0"/>
          <a:ext cx="0" cy="0"/>
          <a:chOff x="0" y="0"/>
          <a:chExt cx="0" cy="0"/>
        </a:xfrm>
      </p:grpSpPr>
      <p:sp>
        <p:nvSpPr>
          <p:cNvPr id="2" name="Google Shape;104;p16">
            <a:extLst>
              <a:ext uri="{FF2B5EF4-FFF2-40B4-BE49-F238E27FC236}">
                <a16:creationId xmlns:a16="http://schemas.microsoft.com/office/drawing/2014/main" id="{8B4C1029-9E69-F47E-54B4-45DBDA25BA54}"/>
              </a:ext>
            </a:extLst>
          </p:cNvPr>
          <p:cNvSpPr/>
          <p:nvPr/>
        </p:nvSpPr>
        <p:spPr>
          <a:xfrm>
            <a:off x="-7814349" y="978425"/>
            <a:ext cx="3423900" cy="3423900"/>
          </a:xfrm>
          <a:prstGeom prst="rect">
            <a:avLst/>
          </a:prstGeom>
          <a:solidFill>
            <a:srgbClr val="FAA89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t>TU FOTO AQUÍ</a:t>
            </a:r>
            <a:endParaRPr b="1"/>
          </a:p>
        </p:txBody>
      </p:sp>
      <p:sp>
        <p:nvSpPr>
          <p:cNvPr id="15" name="Google Shape;105;p16">
            <a:extLst>
              <a:ext uri="{FF2B5EF4-FFF2-40B4-BE49-F238E27FC236}">
                <a16:creationId xmlns:a16="http://schemas.microsoft.com/office/drawing/2014/main" id="{5DB5331F-D727-06DC-4AEC-36259D804019}"/>
              </a:ext>
            </a:extLst>
          </p:cNvPr>
          <p:cNvSpPr txBox="1"/>
          <p:nvPr/>
        </p:nvSpPr>
        <p:spPr>
          <a:xfrm>
            <a:off x="-4022949" y="3401115"/>
            <a:ext cx="2854800" cy="13172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600">
                <a:solidFill>
                  <a:srgbClr val="1E1E1E"/>
                </a:solidFill>
                <a:latin typeface="Inter"/>
                <a:ea typeface="Inter"/>
                <a:cs typeface="Inter"/>
                <a:sym typeface="Inter"/>
              </a:rPr>
              <a:t>Software Engineer</a:t>
            </a:r>
            <a:endParaRPr sz="1600">
              <a:solidFill>
                <a:srgbClr val="1E1E1E"/>
              </a:solidFill>
              <a:latin typeface="Inter"/>
              <a:ea typeface="Inter"/>
              <a:cs typeface="Inter"/>
              <a:sym typeface="Inter"/>
            </a:endParaRPr>
          </a:p>
          <a:p>
            <a:pPr marL="0" lvl="0" indent="0" algn="l" rtl="0">
              <a:lnSpc>
                <a:spcPct val="115000"/>
              </a:lnSpc>
              <a:spcBef>
                <a:spcPts val="0"/>
              </a:spcBef>
              <a:spcAft>
                <a:spcPts val="0"/>
              </a:spcAft>
              <a:buNone/>
            </a:pPr>
            <a:r>
              <a:rPr lang="es" sz="1600">
                <a:solidFill>
                  <a:srgbClr val="1E1E1E"/>
                </a:solidFill>
                <a:latin typeface="Inter"/>
                <a:ea typeface="Inter"/>
                <a:cs typeface="Inter"/>
                <a:sym typeface="Inter"/>
              </a:rPr>
              <a:t>Avantio</a:t>
            </a:r>
            <a:endParaRPr sz="1600">
              <a:solidFill>
                <a:srgbClr val="1E1E1E"/>
              </a:solidFill>
              <a:latin typeface="Inter"/>
              <a:ea typeface="Inter"/>
              <a:cs typeface="Inter"/>
              <a:sym typeface="Inter"/>
            </a:endParaRPr>
          </a:p>
          <a:p>
            <a:pPr marL="0" lvl="0" indent="0" algn="l" rtl="0">
              <a:lnSpc>
                <a:spcPct val="115000"/>
              </a:lnSpc>
              <a:spcBef>
                <a:spcPts val="0"/>
              </a:spcBef>
              <a:spcAft>
                <a:spcPts val="0"/>
              </a:spcAft>
              <a:buClr>
                <a:schemeClr val="dk1"/>
              </a:buClr>
              <a:buSzPts val="1100"/>
              <a:buFont typeface="Arial"/>
              <a:buNone/>
            </a:pPr>
            <a:r>
              <a:rPr lang="es" sz="1600">
                <a:solidFill>
                  <a:srgbClr val="1E1E1E"/>
                </a:solidFill>
                <a:latin typeface="Inter"/>
                <a:ea typeface="Inter"/>
                <a:cs typeface="Inter"/>
                <a:sym typeface="Inter"/>
              </a:rPr>
              <a:t>Connectivity</a:t>
            </a:r>
            <a:endParaRPr sz="1600">
              <a:solidFill>
                <a:srgbClr val="1E1E1E"/>
              </a:solidFill>
              <a:latin typeface="Inter"/>
              <a:ea typeface="Inter"/>
              <a:cs typeface="Inter"/>
              <a:sym typeface="Inter"/>
            </a:endParaRPr>
          </a:p>
          <a:p>
            <a:pPr marL="0" lvl="0" indent="0" algn="l" rtl="0">
              <a:lnSpc>
                <a:spcPct val="115000"/>
              </a:lnSpc>
              <a:spcBef>
                <a:spcPts val="0"/>
              </a:spcBef>
              <a:spcAft>
                <a:spcPts val="0"/>
              </a:spcAft>
              <a:buNone/>
            </a:pPr>
            <a:endParaRPr sz="1600">
              <a:solidFill>
                <a:srgbClr val="1E1E1E"/>
              </a:solidFill>
              <a:latin typeface="Inter"/>
              <a:ea typeface="Inter"/>
              <a:cs typeface="Inter"/>
              <a:sym typeface="Inter"/>
            </a:endParaRPr>
          </a:p>
        </p:txBody>
      </p:sp>
      <p:sp>
        <p:nvSpPr>
          <p:cNvPr id="16" name="Google Shape;106;p16">
            <a:extLst>
              <a:ext uri="{FF2B5EF4-FFF2-40B4-BE49-F238E27FC236}">
                <a16:creationId xmlns:a16="http://schemas.microsoft.com/office/drawing/2014/main" id="{3D2C376E-ECCF-6CAA-9909-958C00BCED65}"/>
              </a:ext>
            </a:extLst>
          </p:cNvPr>
          <p:cNvSpPr txBox="1"/>
          <p:nvPr/>
        </p:nvSpPr>
        <p:spPr>
          <a:xfrm>
            <a:off x="-4022949" y="2939425"/>
            <a:ext cx="3862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b="1">
                <a:solidFill>
                  <a:srgbClr val="1E1E1E"/>
                </a:solidFill>
                <a:latin typeface="Inter"/>
                <a:ea typeface="Inter"/>
                <a:cs typeface="Inter"/>
                <a:sym typeface="Inter"/>
              </a:rPr>
              <a:t>José Smiller</a:t>
            </a:r>
            <a:endParaRPr sz="1800" b="1">
              <a:solidFill>
                <a:srgbClr val="1E1E1E"/>
              </a:solidFill>
              <a:latin typeface="Inter"/>
              <a:ea typeface="Inter"/>
              <a:cs typeface="Inter"/>
              <a:sym typeface="Inter"/>
            </a:endParaRPr>
          </a:p>
        </p:txBody>
      </p:sp>
      <p:cxnSp>
        <p:nvCxnSpPr>
          <p:cNvPr id="20" name="Google Shape;107;p16">
            <a:extLst>
              <a:ext uri="{FF2B5EF4-FFF2-40B4-BE49-F238E27FC236}">
                <a16:creationId xmlns:a16="http://schemas.microsoft.com/office/drawing/2014/main" id="{39D7BCB6-6B9B-A3F5-DC31-037212473A5E}"/>
              </a:ext>
            </a:extLst>
          </p:cNvPr>
          <p:cNvCxnSpPr/>
          <p:nvPr/>
        </p:nvCxnSpPr>
        <p:spPr>
          <a:xfrm rot="10800000">
            <a:off x="-4390349" y="3401125"/>
            <a:ext cx="4123200" cy="0"/>
          </a:xfrm>
          <a:prstGeom prst="straightConnector1">
            <a:avLst/>
          </a:prstGeom>
          <a:noFill/>
          <a:ln w="9525" cap="flat" cmpd="sng">
            <a:solidFill>
              <a:srgbClr val="F15F41"/>
            </a:solidFill>
            <a:prstDash val="solid"/>
            <a:round/>
            <a:headEnd type="oval" w="med" len="med"/>
            <a:tailEnd type="none" w="med" len="med"/>
          </a:ln>
        </p:spPr>
      </p:cxnSp>
      <p:pic>
        <p:nvPicPr>
          <p:cNvPr id="21" name="Imagen 20">
            <a:extLst>
              <a:ext uri="{FF2B5EF4-FFF2-40B4-BE49-F238E27FC236}">
                <a16:creationId xmlns:a16="http://schemas.microsoft.com/office/drawing/2014/main" id="{9F7E5C7B-C45A-F5E6-FC60-9AB53D74B18B}"/>
              </a:ext>
            </a:extLst>
          </p:cNvPr>
          <p:cNvPicPr>
            <a:picLocks noChangeAspect="1"/>
          </p:cNvPicPr>
          <p:nvPr/>
        </p:nvPicPr>
        <p:blipFill>
          <a:blip r:embed="rId3"/>
          <a:stretch>
            <a:fillRect/>
          </a:stretch>
        </p:blipFill>
        <p:spPr>
          <a:xfrm>
            <a:off x="-7814349" y="978425"/>
            <a:ext cx="3423900" cy="3423900"/>
          </a:xfrm>
          <a:prstGeom prst="rect">
            <a:avLst/>
          </a:prstGeom>
        </p:spPr>
      </p:pic>
      <p:sp>
        <p:nvSpPr>
          <p:cNvPr id="117" name="Google Shape;117;p17"/>
          <p:cNvSpPr txBox="1"/>
          <p:nvPr/>
        </p:nvSpPr>
        <p:spPr>
          <a:xfrm>
            <a:off x="4928775" y="2321383"/>
            <a:ext cx="3953400" cy="2398495"/>
          </a:xfrm>
          <a:prstGeom prst="rect">
            <a:avLst/>
          </a:prstGeom>
          <a:solidFill>
            <a:srgbClr val="FFFFFF">
              <a:alpha val="41176"/>
            </a:srgbClr>
          </a:solid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1E1E1E"/>
              </a:buClr>
              <a:buSzPct val="100000"/>
              <a:buFont typeface="Tipo de letra del sistema regular"/>
              <a:buChar char="●"/>
            </a:pPr>
            <a:r>
              <a:rPr lang="es" sz="1600" b="1">
                <a:solidFill>
                  <a:srgbClr val="F15F41"/>
                </a:solidFill>
                <a:latin typeface="Inter"/>
                <a:ea typeface="Inter"/>
                <a:cs typeface="Inter"/>
                <a:sym typeface="Inter"/>
              </a:rPr>
              <a:t>Define</a:t>
            </a:r>
            <a:r>
              <a:rPr lang="es" sz="1600">
                <a:solidFill>
                  <a:srgbClr val="1E1E1E"/>
                </a:solidFill>
                <a:latin typeface="Inter"/>
                <a:ea typeface="Inter"/>
                <a:cs typeface="Inter"/>
                <a:sym typeface="Inter"/>
              </a:rPr>
              <a:t> workflows and the relevance of workflow orchestration</a:t>
            </a:r>
            <a:endParaRPr sz="1600">
              <a:solidFill>
                <a:srgbClr val="1E1E1E"/>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ct val="100000"/>
              <a:buFont typeface="Tipo de letra del sistema regular"/>
              <a:buChar char="●"/>
            </a:pPr>
            <a:r>
              <a:rPr lang="es" sz="1600" b="1">
                <a:solidFill>
                  <a:srgbClr val="F15F41"/>
                </a:solidFill>
                <a:latin typeface="Inter"/>
                <a:ea typeface="Inter"/>
                <a:cs typeface="Inter"/>
                <a:sym typeface="Inter"/>
              </a:rPr>
              <a:t>Associate</a:t>
            </a:r>
            <a:r>
              <a:rPr lang="es" sz="1600">
                <a:solidFill>
                  <a:srgbClr val="1E1E1E"/>
                </a:solidFill>
                <a:latin typeface="Inter"/>
                <a:ea typeface="Inter"/>
                <a:cs typeface="Inter"/>
                <a:sym typeface="Inter"/>
              </a:rPr>
              <a:t> challenges and common issues with unmanaged workflows</a:t>
            </a:r>
            <a:endParaRPr sz="1600">
              <a:solidFill>
                <a:srgbClr val="1E1E1E"/>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ct val="100000"/>
              <a:buFont typeface="Tipo de letra del sistema regular"/>
              <a:buChar char="●"/>
            </a:pPr>
            <a:r>
              <a:rPr lang="es" sz="1600" b="1">
                <a:solidFill>
                  <a:srgbClr val="F15F41"/>
                </a:solidFill>
                <a:latin typeface="Inter"/>
                <a:ea typeface="Inter"/>
                <a:cs typeface="Inter"/>
                <a:sym typeface="Inter"/>
              </a:rPr>
              <a:t>Identify</a:t>
            </a:r>
            <a:r>
              <a:rPr lang="es" sz="1600">
                <a:solidFill>
                  <a:srgbClr val="1E1E1E"/>
                </a:solidFill>
                <a:latin typeface="Inter"/>
                <a:ea typeface="Inter"/>
                <a:cs typeface="Inter"/>
                <a:sym typeface="Inter"/>
              </a:rPr>
              <a:t> the benefits of using workflow management systems</a:t>
            </a:r>
            <a:endParaRPr sz="1600">
              <a:solidFill>
                <a:srgbClr val="1E1E1E"/>
              </a:solidFill>
              <a:latin typeface="Inter"/>
              <a:ea typeface="Inter"/>
              <a:cs typeface="Inter"/>
              <a:sym typeface="Inter"/>
            </a:endParaRPr>
          </a:p>
        </p:txBody>
      </p:sp>
      <p:grpSp>
        <p:nvGrpSpPr>
          <p:cNvPr id="22" name="Grupo 21">
            <a:extLst>
              <a:ext uri="{FF2B5EF4-FFF2-40B4-BE49-F238E27FC236}">
                <a16:creationId xmlns:a16="http://schemas.microsoft.com/office/drawing/2014/main" id="{DB2104CB-E320-446D-7CCD-3450FFD58C97}"/>
              </a:ext>
            </a:extLst>
          </p:cNvPr>
          <p:cNvGrpSpPr/>
          <p:nvPr/>
        </p:nvGrpSpPr>
        <p:grpSpPr>
          <a:xfrm>
            <a:off x="0" y="0"/>
            <a:ext cx="4572001" cy="5143500"/>
            <a:chOff x="0" y="0"/>
            <a:chExt cx="4572001" cy="5143500"/>
          </a:xfrm>
        </p:grpSpPr>
        <p:pic>
          <p:nvPicPr>
            <p:cNvPr id="113" name="Google Shape;113;p17"/>
            <p:cNvPicPr preferRelativeResize="0"/>
            <p:nvPr/>
          </p:nvPicPr>
          <p:blipFill>
            <a:blip r:embed="rId4">
              <a:alphaModFix/>
            </a:blip>
            <a:srcRect t="7272" b="21194"/>
            <a:stretch>
              <a:fillRect/>
            </a:stretch>
          </p:blipFill>
          <p:spPr>
            <a:xfrm>
              <a:off x="0" y="0"/>
              <a:ext cx="4572001" cy="5143500"/>
            </a:xfrm>
            <a:prstGeom prst="rect">
              <a:avLst/>
            </a:prstGeom>
            <a:noFill/>
            <a:ln>
              <a:noFill/>
            </a:ln>
          </p:spPr>
        </p:pic>
        <p:sp>
          <p:nvSpPr>
            <p:cNvPr id="114" name="Google Shape;114;p17"/>
            <p:cNvSpPr/>
            <p:nvPr/>
          </p:nvSpPr>
          <p:spPr>
            <a:xfrm>
              <a:off x="0" y="0"/>
              <a:ext cx="4572000"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15" name="Google Shape;115;p17"/>
          <p:cNvSpPr txBox="1"/>
          <p:nvPr/>
        </p:nvSpPr>
        <p:spPr>
          <a:xfrm>
            <a:off x="636025" y="3331404"/>
            <a:ext cx="3366300" cy="1268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FFFFFF"/>
                </a:solidFill>
                <a:latin typeface="Inter Black"/>
                <a:ea typeface="Inter Black"/>
                <a:cs typeface="Inter Black"/>
                <a:sym typeface="Inter Black"/>
              </a:rPr>
              <a:t>The Prophecy</a:t>
            </a:r>
            <a:endParaRPr sz="3000">
              <a:solidFill>
                <a:srgbClr val="FFFFFF"/>
              </a:solidFill>
              <a:latin typeface="Inter Black"/>
              <a:ea typeface="Inter Black"/>
              <a:cs typeface="Inter Black"/>
              <a:sym typeface="Inter Black"/>
            </a:endParaRPr>
          </a:p>
          <a:p>
            <a:pPr marL="0" lvl="0" indent="0" algn="l" rtl="0">
              <a:spcBef>
                <a:spcPts val="0"/>
              </a:spcBef>
              <a:spcAft>
                <a:spcPts val="0"/>
              </a:spcAft>
              <a:buClr>
                <a:schemeClr val="dk1"/>
              </a:buClr>
              <a:buSzPts val="1700"/>
              <a:buFont typeface="Arial"/>
              <a:buNone/>
            </a:pPr>
            <a:r>
              <a:rPr lang="es" sz="3000">
                <a:solidFill>
                  <a:schemeClr val="lt1"/>
                </a:solidFill>
                <a:latin typeface="Inter"/>
                <a:ea typeface="Inter"/>
                <a:cs typeface="Inter"/>
                <a:sym typeface="Inter"/>
              </a:rPr>
              <a:t>What knowledge will you acquire?</a:t>
            </a:r>
            <a:endParaRPr sz="3000" i="1">
              <a:solidFill>
                <a:schemeClr val="lt1"/>
              </a:solidFill>
              <a:latin typeface="Inter"/>
              <a:ea typeface="Inter"/>
              <a:cs typeface="Inter"/>
              <a:sym typeface="Inter"/>
            </a:endParaRPr>
          </a:p>
          <a:p>
            <a:pPr marL="0" lvl="0" indent="0" algn="l" rtl="0">
              <a:spcBef>
                <a:spcPts val="0"/>
              </a:spcBef>
              <a:spcAft>
                <a:spcPts val="0"/>
              </a:spcAft>
              <a:buClr>
                <a:srgbClr val="000000"/>
              </a:buClr>
              <a:buSzPts val="1700"/>
              <a:buFont typeface="Arial"/>
              <a:buNone/>
            </a:pPr>
            <a:endParaRPr sz="3000">
              <a:solidFill>
                <a:srgbClr val="FFFFFF"/>
              </a:solidFill>
              <a:latin typeface="Inter Black"/>
              <a:ea typeface="Inter Black"/>
              <a:cs typeface="Inter Black"/>
              <a:sym typeface="Inter Black"/>
            </a:endParaRPr>
          </a:p>
          <a:p>
            <a:pPr marL="0" marR="0" lvl="0" indent="0" algn="l" rtl="0">
              <a:lnSpc>
                <a:spcPct val="100000"/>
              </a:lnSpc>
              <a:spcBef>
                <a:spcPts val="0"/>
              </a:spcBef>
              <a:spcAft>
                <a:spcPts val="0"/>
              </a:spcAft>
              <a:buClr>
                <a:srgbClr val="000000"/>
              </a:buClr>
              <a:buSzPts val="2200"/>
              <a:buFont typeface="Arial"/>
              <a:buNone/>
            </a:pPr>
            <a:endParaRPr sz="4300">
              <a:solidFill>
                <a:srgbClr val="FFFFFF"/>
              </a:solidFill>
              <a:latin typeface="Inter SemiBold"/>
              <a:ea typeface="Inter SemiBold"/>
              <a:cs typeface="Inter SemiBold"/>
              <a:sym typeface="Inter SemiBold"/>
            </a:endParaRPr>
          </a:p>
        </p:txBody>
      </p:sp>
      <p:pic>
        <p:nvPicPr>
          <p:cNvPr id="116" name="Google Shape;116;p17"/>
          <p:cNvPicPr preferRelativeResize="0"/>
          <p:nvPr/>
        </p:nvPicPr>
        <p:blipFill>
          <a:blip r:embed="rId5">
            <a:alphaModFix/>
          </a:blip>
          <a:stretch>
            <a:fillRect/>
          </a:stretch>
        </p:blipFill>
        <p:spPr>
          <a:xfrm>
            <a:off x="8057450" y="261000"/>
            <a:ext cx="758850" cy="198100"/>
          </a:xfrm>
          <a:prstGeom prst="rect">
            <a:avLst/>
          </a:prstGeom>
          <a:noFill/>
          <a:ln>
            <a:noFill/>
          </a:ln>
        </p:spPr>
      </p:pic>
      <p:sp>
        <p:nvSpPr>
          <p:cNvPr id="3" name="Google Shape;157;p30">
            <a:extLst>
              <a:ext uri="{FF2B5EF4-FFF2-40B4-BE49-F238E27FC236}">
                <a16:creationId xmlns:a16="http://schemas.microsoft.com/office/drawing/2014/main" id="{62800A77-6B52-F0A0-0BB0-A6B832CFA77B}"/>
              </a:ext>
            </a:extLst>
          </p:cNvPr>
          <p:cNvSpPr/>
          <p:nvPr/>
        </p:nvSpPr>
        <p:spPr>
          <a:xfrm>
            <a:off x="9356840" y="1000725"/>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1</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4" name="Google Shape;158;p30">
            <a:extLst>
              <a:ext uri="{FF2B5EF4-FFF2-40B4-BE49-F238E27FC236}">
                <a16:creationId xmlns:a16="http://schemas.microsoft.com/office/drawing/2014/main" id="{A8DF78A8-5EA6-21BF-73FA-6172DFCBF204}"/>
              </a:ext>
            </a:extLst>
          </p:cNvPr>
          <p:cNvSpPr/>
          <p:nvPr/>
        </p:nvSpPr>
        <p:spPr>
          <a:xfrm>
            <a:off x="9374240" y="1641477"/>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2</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5" name="Google Shape;159;p30">
            <a:extLst>
              <a:ext uri="{FF2B5EF4-FFF2-40B4-BE49-F238E27FC236}">
                <a16:creationId xmlns:a16="http://schemas.microsoft.com/office/drawing/2014/main" id="{CAA286D8-A7EA-2E1E-FBF5-BBE92140671D}"/>
              </a:ext>
            </a:extLst>
          </p:cNvPr>
          <p:cNvSpPr/>
          <p:nvPr/>
        </p:nvSpPr>
        <p:spPr>
          <a:xfrm>
            <a:off x="9374390" y="2282229"/>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3</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6" name="Google Shape;160;p30">
            <a:extLst>
              <a:ext uri="{FF2B5EF4-FFF2-40B4-BE49-F238E27FC236}">
                <a16:creationId xmlns:a16="http://schemas.microsoft.com/office/drawing/2014/main" id="{9BA9FF4B-1BEA-F6BD-F3EC-9C87CBC4A167}"/>
              </a:ext>
            </a:extLst>
          </p:cNvPr>
          <p:cNvSpPr/>
          <p:nvPr/>
        </p:nvSpPr>
        <p:spPr>
          <a:xfrm>
            <a:off x="9365465" y="2922975"/>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4</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7" name="Google Shape;161;p30">
            <a:extLst>
              <a:ext uri="{FF2B5EF4-FFF2-40B4-BE49-F238E27FC236}">
                <a16:creationId xmlns:a16="http://schemas.microsoft.com/office/drawing/2014/main" id="{DB46E7A1-FBFF-1A50-82B3-6A8593C78303}"/>
              </a:ext>
            </a:extLst>
          </p:cNvPr>
          <p:cNvSpPr/>
          <p:nvPr/>
        </p:nvSpPr>
        <p:spPr>
          <a:xfrm>
            <a:off x="9382865" y="3563727"/>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5</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8" name="Google Shape;162;p30">
            <a:extLst>
              <a:ext uri="{FF2B5EF4-FFF2-40B4-BE49-F238E27FC236}">
                <a16:creationId xmlns:a16="http://schemas.microsoft.com/office/drawing/2014/main" id="{2934D450-95CD-CABD-44BA-1B5845D9B7B4}"/>
              </a:ext>
            </a:extLst>
          </p:cNvPr>
          <p:cNvSpPr/>
          <p:nvPr/>
        </p:nvSpPr>
        <p:spPr>
          <a:xfrm>
            <a:off x="9383015" y="4204479"/>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6</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9" name="Google Shape;163;p30">
            <a:extLst>
              <a:ext uri="{FF2B5EF4-FFF2-40B4-BE49-F238E27FC236}">
                <a16:creationId xmlns:a16="http://schemas.microsoft.com/office/drawing/2014/main" id="{2E1672B2-4D12-D441-51D3-B3176FF94F93}"/>
              </a:ext>
            </a:extLst>
          </p:cNvPr>
          <p:cNvSpPr txBox="1"/>
          <p:nvPr/>
        </p:nvSpPr>
        <p:spPr>
          <a:xfrm>
            <a:off x="9987772" y="1073781"/>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Prologue</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0" name="Google Shape;164;p30">
            <a:extLst>
              <a:ext uri="{FF2B5EF4-FFF2-40B4-BE49-F238E27FC236}">
                <a16:creationId xmlns:a16="http://schemas.microsoft.com/office/drawing/2014/main" id="{09B345A9-A68B-F9B8-86D4-D8A552EA3700}"/>
              </a:ext>
            </a:extLst>
          </p:cNvPr>
          <p:cNvSpPr txBox="1"/>
          <p:nvPr/>
        </p:nvSpPr>
        <p:spPr>
          <a:xfrm>
            <a:off x="9987772" y="1714531"/>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Chaos</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1" name="Google Shape;165;p30">
            <a:extLst>
              <a:ext uri="{FF2B5EF4-FFF2-40B4-BE49-F238E27FC236}">
                <a16:creationId xmlns:a16="http://schemas.microsoft.com/office/drawing/2014/main" id="{48672ECA-4689-041D-9271-1C5463BC7891}"/>
              </a:ext>
            </a:extLst>
          </p:cNvPr>
          <p:cNvSpPr txBox="1"/>
          <p:nvPr/>
        </p:nvSpPr>
        <p:spPr>
          <a:xfrm>
            <a:off x="9987772" y="2355281"/>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Battle</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2" name="Google Shape;166;p30">
            <a:extLst>
              <a:ext uri="{FF2B5EF4-FFF2-40B4-BE49-F238E27FC236}">
                <a16:creationId xmlns:a16="http://schemas.microsoft.com/office/drawing/2014/main" id="{E5D537E1-B705-322A-5273-935114D1D0D6}"/>
              </a:ext>
            </a:extLst>
          </p:cNvPr>
          <p:cNvSpPr txBox="1"/>
          <p:nvPr/>
        </p:nvSpPr>
        <p:spPr>
          <a:xfrm>
            <a:off x="9987772" y="2997606"/>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Three Labors</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3" name="Google Shape;167;p30">
            <a:extLst>
              <a:ext uri="{FF2B5EF4-FFF2-40B4-BE49-F238E27FC236}">
                <a16:creationId xmlns:a16="http://schemas.microsoft.com/office/drawing/2014/main" id="{CE9FA1AB-B00D-ECE6-BCB7-142DFECE3FD2}"/>
              </a:ext>
            </a:extLst>
          </p:cNvPr>
          <p:cNvSpPr txBox="1"/>
          <p:nvPr/>
        </p:nvSpPr>
        <p:spPr>
          <a:xfrm>
            <a:off x="9987772" y="3639931"/>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Flow</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4" name="Google Shape;168;p30">
            <a:extLst>
              <a:ext uri="{FF2B5EF4-FFF2-40B4-BE49-F238E27FC236}">
                <a16:creationId xmlns:a16="http://schemas.microsoft.com/office/drawing/2014/main" id="{C8C9A8E3-D8D5-E6ED-7999-317ADC4DCE56}"/>
              </a:ext>
            </a:extLst>
          </p:cNvPr>
          <p:cNvSpPr txBox="1"/>
          <p:nvPr/>
        </p:nvSpPr>
        <p:spPr>
          <a:xfrm>
            <a:off x="9987772" y="4280681"/>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Paths Beyond</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7" name="Google Shape;169;p30">
            <a:extLst>
              <a:ext uri="{FF2B5EF4-FFF2-40B4-BE49-F238E27FC236}">
                <a16:creationId xmlns:a16="http://schemas.microsoft.com/office/drawing/2014/main" id="{C0715314-6A45-031E-8289-7C452BBE867C}"/>
              </a:ext>
            </a:extLst>
          </p:cNvPr>
          <p:cNvSpPr txBox="1"/>
          <p:nvPr/>
        </p:nvSpPr>
        <p:spPr>
          <a:xfrm>
            <a:off x="-3205954" y="766125"/>
            <a:ext cx="28581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00"/>
              <a:buFont typeface="Arial"/>
              <a:buNone/>
              <a:tabLst/>
              <a:defRPr/>
            </a:pPr>
            <a:r>
              <a:rPr kumimoji="0" lang="es" sz="2200" b="1" i="1" u="none" strike="noStrike" kern="0" cap="none" spc="0" normalizeH="0" baseline="0" noProof="0">
                <a:ln>
                  <a:noFill/>
                </a:ln>
                <a:solidFill>
                  <a:srgbClr val="090909"/>
                </a:solidFill>
                <a:effectLst/>
                <a:uLnTx/>
                <a:uFillTx/>
                <a:latin typeface="Source Serif Pro"/>
                <a:ea typeface="Source Serif Pro"/>
                <a:cs typeface="Source Serif Pro"/>
                <a:sym typeface="Source Serif Pro"/>
              </a:rPr>
              <a:t>Agenda/Index</a:t>
            </a:r>
            <a:endParaRPr kumimoji="0" sz="2200" b="1" i="1" u="none" strike="noStrike" kern="0" cap="none" spc="0" normalizeH="0" baseline="0" noProof="0">
              <a:ln>
                <a:noFill/>
              </a:ln>
              <a:solidFill>
                <a:srgbClr val="090909"/>
              </a:solidFill>
              <a:effectLst/>
              <a:uLnTx/>
              <a:uFillTx/>
              <a:latin typeface="Source Serif Pro"/>
              <a:ea typeface="Source Serif Pro"/>
              <a:cs typeface="Source Serif Pro"/>
              <a:sym typeface="Source Serif Pro"/>
            </a:endParaRPr>
          </a:p>
        </p:txBody>
      </p:sp>
      <p:cxnSp>
        <p:nvCxnSpPr>
          <p:cNvPr id="18" name="Google Shape;170;p30">
            <a:extLst>
              <a:ext uri="{FF2B5EF4-FFF2-40B4-BE49-F238E27FC236}">
                <a16:creationId xmlns:a16="http://schemas.microsoft.com/office/drawing/2014/main" id="{93DC6885-B558-AEE3-4194-229A10E76737}"/>
              </a:ext>
            </a:extLst>
          </p:cNvPr>
          <p:cNvCxnSpPr/>
          <p:nvPr/>
        </p:nvCxnSpPr>
        <p:spPr>
          <a:xfrm rot="10800000">
            <a:off x="-3534929" y="1258425"/>
            <a:ext cx="3423900" cy="0"/>
          </a:xfrm>
          <a:prstGeom prst="straightConnector1">
            <a:avLst/>
          </a:prstGeom>
          <a:noFill/>
          <a:ln w="9525" cap="flat" cmpd="sng">
            <a:solidFill>
              <a:schemeClr val="lt1"/>
            </a:solidFill>
            <a:prstDash val="solid"/>
            <a:round/>
            <a:headEnd type="oval" w="med" len="med"/>
            <a:tailEnd type="none" w="med" len="med"/>
          </a:ln>
        </p:spPr>
      </p:cxnSp>
      <p:sp>
        <p:nvSpPr>
          <p:cNvPr id="19" name="Google Shape;172;p30">
            <a:extLst>
              <a:ext uri="{FF2B5EF4-FFF2-40B4-BE49-F238E27FC236}">
                <a16:creationId xmlns:a16="http://schemas.microsoft.com/office/drawing/2014/main" id="{A7262D62-2FA5-95BF-587C-5B2C29222C45}"/>
              </a:ext>
            </a:extLst>
          </p:cNvPr>
          <p:cNvSpPr txBox="1"/>
          <p:nvPr/>
        </p:nvSpPr>
        <p:spPr>
          <a:xfrm>
            <a:off x="-3415129" y="221401"/>
            <a:ext cx="1597500" cy="2751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0"/>
              <a:buFont typeface="Calibri"/>
              <a:buNone/>
              <a:tabLst/>
              <a:defRPr/>
            </a:pPr>
            <a:r>
              <a:rPr kumimoji="0" lang="es" sz="1000" b="0" i="0" u="none" strike="noStrike" kern="0" cap="none" spc="0" normalizeH="0" baseline="0" noProof="0">
                <a:ln>
                  <a:noFill/>
                </a:ln>
                <a:solidFill>
                  <a:srgbClr val="090909"/>
                </a:solidFill>
                <a:effectLst/>
                <a:uLnTx/>
                <a:uFillTx/>
                <a:latin typeface="Inter SemiBold"/>
                <a:ea typeface="Inter SemiBold"/>
                <a:cs typeface="Inter SemiBold"/>
                <a:sym typeface="Inter SemiBold"/>
              </a:rPr>
              <a:t>www.avantio.com</a:t>
            </a:r>
            <a:endParaRPr kumimoji="0" sz="1000" b="0" i="0" u="none" strike="noStrike" kern="0" cap="none" spc="0" normalizeH="0" baseline="0" noProof="0">
              <a:ln>
                <a:noFill/>
              </a:ln>
              <a:solidFill>
                <a:srgbClr val="090909"/>
              </a:solidFill>
              <a:effectLst/>
              <a:uLnTx/>
              <a:uFillTx/>
              <a:latin typeface="Inter SemiBold"/>
              <a:ea typeface="Inter SemiBold"/>
              <a:cs typeface="Inter SemiBold"/>
              <a:sym typeface="Inter Semi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2">
          <a:extLst>
            <a:ext uri="{FF2B5EF4-FFF2-40B4-BE49-F238E27FC236}">
              <a16:creationId xmlns:a16="http://schemas.microsoft.com/office/drawing/2014/main" id="{4772A2A5-6BB9-FAAC-43AC-60AA3ED5A96A}"/>
            </a:ext>
          </a:extLst>
        </p:cNvPr>
        <p:cNvGrpSpPr/>
        <p:nvPr/>
      </p:nvGrpSpPr>
      <p:grpSpPr>
        <a:xfrm>
          <a:off x="0" y="0"/>
          <a:ext cx="0" cy="0"/>
          <a:chOff x="0" y="0"/>
          <a:chExt cx="0" cy="0"/>
        </a:xfrm>
      </p:grpSpPr>
      <p:pic>
        <p:nvPicPr>
          <p:cNvPr id="16" name="Imagen 15">
            <a:extLst>
              <a:ext uri="{FF2B5EF4-FFF2-40B4-BE49-F238E27FC236}">
                <a16:creationId xmlns:a16="http://schemas.microsoft.com/office/drawing/2014/main" id="{66E23CF1-7A26-CD06-BEA6-C7884F4D2103}"/>
              </a:ext>
            </a:extLst>
          </p:cNvPr>
          <p:cNvPicPr>
            <a:picLocks noChangeAspect="1"/>
          </p:cNvPicPr>
          <p:nvPr/>
        </p:nvPicPr>
        <p:blipFill>
          <a:blip r:embed="rId5"/>
          <a:stretch>
            <a:fillRect/>
          </a:stretch>
        </p:blipFill>
        <p:spPr>
          <a:xfrm>
            <a:off x="9442501" y="2182564"/>
            <a:ext cx="2985000" cy="2985000"/>
          </a:xfrm>
          <a:prstGeom prst="rect">
            <a:avLst/>
          </a:prstGeom>
        </p:spPr>
      </p:pic>
      <p:sp>
        <p:nvSpPr>
          <p:cNvPr id="17" name="CuadroTexto 16">
            <a:extLst>
              <a:ext uri="{FF2B5EF4-FFF2-40B4-BE49-F238E27FC236}">
                <a16:creationId xmlns:a16="http://schemas.microsoft.com/office/drawing/2014/main" id="{86FA143E-BD18-8F5A-B065-6DBF8FD5DCE8}"/>
              </a:ext>
            </a:extLst>
          </p:cNvPr>
          <p:cNvSpPr txBox="1"/>
          <p:nvPr/>
        </p:nvSpPr>
        <p:spPr>
          <a:xfrm>
            <a:off x="9740669" y="1469241"/>
            <a:ext cx="1505998" cy="430887"/>
          </a:xfrm>
          <a:prstGeom prst="rect">
            <a:avLst/>
          </a:prstGeom>
          <a:solidFill>
            <a:schemeClr val="bg1"/>
          </a:solidFill>
        </p:spPr>
        <p:txBody>
          <a:bodyPr wrap="square" lIns="0" tIns="0" rIns="0" bIns="0" rtlCol="0">
            <a:spAutoFit/>
          </a:bodyPr>
          <a:lstStyle/>
          <a:p>
            <a:r>
              <a:rPr lang="es-MX" dirty="0">
                <a:latin typeface="Inter" panose="02000503000000020004" pitchFamily="2" charset="0"/>
                <a:ea typeface="Inter" panose="02000503000000020004" pitchFamily="2" charset="0"/>
              </a:rPr>
              <a:t>If accuracy &lt;87% and iteration &lt;5</a:t>
            </a:r>
          </a:p>
        </p:txBody>
      </p:sp>
      <p:pic>
        <p:nvPicPr>
          <p:cNvPr id="15" name="Imagen 14">
            <a:extLst>
              <a:ext uri="{FF2B5EF4-FFF2-40B4-BE49-F238E27FC236}">
                <a16:creationId xmlns:a16="http://schemas.microsoft.com/office/drawing/2014/main" id="{38853B5F-B104-3A2B-961F-000D4C626D2E}"/>
              </a:ext>
            </a:extLst>
          </p:cNvPr>
          <p:cNvPicPr>
            <a:picLocks noChangeAspect="1"/>
          </p:cNvPicPr>
          <p:nvPr/>
        </p:nvPicPr>
        <p:blipFill>
          <a:blip r:embed="rId6"/>
          <a:stretch>
            <a:fillRect/>
          </a:stretch>
        </p:blipFill>
        <p:spPr>
          <a:xfrm>
            <a:off x="3511940" y="-105005"/>
            <a:ext cx="5750660" cy="11882613"/>
          </a:xfrm>
          <a:prstGeom prst="rect">
            <a:avLst/>
          </a:prstGeom>
        </p:spPr>
      </p:pic>
      <p:pic>
        <p:nvPicPr>
          <p:cNvPr id="153" name="Google Shape;153;p21">
            <a:extLst>
              <a:ext uri="{FF2B5EF4-FFF2-40B4-BE49-F238E27FC236}">
                <a16:creationId xmlns:a16="http://schemas.microsoft.com/office/drawing/2014/main" id="{97532437-2411-430B-E261-491AF523EE37}"/>
              </a:ext>
            </a:extLst>
          </p:cNvPr>
          <p:cNvPicPr preferRelativeResize="0"/>
          <p:nvPr/>
        </p:nvPicPr>
        <p:blipFill>
          <a:blip r:embed="rId7">
            <a:alphaModFix/>
          </a:blip>
          <a:stretch>
            <a:fillRect/>
          </a:stretch>
        </p:blipFill>
        <p:spPr>
          <a:xfrm>
            <a:off x="8057450" y="261000"/>
            <a:ext cx="758850" cy="198100"/>
          </a:xfrm>
          <a:prstGeom prst="rect">
            <a:avLst/>
          </a:prstGeom>
          <a:noFill/>
          <a:ln>
            <a:noFill/>
          </a:ln>
        </p:spPr>
      </p:pic>
      <p:sp>
        <p:nvSpPr>
          <p:cNvPr id="167" name="Google Shape;167;p21">
            <a:extLst>
              <a:ext uri="{FF2B5EF4-FFF2-40B4-BE49-F238E27FC236}">
                <a16:creationId xmlns:a16="http://schemas.microsoft.com/office/drawing/2014/main" id="{7F39BAD1-B531-D864-CD96-8AD237DBA017}"/>
              </a:ext>
            </a:extLst>
          </p:cNvPr>
          <p:cNvSpPr txBox="1"/>
          <p:nvPr/>
        </p:nvSpPr>
        <p:spPr>
          <a:xfrm>
            <a:off x="436675" y="325650"/>
            <a:ext cx="3732600" cy="677621"/>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latin typeface="Inter ExtraBold"/>
                <a:ea typeface="Inter ExtraBold"/>
                <a:cs typeface="Inter ExtraBold"/>
                <a:sym typeface="Inter ExtraBold"/>
              </a:rPr>
              <a:t>Machine learning training</a:t>
            </a:r>
            <a:endParaRPr sz="2700" b="1" dirty="0">
              <a:latin typeface="Inter"/>
              <a:ea typeface="Inter"/>
              <a:cs typeface="Inter"/>
              <a:sym typeface="Inter"/>
            </a:endParaRPr>
          </a:p>
        </p:txBody>
      </p:sp>
      <p:sp>
        <p:nvSpPr>
          <p:cNvPr id="3" name="Rectángulo redondeado 2">
            <a:extLst>
              <a:ext uri="{FF2B5EF4-FFF2-40B4-BE49-F238E27FC236}">
                <a16:creationId xmlns:a16="http://schemas.microsoft.com/office/drawing/2014/main" id="{625F0046-7C11-D1B1-819A-1626D7CCE6B2}"/>
              </a:ext>
            </a:extLst>
          </p:cNvPr>
          <p:cNvSpPr/>
          <p:nvPr/>
        </p:nvSpPr>
        <p:spPr>
          <a:xfrm>
            <a:off x="407912" y="1588266"/>
            <a:ext cx="2894543" cy="3330976"/>
          </a:xfrm>
          <a:prstGeom prst="roundRect">
            <a:avLst>
              <a:gd name="adj" fmla="val 4352"/>
            </a:avLst>
          </a:prstGeom>
          <a:solidFill>
            <a:srgbClr val="EDEFEF"/>
          </a:solidFill>
          <a:ln>
            <a:solidFill>
              <a:srgbClr val="F25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9" name="Grupo 38">
            <a:extLst>
              <a:ext uri="{FF2B5EF4-FFF2-40B4-BE49-F238E27FC236}">
                <a16:creationId xmlns:a16="http://schemas.microsoft.com/office/drawing/2014/main" id="{B8D9BDBC-4E12-288E-B368-2929BF7D101A}"/>
              </a:ext>
            </a:extLst>
          </p:cNvPr>
          <p:cNvGrpSpPr/>
          <p:nvPr/>
        </p:nvGrpSpPr>
        <p:grpSpPr>
          <a:xfrm>
            <a:off x="499842" y="1846391"/>
            <a:ext cx="1161252" cy="927678"/>
            <a:chOff x="174690" y="1340311"/>
            <a:chExt cx="1383095" cy="1104899"/>
          </a:xfrm>
        </p:grpSpPr>
        <p:sp>
          <p:nvSpPr>
            <p:cNvPr id="8" name="Google Shape;267;p29">
              <a:extLst>
                <a:ext uri="{FF2B5EF4-FFF2-40B4-BE49-F238E27FC236}">
                  <a16:creationId xmlns:a16="http://schemas.microsoft.com/office/drawing/2014/main" id="{4617D765-FD17-3A29-A988-E04EBA8AEA82}"/>
                </a:ext>
              </a:extLst>
            </p:cNvPr>
            <p:cNvSpPr>
              <a:spLocks noChangeAspect="1"/>
            </p:cNvSpPr>
            <p:nvPr/>
          </p:nvSpPr>
          <p:spPr>
            <a:xfrm>
              <a:off x="17469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2" name="Google Shape;267;p29">
              <a:extLst>
                <a:ext uri="{FF2B5EF4-FFF2-40B4-BE49-F238E27FC236}">
                  <a16:creationId xmlns:a16="http://schemas.microsoft.com/office/drawing/2014/main" id="{08A5B85C-C54A-C406-21D0-723F73FD6DA3}"/>
                </a:ext>
              </a:extLst>
            </p:cNvPr>
            <p:cNvSpPr/>
            <p:nvPr/>
          </p:nvSpPr>
          <p:spPr>
            <a:xfrm>
              <a:off x="207270"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Train model</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1" name="Conector recto de flecha 10">
            <a:extLst>
              <a:ext uri="{FF2B5EF4-FFF2-40B4-BE49-F238E27FC236}">
                <a16:creationId xmlns:a16="http://schemas.microsoft.com/office/drawing/2014/main" id="{D2E56A37-0186-5E8E-26A4-C1E02E2DC727}"/>
              </a:ext>
            </a:extLst>
          </p:cNvPr>
          <p:cNvCxnSpPr>
            <a:cxnSpLocks/>
            <a:stCxn id="8" idx="6"/>
            <a:endCxn id="10" idx="2"/>
          </p:cNvCxnSpPr>
          <p:nvPr/>
        </p:nvCxnSpPr>
        <p:spPr>
          <a:xfrm>
            <a:off x="1661094" y="2310230"/>
            <a:ext cx="243319"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5" name="Rectángulo redondeado 4">
            <a:extLst>
              <a:ext uri="{FF2B5EF4-FFF2-40B4-BE49-F238E27FC236}">
                <a16:creationId xmlns:a16="http://schemas.microsoft.com/office/drawing/2014/main" id="{52233DA6-C172-3554-E393-4C97047ED1A9}"/>
              </a:ext>
            </a:extLst>
          </p:cNvPr>
          <p:cNvSpPr/>
          <p:nvPr/>
        </p:nvSpPr>
        <p:spPr>
          <a:xfrm>
            <a:off x="527196" y="3434462"/>
            <a:ext cx="2685466" cy="1346333"/>
          </a:xfrm>
          <a:prstGeom prst="roundRect">
            <a:avLst>
              <a:gd name="adj" fmla="val 7099"/>
            </a:avLst>
          </a:prstGeom>
          <a:solidFill>
            <a:srgbClr val="F2846E"/>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3" name="Google Shape;267;p29">
            <a:extLst>
              <a:ext uri="{FF2B5EF4-FFF2-40B4-BE49-F238E27FC236}">
                <a16:creationId xmlns:a16="http://schemas.microsoft.com/office/drawing/2014/main" id="{3F660278-D19E-C4E1-5BB8-F1D9BEC58C1D}"/>
              </a:ext>
            </a:extLst>
          </p:cNvPr>
          <p:cNvSpPr/>
          <p:nvPr/>
        </p:nvSpPr>
        <p:spPr>
          <a:xfrm>
            <a:off x="1878331" y="3632538"/>
            <a:ext cx="1215716" cy="971188"/>
          </a:xfrm>
          <a:prstGeom prst="ellipse">
            <a:avLst/>
          </a:prstGeom>
          <a:solidFill>
            <a:srgbClr val="F2846E"/>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chemeClr val="tx1"/>
              </a:solidFill>
              <a:latin typeface="Albert Sans SemiBold" pitchFamily="2" charset="77"/>
              <a:ea typeface="Source Serif 4 Black" panose="02040603050405020204" pitchFamily="18" charset="0"/>
              <a:cs typeface="Inter Black"/>
              <a:sym typeface="Inter Black"/>
            </a:endParaRPr>
          </a:p>
        </p:txBody>
      </p:sp>
      <p:grpSp>
        <p:nvGrpSpPr>
          <p:cNvPr id="41" name="Grupo 40">
            <a:extLst>
              <a:ext uri="{FF2B5EF4-FFF2-40B4-BE49-F238E27FC236}">
                <a16:creationId xmlns:a16="http://schemas.microsoft.com/office/drawing/2014/main" id="{FEF8A014-D6E5-04B1-295C-5A5D2EC8721F}"/>
              </a:ext>
            </a:extLst>
          </p:cNvPr>
          <p:cNvGrpSpPr/>
          <p:nvPr/>
        </p:nvGrpSpPr>
        <p:grpSpPr>
          <a:xfrm>
            <a:off x="1904413" y="1846391"/>
            <a:ext cx="1161252" cy="927678"/>
            <a:chOff x="2032470" y="1340311"/>
            <a:chExt cx="1383095" cy="1104899"/>
          </a:xfrm>
        </p:grpSpPr>
        <p:sp>
          <p:nvSpPr>
            <p:cNvPr id="10" name="Google Shape;267;p29">
              <a:extLst>
                <a:ext uri="{FF2B5EF4-FFF2-40B4-BE49-F238E27FC236}">
                  <a16:creationId xmlns:a16="http://schemas.microsoft.com/office/drawing/2014/main" id="{54F210D6-A8A5-7406-375D-176754D7E2C7}"/>
                </a:ext>
              </a:extLst>
            </p:cNvPr>
            <p:cNvSpPr>
              <a:spLocks noChangeAspect="1"/>
            </p:cNvSpPr>
            <p:nvPr/>
          </p:nvSpPr>
          <p:spPr>
            <a:xfrm>
              <a:off x="203247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4" name="Google Shape;267;p29">
              <a:extLst>
                <a:ext uri="{FF2B5EF4-FFF2-40B4-BE49-F238E27FC236}">
                  <a16:creationId xmlns:a16="http://schemas.microsoft.com/office/drawing/2014/main" id="{4BA4F273-675A-37F3-E118-F1EB1B48B23D}"/>
                </a:ext>
              </a:extLst>
            </p:cNvPr>
            <p:cNvSpPr/>
            <p:nvPr/>
          </p:nvSpPr>
          <p:spPr>
            <a:xfrm>
              <a:off x="2065054"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Evaluate accuracy</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sp>
        <p:nvSpPr>
          <p:cNvPr id="18" name="Google Shape;267;p29">
            <a:extLst>
              <a:ext uri="{FF2B5EF4-FFF2-40B4-BE49-F238E27FC236}">
                <a16:creationId xmlns:a16="http://schemas.microsoft.com/office/drawing/2014/main" id="{FC39E088-E2EF-6897-B626-1B5BEEBE8DDF}"/>
              </a:ext>
            </a:extLst>
          </p:cNvPr>
          <p:cNvSpPr/>
          <p:nvPr/>
        </p:nvSpPr>
        <p:spPr>
          <a:xfrm>
            <a:off x="698914" y="3668933"/>
            <a:ext cx="1098311" cy="877398"/>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dirty="0">
                <a:solidFill>
                  <a:schemeClr val="tx1"/>
                </a:solidFill>
                <a:latin typeface="Albert Sans Medium" pitchFamily="2" charset="77"/>
                <a:ea typeface="Source Serif 4 Black" panose="02040603050405020204" pitchFamily="18" charset="0"/>
                <a:cs typeface="Inter Black"/>
                <a:sym typeface="Inter Black"/>
              </a:rPr>
              <a:t>Upload if accuracy is 87%</a:t>
            </a:r>
            <a:endParaRPr dirty="0">
              <a:solidFill>
                <a:schemeClr val="tx1"/>
              </a:solidFill>
              <a:latin typeface="Albert Sans Medium" pitchFamily="2" charset="77"/>
              <a:ea typeface="Source Serif 4 Black" panose="02040603050405020204" pitchFamily="18" charset="0"/>
              <a:cs typeface="Inter Black"/>
              <a:sym typeface="Inter Black"/>
            </a:endParaRPr>
          </a:p>
        </p:txBody>
      </p:sp>
      <p:sp>
        <p:nvSpPr>
          <p:cNvPr id="19" name="Google Shape;267;p29">
            <a:extLst>
              <a:ext uri="{FF2B5EF4-FFF2-40B4-BE49-F238E27FC236}">
                <a16:creationId xmlns:a16="http://schemas.microsoft.com/office/drawing/2014/main" id="{B1062955-875B-5951-BFE6-4FD95B75E1D2}"/>
              </a:ext>
            </a:extLst>
          </p:cNvPr>
          <p:cNvSpPr/>
          <p:nvPr/>
        </p:nvSpPr>
        <p:spPr>
          <a:xfrm>
            <a:off x="1948976" y="3668933"/>
            <a:ext cx="1098311" cy="877398"/>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a:solidFill>
                  <a:schemeClr val="tx1"/>
                </a:solidFill>
                <a:latin typeface="Albert Sans Medium" pitchFamily="2" charset="77"/>
                <a:ea typeface="Source Serif 4 Black" panose="02040603050405020204" pitchFamily="18" charset="0"/>
                <a:cs typeface="Inter Black"/>
                <a:sym typeface="Inter Black"/>
              </a:rPr>
              <a:t>Train until accuracy</a:t>
            </a:r>
            <a:endParaRPr>
              <a:solidFill>
                <a:schemeClr val="tx1"/>
              </a:solidFill>
              <a:latin typeface="Albert Sans Medium" pitchFamily="2" charset="77"/>
              <a:ea typeface="Source Serif 4 Black" panose="02040603050405020204" pitchFamily="18" charset="0"/>
              <a:cs typeface="Inter Black"/>
              <a:sym typeface="Inter Black"/>
            </a:endParaRPr>
          </a:p>
        </p:txBody>
      </p:sp>
      <p:sp>
        <p:nvSpPr>
          <p:cNvPr id="4" name="Rectángulo 3">
            <a:extLst>
              <a:ext uri="{FF2B5EF4-FFF2-40B4-BE49-F238E27FC236}">
                <a16:creationId xmlns:a16="http://schemas.microsoft.com/office/drawing/2014/main" id="{31B65D02-36E9-EBE5-6BF1-3933AA7200A3}"/>
              </a:ext>
            </a:extLst>
          </p:cNvPr>
          <p:cNvSpPr/>
          <p:nvPr/>
        </p:nvSpPr>
        <p:spPr>
          <a:xfrm>
            <a:off x="1333237" y="1322755"/>
            <a:ext cx="1805215" cy="327982"/>
          </a:xfrm>
          <a:prstGeom prst="rect">
            <a:avLst/>
          </a:prstGeom>
          <a:solidFill>
            <a:srgbClr val="F25F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latin typeface="Albert Sans Medium" pitchFamily="2" charset="77"/>
              </a:rPr>
              <a:t>Train until accuracy</a:t>
            </a:r>
          </a:p>
        </p:txBody>
      </p:sp>
      <p:sp>
        <p:nvSpPr>
          <p:cNvPr id="9" name="Rectángulo 8">
            <a:extLst>
              <a:ext uri="{FF2B5EF4-FFF2-40B4-BE49-F238E27FC236}">
                <a16:creationId xmlns:a16="http://schemas.microsoft.com/office/drawing/2014/main" id="{044EBC1B-C2E3-710C-F7C9-4391E075FD76}"/>
              </a:ext>
            </a:extLst>
          </p:cNvPr>
          <p:cNvSpPr/>
          <p:nvPr/>
        </p:nvSpPr>
        <p:spPr>
          <a:xfrm>
            <a:off x="1389270" y="3270471"/>
            <a:ext cx="1628840" cy="327982"/>
          </a:xfrm>
          <a:prstGeom prst="rect">
            <a:avLst/>
          </a:prstGeom>
          <a:solidFill>
            <a:srgbClr val="F25F41"/>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latin typeface="Albert Sans Medium" pitchFamily="2" charset="77"/>
              </a:rPr>
              <a:t>Accuracy Loop</a:t>
            </a:r>
          </a:p>
        </p:txBody>
      </p:sp>
      <p:cxnSp>
        <p:nvCxnSpPr>
          <p:cNvPr id="26" name="Conector curvado 25">
            <a:extLst>
              <a:ext uri="{FF2B5EF4-FFF2-40B4-BE49-F238E27FC236}">
                <a16:creationId xmlns:a16="http://schemas.microsoft.com/office/drawing/2014/main" id="{6FE9C852-8C95-BB6F-2BC8-C70FD4662F7D}"/>
              </a:ext>
            </a:extLst>
          </p:cNvPr>
          <p:cNvCxnSpPr>
            <a:cxnSpLocks/>
            <a:stCxn id="133" idx="6"/>
            <a:endCxn id="4" idx="3"/>
          </p:cNvCxnSpPr>
          <p:nvPr/>
        </p:nvCxnSpPr>
        <p:spPr>
          <a:xfrm flipV="1">
            <a:off x="3094047" y="1486746"/>
            <a:ext cx="44405" cy="2631386"/>
          </a:xfrm>
          <a:prstGeom prst="curvedConnector3">
            <a:avLst>
              <a:gd name="adj1" fmla="val 1172915"/>
            </a:avLst>
          </a:prstGeom>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EAC6E144-C404-37E0-5FC2-82CBC2CB05C0}"/>
              </a:ext>
            </a:extLst>
          </p:cNvPr>
          <p:cNvCxnSpPr>
            <a:cxnSpLocks/>
            <a:endCxn id="4" idx="1"/>
          </p:cNvCxnSpPr>
          <p:nvPr/>
        </p:nvCxnSpPr>
        <p:spPr>
          <a:xfrm>
            <a:off x="698914" y="1486746"/>
            <a:ext cx="634323" cy="0"/>
          </a:xfrm>
          <a:prstGeom prst="straightConnector1">
            <a:avLst/>
          </a:prstGeom>
          <a:solidFill>
            <a:srgbClr val="F25F41"/>
          </a:solidFill>
          <a:ln w="28575" cap="rnd">
            <a:solidFill>
              <a:srgbClr val="F25F4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7" name="Conector curvado 36">
            <a:extLst>
              <a:ext uri="{FF2B5EF4-FFF2-40B4-BE49-F238E27FC236}">
                <a16:creationId xmlns:a16="http://schemas.microsoft.com/office/drawing/2014/main" id="{FC3330EA-3756-AA36-8B77-617EEC503C8E}"/>
              </a:ext>
            </a:extLst>
          </p:cNvPr>
          <p:cNvCxnSpPr>
            <a:cxnSpLocks/>
            <a:endCxn id="8" idx="2"/>
          </p:cNvCxnSpPr>
          <p:nvPr/>
        </p:nvCxnSpPr>
        <p:spPr>
          <a:xfrm rot="5400000">
            <a:off x="187165" y="1799424"/>
            <a:ext cx="823484" cy="198129"/>
          </a:xfrm>
          <a:prstGeom prst="curvedConnector4">
            <a:avLst>
              <a:gd name="adj1" fmla="val -7"/>
              <a:gd name="adj2" fmla="val 319100"/>
            </a:avLst>
          </a:prstGeom>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0B10F88D-CE4A-1CC8-CE2E-7AD6F6A72E04}"/>
              </a:ext>
            </a:extLst>
          </p:cNvPr>
          <p:cNvCxnSpPr>
            <a:cxnSpLocks/>
          </p:cNvCxnSpPr>
          <p:nvPr/>
        </p:nvCxnSpPr>
        <p:spPr>
          <a:xfrm>
            <a:off x="2922356" y="747331"/>
            <a:ext cx="0" cy="565424"/>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137" name="Google Shape;267;p29">
            <a:extLst>
              <a:ext uri="{FF2B5EF4-FFF2-40B4-BE49-F238E27FC236}">
                <a16:creationId xmlns:a16="http://schemas.microsoft.com/office/drawing/2014/main" id="{B945C5A1-525E-799B-9622-DFB590464965}"/>
              </a:ext>
            </a:extLst>
          </p:cNvPr>
          <p:cNvSpPr/>
          <p:nvPr/>
        </p:nvSpPr>
        <p:spPr>
          <a:xfrm>
            <a:off x="2480926" y="772883"/>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1</a:t>
            </a:r>
            <a:endParaRPr sz="1600" dirty="0">
              <a:solidFill>
                <a:schemeClr val="tx1"/>
              </a:solidFill>
              <a:latin typeface="Inter Black"/>
              <a:ea typeface="Inter Black"/>
              <a:cs typeface="Inter Black"/>
              <a:sym typeface="Inter Black"/>
            </a:endParaRPr>
          </a:p>
        </p:txBody>
      </p:sp>
      <p:sp>
        <p:nvSpPr>
          <p:cNvPr id="141" name="Google Shape;267;p29">
            <a:extLst>
              <a:ext uri="{FF2B5EF4-FFF2-40B4-BE49-F238E27FC236}">
                <a16:creationId xmlns:a16="http://schemas.microsoft.com/office/drawing/2014/main" id="{8560B86A-4001-4231-F9CA-8A8624A2EF56}"/>
              </a:ext>
            </a:extLst>
          </p:cNvPr>
          <p:cNvSpPr/>
          <p:nvPr/>
        </p:nvSpPr>
        <p:spPr>
          <a:xfrm>
            <a:off x="83615" y="1031809"/>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2</a:t>
            </a:r>
            <a:endParaRPr sz="1600" dirty="0">
              <a:solidFill>
                <a:schemeClr val="tx1"/>
              </a:solidFill>
              <a:latin typeface="Inter Black"/>
              <a:ea typeface="Inter Black"/>
              <a:cs typeface="Inter Black"/>
              <a:sym typeface="Inter Black"/>
            </a:endParaRPr>
          </a:p>
        </p:txBody>
      </p:sp>
      <p:sp>
        <p:nvSpPr>
          <p:cNvPr id="6" name="Google Shape;267;p29">
            <a:extLst>
              <a:ext uri="{FF2B5EF4-FFF2-40B4-BE49-F238E27FC236}">
                <a16:creationId xmlns:a16="http://schemas.microsoft.com/office/drawing/2014/main" id="{298E5E00-543D-8B18-8FC1-D580366E8146}"/>
              </a:ext>
            </a:extLst>
          </p:cNvPr>
          <p:cNvSpPr/>
          <p:nvPr/>
        </p:nvSpPr>
        <p:spPr>
          <a:xfrm>
            <a:off x="3218786" y="4107628"/>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3</a:t>
            </a:r>
            <a:endParaRPr sz="1600" dirty="0">
              <a:solidFill>
                <a:schemeClr val="tx1"/>
              </a:solidFill>
              <a:latin typeface="Inter Black"/>
              <a:ea typeface="Inter Black"/>
              <a:cs typeface="Inter Black"/>
              <a:sym typeface="Inter Black"/>
            </a:endParaRPr>
          </a:p>
        </p:txBody>
      </p:sp>
      <p:cxnSp>
        <p:nvCxnSpPr>
          <p:cNvPr id="27" name="Conector curvado 26">
            <a:extLst>
              <a:ext uri="{FF2B5EF4-FFF2-40B4-BE49-F238E27FC236}">
                <a16:creationId xmlns:a16="http://schemas.microsoft.com/office/drawing/2014/main" id="{9BD2F97A-B27C-1641-0759-4191219B47BE}"/>
              </a:ext>
            </a:extLst>
          </p:cNvPr>
          <p:cNvCxnSpPr>
            <a:cxnSpLocks/>
            <a:stCxn id="14" idx="4"/>
            <a:endCxn id="9" idx="0"/>
          </p:cNvCxnSpPr>
          <p:nvPr/>
        </p:nvCxnSpPr>
        <p:spPr>
          <a:xfrm rot="5400000">
            <a:off x="2081539" y="2871082"/>
            <a:ext cx="521541" cy="277237"/>
          </a:xfrm>
          <a:prstGeom prst="curvedConnector3">
            <a:avLst>
              <a:gd name="adj1" fmla="val -26229"/>
            </a:avLst>
          </a:prstGeom>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pic>
        <p:nvPicPr>
          <p:cNvPr id="7" name="ml-pipeline">
            <a:hlinkClick r:id="" action="ppaction://media"/>
            <a:extLst>
              <a:ext uri="{FF2B5EF4-FFF2-40B4-BE49-F238E27FC236}">
                <a16:creationId xmlns:a16="http://schemas.microsoft.com/office/drawing/2014/main" id="{491C1641-D4E0-6C6E-8D01-3EB8636A4D1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9523" y="5504237"/>
            <a:ext cx="2302786" cy="1295317"/>
          </a:xfrm>
          <a:prstGeom prst="rect">
            <a:avLst/>
          </a:prstGeom>
        </p:spPr>
      </p:pic>
    </p:spTree>
    <p:extLst>
      <p:ext uri="{BB962C8B-B14F-4D97-AF65-F5344CB8AC3E}">
        <p14:creationId xmlns:p14="http://schemas.microsoft.com/office/powerpoint/2010/main" val="211082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fill="hold" nodeType="clickEffect">
                                  <p:stCondLst>
                                    <p:cond delay="0"/>
                                  </p:stCondLst>
                                  <p:childTnLst>
                                    <p:animMotion origin="layout" path="M 2.5E-6 2.09877E-6 L -0.00104 -1.26852 " pathEditMode="relative" rAng="0" ptsTypes="AA">
                                      <p:cBhvr>
                                        <p:cTn id="6" dur="13000" fill="hold"/>
                                        <p:tgtEl>
                                          <p:spTgt spid="15"/>
                                        </p:tgtEl>
                                        <p:attrNameLst>
                                          <p:attrName>ppt_x</p:attrName>
                                          <p:attrName>ppt_y</p:attrName>
                                        </p:attrNameLst>
                                      </p:cBhvr>
                                      <p:rCtr x="-52" y="-63426"/>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275;p30">
            <a:extLst>
              <a:ext uri="{FF2B5EF4-FFF2-40B4-BE49-F238E27FC236}">
                <a16:creationId xmlns:a16="http://schemas.microsoft.com/office/drawing/2014/main" id="{F8CDCA8C-A39C-A879-74AA-B5B85DA16518}"/>
              </a:ext>
            </a:extLst>
          </p:cNvPr>
          <p:cNvSpPr/>
          <p:nvPr/>
        </p:nvSpPr>
        <p:spPr>
          <a:xfrm>
            <a:off x="0" y="0"/>
            <a:ext cx="9144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pic>
        <p:nvPicPr>
          <p:cNvPr id="5" name="Imagen 4">
            <a:extLst>
              <a:ext uri="{FF2B5EF4-FFF2-40B4-BE49-F238E27FC236}">
                <a16:creationId xmlns:a16="http://schemas.microsoft.com/office/drawing/2014/main" id="{A8EAF19B-3342-1F1B-FEEA-D129797C4D8B}"/>
              </a:ext>
            </a:extLst>
          </p:cNvPr>
          <p:cNvPicPr>
            <a:picLocks noChangeAspect="1"/>
          </p:cNvPicPr>
          <p:nvPr/>
        </p:nvPicPr>
        <p:blipFill>
          <a:blip r:embed="rId5"/>
          <a:stretch>
            <a:fillRect/>
          </a:stretch>
        </p:blipFill>
        <p:spPr>
          <a:xfrm>
            <a:off x="9137650" y="-6734350"/>
            <a:ext cx="5750660" cy="11882613"/>
          </a:xfrm>
          <a:prstGeom prst="rect">
            <a:avLst/>
          </a:prstGeom>
        </p:spPr>
      </p:pic>
      <p:sp>
        <p:nvSpPr>
          <p:cNvPr id="6" name="Google Shape;167;p21">
            <a:extLst>
              <a:ext uri="{FF2B5EF4-FFF2-40B4-BE49-F238E27FC236}">
                <a16:creationId xmlns:a16="http://schemas.microsoft.com/office/drawing/2014/main" id="{F2F729D2-E4EF-F60D-DE89-93DA1AD98139}"/>
              </a:ext>
            </a:extLst>
          </p:cNvPr>
          <p:cNvSpPr txBox="1"/>
          <p:nvPr/>
        </p:nvSpPr>
        <p:spPr>
          <a:xfrm>
            <a:off x="-3326434" y="325650"/>
            <a:ext cx="3732600" cy="677621"/>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latin typeface="Inter ExtraBold"/>
                <a:ea typeface="Inter ExtraBold"/>
                <a:cs typeface="Inter ExtraBold"/>
                <a:sym typeface="Inter ExtraBold"/>
              </a:rPr>
              <a:t>Machine learning training</a:t>
            </a:r>
            <a:endParaRPr sz="2700" b="1" dirty="0">
              <a:latin typeface="Inter"/>
              <a:ea typeface="Inter"/>
              <a:cs typeface="Inter"/>
              <a:sym typeface="Inter"/>
            </a:endParaRPr>
          </a:p>
        </p:txBody>
      </p:sp>
      <p:sp>
        <p:nvSpPr>
          <p:cNvPr id="7" name="Rectángulo redondeado 6">
            <a:extLst>
              <a:ext uri="{FF2B5EF4-FFF2-40B4-BE49-F238E27FC236}">
                <a16:creationId xmlns:a16="http://schemas.microsoft.com/office/drawing/2014/main" id="{AE0E2FDE-3B17-7B67-C818-FA6CB4C21C96}"/>
              </a:ext>
            </a:extLst>
          </p:cNvPr>
          <p:cNvSpPr/>
          <p:nvPr/>
        </p:nvSpPr>
        <p:spPr>
          <a:xfrm>
            <a:off x="-3355197" y="1588266"/>
            <a:ext cx="2894543" cy="3330976"/>
          </a:xfrm>
          <a:prstGeom prst="roundRect">
            <a:avLst>
              <a:gd name="adj" fmla="val 4352"/>
            </a:avLst>
          </a:prstGeom>
          <a:solidFill>
            <a:srgbClr val="EDEFEF"/>
          </a:solidFill>
          <a:ln>
            <a:solidFill>
              <a:srgbClr val="F25F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 name="Grupo 11">
            <a:extLst>
              <a:ext uri="{FF2B5EF4-FFF2-40B4-BE49-F238E27FC236}">
                <a16:creationId xmlns:a16="http://schemas.microsoft.com/office/drawing/2014/main" id="{3FAB45A3-A29C-552B-7E7C-1FD4FE11EF02}"/>
              </a:ext>
            </a:extLst>
          </p:cNvPr>
          <p:cNvGrpSpPr/>
          <p:nvPr/>
        </p:nvGrpSpPr>
        <p:grpSpPr>
          <a:xfrm>
            <a:off x="-3263267" y="1846391"/>
            <a:ext cx="1161252" cy="927678"/>
            <a:chOff x="174690" y="1340311"/>
            <a:chExt cx="1383095" cy="1104899"/>
          </a:xfrm>
        </p:grpSpPr>
        <p:sp>
          <p:nvSpPr>
            <p:cNvPr id="13" name="Google Shape;267;p29">
              <a:extLst>
                <a:ext uri="{FF2B5EF4-FFF2-40B4-BE49-F238E27FC236}">
                  <a16:creationId xmlns:a16="http://schemas.microsoft.com/office/drawing/2014/main" id="{B372F61B-4283-510F-9C49-5221D6245B91}"/>
                </a:ext>
              </a:extLst>
            </p:cNvPr>
            <p:cNvSpPr>
              <a:spLocks noChangeAspect="1"/>
            </p:cNvSpPr>
            <p:nvPr/>
          </p:nvSpPr>
          <p:spPr>
            <a:xfrm>
              <a:off x="17469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4" name="Google Shape;267;p29">
              <a:extLst>
                <a:ext uri="{FF2B5EF4-FFF2-40B4-BE49-F238E27FC236}">
                  <a16:creationId xmlns:a16="http://schemas.microsoft.com/office/drawing/2014/main" id="{D9F718F3-ACA3-5E62-D36B-575ABADFE6D2}"/>
                </a:ext>
              </a:extLst>
            </p:cNvPr>
            <p:cNvSpPr/>
            <p:nvPr/>
          </p:nvSpPr>
          <p:spPr>
            <a:xfrm>
              <a:off x="207270"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Train model</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5" name="Conector recto de flecha 14">
            <a:extLst>
              <a:ext uri="{FF2B5EF4-FFF2-40B4-BE49-F238E27FC236}">
                <a16:creationId xmlns:a16="http://schemas.microsoft.com/office/drawing/2014/main" id="{B64C8A53-6B69-CF13-022E-9F05AE179A90}"/>
              </a:ext>
            </a:extLst>
          </p:cNvPr>
          <p:cNvCxnSpPr>
            <a:cxnSpLocks/>
            <a:stCxn id="13" idx="6"/>
            <a:endCxn id="19" idx="2"/>
          </p:cNvCxnSpPr>
          <p:nvPr/>
        </p:nvCxnSpPr>
        <p:spPr>
          <a:xfrm>
            <a:off x="-2102015" y="2310230"/>
            <a:ext cx="243319"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16" name="Rectángulo redondeado 15">
            <a:extLst>
              <a:ext uri="{FF2B5EF4-FFF2-40B4-BE49-F238E27FC236}">
                <a16:creationId xmlns:a16="http://schemas.microsoft.com/office/drawing/2014/main" id="{2EEA867C-3E58-441A-E00C-15F700315E4A}"/>
              </a:ext>
            </a:extLst>
          </p:cNvPr>
          <p:cNvSpPr/>
          <p:nvPr/>
        </p:nvSpPr>
        <p:spPr>
          <a:xfrm>
            <a:off x="-3235913" y="3434462"/>
            <a:ext cx="2685466" cy="1346333"/>
          </a:xfrm>
          <a:prstGeom prst="roundRect">
            <a:avLst>
              <a:gd name="adj" fmla="val 7099"/>
            </a:avLst>
          </a:prstGeom>
          <a:solidFill>
            <a:srgbClr val="F2846E"/>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Google Shape;267;p29">
            <a:extLst>
              <a:ext uri="{FF2B5EF4-FFF2-40B4-BE49-F238E27FC236}">
                <a16:creationId xmlns:a16="http://schemas.microsoft.com/office/drawing/2014/main" id="{8C83FF68-1F7F-9AFC-070B-4DBE7BAFAB06}"/>
              </a:ext>
            </a:extLst>
          </p:cNvPr>
          <p:cNvSpPr/>
          <p:nvPr/>
        </p:nvSpPr>
        <p:spPr>
          <a:xfrm>
            <a:off x="-1884778" y="3632538"/>
            <a:ext cx="1215716" cy="971188"/>
          </a:xfrm>
          <a:prstGeom prst="ellipse">
            <a:avLst/>
          </a:prstGeom>
          <a:solidFill>
            <a:srgbClr val="F2846E"/>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chemeClr val="tx1"/>
              </a:solidFill>
              <a:latin typeface="Albert Sans SemiBold" pitchFamily="2" charset="77"/>
              <a:ea typeface="Source Serif 4 Black" panose="02040603050405020204" pitchFamily="18" charset="0"/>
              <a:cs typeface="Inter Black"/>
              <a:sym typeface="Inter Black"/>
            </a:endParaRPr>
          </a:p>
        </p:txBody>
      </p:sp>
      <p:grpSp>
        <p:nvGrpSpPr>
          <p:cNvPr id="18" name="Grupo 17">
            <a:extLst>
              <a:ext uri="{FF2B5EF4-FFF2-40B4-BE49-F238E27FC236}">
                <a16:creationId xmlns:a16="http://schemas.microsoft.com/office/drawing/2014/main" id="{CFEA89FE-19F4-918E-09B7-D50DD9120778}"/>
              </a:ext>
            </a:extLst>
          </p:cNvPr>
          <p:cNvGrpSpPr/>
          <p:nvPr/>
        </p:nvGrpSpPr>
        <p:grpSpPr>
          <a:xfrm>
            <a:off x="-1858696" y="1846391"/>
            <a:ext cx="1161252" cy="927678"/>
            <a:chOff x="2032470" y="1340311"/>
            <a:chExt cx="1383095" cy="1104899"/>
          </a:xfrm>
        </p:grpSpPr>
        <p:sp>
          <p:nvSpPr>
            <p:cNvPr id="19" name="Google Shape;267;p29">
              <a:extLst>
                <a:ext uri="{FF2B5EF4-FFF2-40B4-BE49-F238E27FC236}">
                  <a16:creationId xmlns:a16="http://schemas.microsoft.com/office/drawing/2014/main" id="{34A27227-F8A8-7400-9766-F825239BDF79}"/>
                </a:ext>
              </a:extLst>
            </p:cNvPr>
            <p:cNvSpPr>
              <a:spLocks noChangeAspect="1"/>
            </p:cNvSpPr>
            <p:nvPr/>
          </p:nvSpPr>
          <p:spPr>
            <a:xfrm>
              <a:off x="203247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0" name="Google Shape;267;p29">
              <a:extLst>
                <a:ext uri="{FF2B5EF4-FFF2-40B4-BE49-F238E27FC236}">
                  <a16:creationId xmlns:a16="http://schemas.microsoft.com/office/drawing/2014/main" id="{B784CC0A-E46F-1049-364C-AF4A26DD0B86}"/>
                </a:ext>
              </a:extLst>
            </p:cNvPr>
            <p:cNvSpPr/>
            <p:nvPr/>
          </p:nvSpPr>
          <p:spPr>
            <a:xfrm>
              <a:off x="2065054"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a:solidFill>
                    <a:srgbClr val="FFFFFF"/>
                  </a:solidFill>
                  <a:latin typeface="Albert Sans SemiBold" pitchFamily="2" charset="77"/>
                  <a:ea typeface="Source Serif 4 Black" panose="02040603050405020204" pitchFamily="18" charset="0"/>
                  <a:cs typeface="Inter Black"/>
                  <a:sym typeface="Inter Black"/>
                </a:rPr>
                <a:t>Evaluate accuracy</a:t>
              </a:r>
              <a:endParaRPr b="1">
                <a:solidFill>
                  <a:srgbClr val="FFFFFF"/>
                </a:solidFill>
                <a:latin typeface="Albert Sans SemiBold" pitchFamily="2" charset="77"/>
                <a:ea typeface="Source Serif 4 Black" panose="02040603050405020204" pitchFamily="18" charset="0"/>
                <a:cs typeface="Inter Black"/>
                <a:sym typeface="Inter Black"/>
              </a:endParaRPr>
            </a:p>
          </p:txBody>
        </p:sp>
      </p:grpSp>
      <p:sp>
        <p:nvSpPr>
          <p:cNvPr id="21" name="Google Shape;267;p29">
            <a:extLst>
              <a:ext uri="{FF2B5EF4-FFF2-40B4-BE49-F238E27FC236}">
                <a16:creationId xmlns:a16="http://schemas.microsoft.com/office/drawing/2014/main" id="{C9077407-9B8B-F77D-1A64-327DA43778B5}"/>
              </a:ext>
            </a:extLst>
          </p:cNvPr>
          <p:cNvSpPr/>
          <p:nvPr/>
        </p:nvSpPr>
        <p:spPr>
          <a:xfrm>
            <a:off x="-3064195" y="3668933"/>
            <a:ext cx="1098311" cy="877398"/>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dirty="0">
                <a:solidFill>
                  <a:schemeClr val="tx1"/>
                </a:solidFill>
                <a:latin typeface="Albert Sans Medium" pitchFamily="2" charset="77"/>
                <a:ea typeface="Source Serif 4 Black" panose="02040603050405020204" pitchFamily="18" charset="0"/>
                <a:cs typeface="Inter Black"/>
                <a:sym typeface="Inter Black"/>
              </a:rPr>
              <a:t>Upload if accuracy is 75%</a:t>
            </a:r>
            <a:endParaRPr dirty="0">
              <a:solidFill>
                <a:schemeClr val="tx1"/>
              </a:solidFill>
              <a:latin typeface="Albert Sans Medium" pitchFamily="2" charset="77"/>
              <a:ea typeface="Source Serif 4 Black" panose="02040603050405020204" pitchFamily="18" charset="0"/>
              <a:cs typeface="Inter Black"/>
              <a:sym typeface="Inter Black"/>
            </a:endParaRPr>
          </a:p>
        </p:txBody>
      </p:sp>
      <p:sp>
        <p:nvSpPr>
          <p:cNvPr id="22" name="Google Shape;267;p29">
            <a:extLst>
              <a:ext uri="{FF2B5EF4-FFF2-40B4-BE49-F238E27FC236}">
                <a16:creationId xmlns:a16="http://schemas.microsoft.com/office/drawing/2014/main" id="{6863229E-B6AC-4D6E-5553-A71433FB7909}"/>
              </a:ext>
            </a:extLst>
          </p:cNvPr>
          <p:cNvSpPr/>
          <p:nvPr/>
        </p:nvSpPr>
        <p:spPr>
          <a:xfrm>
            <a:off x="-1814133" y="3668933"/>
            <a:ext cx="1098311" cy="877398"/>
          </a:xfrm>
          <a:prstGeom prst="ellipse">
            <a:avLst/>
          </a:prstGeom>
          <a:solidFill>
            <a:schemeClr val="bg1"/>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a:solidFill>
                  <a:schemeClr val="tx1"/>
                </a:solidFill>
                <a:latin typeface="Albert Sans Medium" pitchFamily="2" charset="77"/>
                <a:ea typeface="Source Serif 4 Black" panose="02040603050405020204" pitchFamily="18" charset="0"/>
                <a:cs typeface="Inter Black"/>
                <a:sym typeface="Inter Black"/>
              </a:rPr>
              <a:t>Train until accuracy</a:t>
            </a:r>
            <a:endParaRPr>
              <a:solidFill>
                <a:schemeClr val="tx1"/>
              </a:solidFill>
              <a:latin typeface="Albert Sans Medium" pitchFamily="2" charset="77"/>
              <a:ea typeface="Source Serif 4 Black" panose="02040603050405020204" pitchFamily="18" charset="0"/>
              <a:cs typeface="Inter Black"/>
              <a:sym typeface="Inter Black"/>
            </a:endParaRPr>
          </a:p>
        </p:txBody>
      </p:sp>
      <p:sp>
        <p:nvSpPr>
          <p:cNvPr id="23" name="Rectángulo 22">
            <a:extLst>
              <a:ext uri="{FF2B5EF4-FFF2-40B4-BE49-F238E27FC236}">
                <a16:creationId xmlns:a16="http://schemas.microsoft.com/office/drawing/2014/main" id="{690C3579-7809-8E4E-8849-E067C0406E08}"/>
              </a:ext>
            </a:extLst>
          </p:cNvPr>
          <p:cNvSpPr/>
          <p:nvPr/>
        </p:nvSpPr>
        <p:spPr>
          <a:xfrm>
            <a:off x="-2429872" y="1322755"/>
            <a:ext cx="1805215" cy="327982"/>
          </a:xfrm>
          <a:prstGeom prst="rect">
            <a:avLst/>
          </a:prstGeom>
          <a:solidFill>
            <a:srgbClr val="F25F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latin typeface="Albert Sans Medium" pitchFamily="2" charset="77"/>
              </a:rPr>
              <a:t>Train until accuracy</a:t>
            </a:r>
          </a:p>
        </p:txBody>
      </p:sp>
      <p:sp>
        <p:nvSpPr>
          <p:cNvPr id="24" name="Rectángulo 23">
            <a:extLst>
              <a:ext uri="{FF2B5EF4-FFF2-40B4-BE49-F238E27FC236}">
                <a16:creationId xmlns:a16="http://schemas.microsoft.com/office/drawing/2014/main" id="{3C750A1C-065D-AF73-244B-212AD5AE2B24}"/>
              </a:ext>
            </a:extLst>
          </p:cNvPr>
          <p:cNvSpPr/>
          <p:nvPr/>
        </p:nvSpPr>
        <p:spPr>
          <a:xfrm>
            <a:off x="-2373839" y="3270471"/>
            <a:ext cx="1628840" cy="327982"/>
          </a:xfrm>
          <a:prstGeom prst="rect">
            <a:avLst/>
          </a:prstGeom>
          <a:solidFill>
            <a:srgbClr val="F25F41"/>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latin typeface="Albert Sans Medium" pitchFamily="2" charset="77"/>
              </a:rPr>
              <a:t>Accuracy Loop</a:t>
            </a:r>
          </a:p>
        </p:txBody>
      </p:sp>
      <p:cxnSp>
        <p:nvCxnSpPr>
          <p:cNvPr id="25" name="Conector curvado 24">
            <a:extLst>
              <a:ext uri="{FF2B5EF4-FFF2-40B4-BE49-F238E27FC236}">
                <a16:creationId xmlns:a16="http://schemas.microsoft.com/office/drawing/2014/main" id="{41B63B9D-2A3B-1426-0CD1-9CCE88B1A41A}"/>
              </a:ext>
            </a:extLst>
          </p:cNvPr>
          <p:cNvCxnSpPr>
            <a:cxnSpLocks/>
            <a:stCxn id="17" idx="6"/>
            <a:endCxn id="23" idx="3"/>
          </p:cNvCxnSpPr>
          <p:nvPr/>
        </p:nvCxnSpPr>
        <p:spPr>
          <a:xfrm flipV="1">
            <a:off x="-669062" y="1486746"/>
            <a:ext cx="44405" cy="2631386"/>
          </a:xfrm>
          <a:prstGeom prst="curvedConnector3">
            <a:avLst>
              <a:gd name="adj1" fmla="val 1172915"/>
            </a:avLst>
          </a:prstGeom>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63C133DE-C34E-621B-1502-1C37B7C95937}"/>
              </a:ext>
            </a:extLst>
          </p:cNvPr>
          <p:cNvCxnSpPr>
            <a:cxnSpLocks/>
            <a:endCxn id="23" idx="1"/>
          </p:cNvCxnSpPr>
          <p:nvPr/>
        </p:nvCxnSpPr>
        <p:spPr>
          <a:xfrm>
            <a:off x="-3064195" y="1486746"/>
            <a:ext cx="634323" cy="0"/>
          </a:xfrm>
          <a:prstGeom prst="straightConnector1">
            <a:avLst/>
          </a:prstGeom>
          <a:solidFill>
            <a:srgbClr val="F25F41"/>
          </a:solidFill>
          <a:ln w="28575" cap="rnd">
            <a:solidFill>
              <a:srgbClr val="F25F4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7" name="Conector curvado 26">
            <a:extLst>
              <a:ext uri="{FF2B5EF4-FFF2-40B4-BE49-F238E27FC236}">
                <a16:creationId xmlns:a16="http://schemas.microsoft.com/office/drawing/2014/main" id="{DA590872-A238-9153-5DA0-BE03816C6D57}"/>
              </a:ext>
            </a:extLst>
          </p:cNvPr>
          <p:cNvCxnSpPr>
            <a:cxnSpLocks/>
            <a:endCxn id="13" idx="2"/>
          </p:cNvCxnSpPr>
          <p:nvPr/>
        </p:nvCxnSpPr>
        <p:spPr>
          <a:xfrm rot="5400000">
            <a:off x="-3575944" y="1799424"/>
            <a:ext cx="823484" cy="198129"/>
          </a:xfrm>
          <a:prstGeom prst="curvedConnector4">
            <a:avLst>
              <a:gd name="adj1" fmla="val -7"/>
              <a:gd name="adj2" fmla="val 319100"/>
            </a:avLst>
          </a:prstGeom>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C19FD6BF-CAFE-EA0F-6D24-6A0741C5076A}"/>
              </a:ext>
            </a:extLst>
          </p:cNvPr>
          <p:cNvCxnSpPr>
            <a:cxnSpLocks/>
          </p:cNvCxnSpPr>
          <p:nvPr/>
        </p:nvCxnSpPr>
        <p:spPr>
          <a:xfrm>
            <a:off x="-840753" y="747331"/>
            <a:ext cx="0" cy="565424"/>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 name="Conector curvado 31">
            <a:extLst>
              <a:ext uri="{FF2B5EF4-FFF2-40B4-BE49-F238E27FC236}">
                <a16:creationId xmlns:a16="http://schemas.microsoft.com/office/drawing/2014/main" id="{9928F82A-ADC5-1634-DA9A-5CBA7C9C43E7}"/>
              </a:ext>
            </a:extLst>
          </p:cNvPr>
          <p:cNvCxnSpPr>
            <a:cxnSpLocks/>
            <a:stCxn id="20" idx="4"/>
            <a:endCxn id="24" idx="0"/>
          </p:cNvCxnSpPr>
          <p:nvPr/>
        </p:nvCxnSpPr>
        <p:spPr>
          <a:xfrm rot="5400000">
            <a:off x="-1681570" y="2871082"/>
            <a:ext cx="521541" cy="277237"/>
          </a:xfrm>
          <a:prstGeom prst="curvedConnector3">
            <a:avLst>
              <a:gd name="adj1" fmla="val -26229"/>
            </a:avLst>
          </a:prstGeom>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pic>
        <p:nvPicPr>
          <p:cNvPr id="3" name="ml-pipeline">
            <a:hlinkClick r:id="" action="ppaction://media"/>
            <a:extLst>
              <a:ext uri="{FF2B5EF4-FFF2-40B4-BE49-F238E27FC236}">
                <a16:creationId xmlns:a16="http://schemas.microsoft.com/office/drawing/2014/main" id="{C456F33B-BFAF-CDEF-8AF2-83B2F19604E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66" y="23943"/>
            <a:ext cx="9144000" cy="5143500"/>
          </a:xfrm>
          <a:prstGeom prst="rect">
            <a:avLst/>
          </a:prstGeom>
        </p:spPr>
      </p:pic>
      <p:pic>
        <p:nvPicPr>
          <p:cNvPr id="4" name="Google Shape;153;p21">
            <a:extLst>
              <a:ext uri="{FF2B5EF4-FFF2-40B4-BE49-F238E27FC236}">
                <a16:creationId xmlns:a16="http://schemas.microsoft.com/office/drawing/2014/main" id="{D39CC95D-282A-00B3-21AF-E17EC0F1D46F}"/>
              </a:ext>
            </a:extLst>
          </p:cNvPr>
          <p:cNvPicPr preferRelativeResize="0"/>
          <p:nvPr/>
        </p:nvPicPr>
        <p:blipFill>
          <a:blip r:embed="rId7">
            <a:alphaModFix/>
          </a:blip>
          <a:stretch>
            <a:fillRect/>
          </a:stretch>
        </p:blipFill>
        <p:spPr>
          <a:xfrm>
            <a:off x="8057450" y="261000"/>
            <a:ext cx="758850" cy="198100"/>
          </a:xfrm>
          <a:prstGeom prst="rect">
            <a:avLst/>
          </a:prstGeom>
          <a:noFill/>
          <a:ln>
            <a:noFill/>
          </a:ln>
        </p:spPr>
      </p:pic>
      <p:pic>
        <p:nvPicPr>
          <p:cNvPr id="70" name="Imagen 69">
            <a:extLst>
              <a:ext uri="{FF2B5EF4-FFF2-40B4-BE49-F238E27FC236}">
                <a16:creationId xmlns:a16="http://schemas.microsoft.com/office/drawing/2014/main" id="{85845A6C-B35C-BFD4-73A6-BA5D496894EB}"/>
              </a:ext>
            </a:extLst>
          </p:cNvPr>
          <p:cNvPicPr>
            <a:picLocks noChangeAspect="1"/>
          </p:cNvPicPr>
          <p:nvPr/>
        </p:nvPicPr>
        <p:blipFill>
          <a:blip r:embed="rId8"/>
          <a:stretch>
            <a:fillRect/>
          </a:stretch>
        </p:blipFill>
        <p:spPr>
          <a:xfrm>
            <a:off x="-5294001" y="2729043"/>
            <a:ext cx="4876800" cy="4876800"/>
          </a:xfrm>
          <a:prstGeom prst="rect">
            <a:avLst/>
          </a:prstGeom>
        </p:spPr>
      </p:pic>
      <p:sp>
        <p:nvSpPr>
          <p:cNvPr id="74" name="Google Shape;167;p21">
            <a:extLst>
              <a:ext uri="{FF2B5EF4-FFF2-40B4-BE49-F238E27FC236}">
                <a16:creationId xmlns:a16="http://schemas.microsoft.com/office/drawing/2014/main" id="{0917A74C-3AEE-2590-CC66-F55FC8D16A70}"/>
              </a:ext>
            </a:extLst>
          </p:cNvPr>
          <p:cNvSpPr txBox="1"/>
          <p:nvPr/>
        </p:nvSpPr>
        <p:spPr>
          <a:xfrm>
            <a:off x="-9167141" y="325679"/>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latin typeface="Inter ExtraBold"/>
                <a:ea typeface="Inter ExtraBold"/>
                <a:cs typeface="Inter ExtraBold"/>
                <a:sym typeface="Inter ExtraBold"/>
              </a:rPr>
              <a:t>Sentiment analysis</a:t>
            </a:r>
            <a:endParaRPr sz="2700" b="1" dirty="0">
              <a:latin typeface="Inter"/>
              <a:ea typeface="Inter"/>
              <a:cs typeface="Inter"/>
              <a:sym typeface="Inter"/>
            </a:endParaRPr>
          </a:p>
        </p:txBody>
      </p:sp>
      <p:grpSp>
        <p:nvGrpSpPr>
          <p:cNvPr id="75" name="Grupo 74">
            <a:extLst>
              <a:ext uri="{FF2B5EF4-FFF2-40B4-BE49-F238E27FC236}">
                <a16:creationId xmlns:a16="http://schemas.microsoft.com/office/drawing/2014/main" id="{1072F569-871E-339D-DA53-3B27C182A665}"/>
              </a:ext>
            </a:extLst>
          </p:cNvPr>
          <p:cNvGrpSpPr/>
          <p:nvPr/>
        </p:nvGrpSpPr>
        <p:grpSpPr>
          <a:xfrm>
            <a:off x="-9429126" y="1757780"/>
            <a:ext cx="1383095" cy="1104899"/>
            <a:chOff x="174690" y="1340311"/>
            <a:chExt cx="1383095" cy="1104899"/>
          </a:xfrm>
        </p:grpSpPr>
        <p:sp>
          <p:nvSpPr>
            <p:cNvPr id="76" name="Google Shape;267;p29">
              <a:extLst>
                <a:ext uri="{FF2B5EF4-FFF2-40B4-BE49-F238E27FC236}">
                  <a16:creationId xmlns:a16="http://schemas.microsoft.com/office/drawing/2014/main" id="{6E754FB7-8988-8671-75C8-4F7B0B5919F5}"/>
                </a:ext>
              </a:extLst>
            </p:cNvPr>
            <p:cNvSpPr>
              <a:spLocks noChangeAspect="1"/>
            </p:cNvSpPr>
            <p:nvPr/>
          </p:nvSpPr>
          <p:spPr>
            <a:xfrm>
              <a:off x="17469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77" name="Google Shape;267;p29">
              <a:extLst>
                <a:ext uri="{FF2B5EF4-FFF2-40B4-BE49-F238E27FC236}">
                  <a16:creationId xmlns:a16="http://schemas.microsoft.com/office/drawing/2014/main" id="{F98D39D3-D431-0908-C18F-D4F533868D77}"/>
                </a:ext>
              </a:extLst>
            </p:cNvPr>
            <p:cNvSpPr/>
            <p:nvPr/>
          </p:nvSpPr>
          <p:spPr>
            <a:xfrm>
              <a:off x="207270"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Collect Reddit comments</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78" name="Conector recto de flecha 77">
            <a:extLst>
              <a:ext uri="{FF2B5EF4-FFF2-40B4-BE49-F238E27FC236}">
                <a16:creationId xmlns:a16="http://schemas.microsoft.com/office/drawing/2014/main" id="{2B0E18F9-71DB-F029-E247-B50F8B0CC4ED}"/>
              </a:ext>
            </a:extLst>
          </p:cNvPr>
          <p:cNvCxnSpPr>
            <a:cxnSpLocks/>
            <a:stCxn id="76" idx="6"/>
            <a:endCxn id="80" idx="2"/>
          </p:cNvCxnSpPr>
          <p:nvPr/>
        </p:nvCxnSpPr>
        <p:spPr>
          <a:xfrm>
            <a:off x="-8046034" y="2310231"/>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79" name="Grupo 78">
            <a:extLst>
              <a:ext uri="{FF2B5EF4-FFF2-40B4-BE49-F238E27FC236}">
                <a16:creationId xmlns:a16="http://schemas.microsoft.com/office/drawing/2014/main" id="{A679CC47-8A15-EE0F-25C8-A32845D45151}"/>
              </a:ext>
            </a:extLst>
          </p:cNvPr>
          <p:cNvGrpSpPr/>
          <p:nvPr/>
        </p:nvGrpSpPr>
        <p:grpSpPr>
          <a:xfrm>
            <a:off x="-7571346" y="1757780"/>
            <a:ext cx="1383095" cy="1104899"/>
            <a:chOff x="2032470" y="1340311"/>
            <a:chExt cx="1383095" cy="1104899"/>
          </a:xfrm>
        </p:grpSpPr>
        <p:sp>
          <p:nvSpPr>
            <p:cNvPr id="80" name="Google Shape;267;p29">
              <a:extLst>
                <a:ext uri="{FF2B5EF4-FFF2-40B4-BE49-F238E27FC236}">
                  <a16:creationId xmlns:a16="http://schemas.microsoft.com/office/drawing/2014/main" id="{B4149032-4031-108C-7794-429B81251B33}"/>
                </a:ext>
              </a:extLst>
            </p:cNvPr>
            <p:cNvSpPr>
              <a:spLocks noChangeAspect="1"/>
            </p:cNvSpPr>
            <p:nvPr/>
          </p:nvSpPr>
          <p:spPr>
            <a:xfrm>
              <a:off x="203247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81" name="Google Shape;267;p29">
              <a:extLst>
                <a:ext uri="{FF2B5EF4-FFF2-40B4-BE49-F238E27FC236}">
                  <a16:creationId xmlns:a16="http://schemas.microsoft.com/office/drawing/2014/main" id="{DCC5F597-EBDB-5833-9C29-46369B1CCD19}"/>
                </a:ext>
              </a:extLst>
            </p:cNvPr>
            <p:cNvSpPr/>
            <p:nvPr/>
          </p:nvSpPr>
          <p:spPr>
            <a:xfrm>
              <a:off x="2065053"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Divide comments file</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82" name="Conector recto de flecha 81">
            <a:extLst>
              <a:ext uri="{FF2B5EF4-FFF2-40B4-BE49-F238E27FC236}">
                <a16:creationId xmlns:a16="http://schemas.microsoft.com/office/drawing/2014/main" id="{0795CF0C-AD93-D1B4-D0F6-C2BBA8FC0FD5}"/>
              </a:ext>
            </a:extLst>
          </p:cNvPr>
          <p:cNvCxnSpPr>
            <a:cxnSpLocks/>
            <a:stCxn id="84" idx="6"/>
            <a:endCxn id="87" idx="2"/>
          </p:cNvCxnSpPr>
          <p:nvPr/>
        </p:nvCxnSpPr>
        <p:spPr>
          <a:xfrm>
            <a:off x="-4330473" y="2310230"/>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83" name="Grupo 82">
            <a:extLst>
              <a:ext uri="{FF2B5EF4-FFF2-40B4-BE49-F238E27FC236}">
                <a16:creationId xmlns:a16="http://schemas.microsoft.com/office/drawing/2014/main" id="{519BE61D-9D16-25EE-5024-1DF4D29FADC1}"/>
              </a:ext>
            </a:extLst>
          </p:cNvPr>
          <p:cNvGrpSpPr/>
          <p:nvPr/>
        </p:nvGrpSpPr>
        <p:grpSpPr>
          <a:xfrm>
            <a:off x="-5713565" y="1757779"/>
            <a:ext cx="1383095" cy="1104899"/>
            <a:chOff x="3890251" y="1340310"/>
            <a:chExt cx="1383095" cy="1104899"/>
          </a:xfrm>
        </p:grpSpPr>
        <p:sp>
          <p:nvSpPr>
            <p:cNvPr id="84" name="Google Shape;267;p29">
              <a:extLst>
                <a:ext uri="{FF2B5EF4-FFF2-40B4-BE49-F238E27FC236}">
                  <a16:creationId xmlns:a16="http://schemas.microsoft.com/office/drawing/2014/main" id="{A552FC71-D02B-A5E6-05CB-9A623F218863}"/>
                </a:ext>
              </a:extLst>
            </p:cNvPr>
            <p:cNvSpPr>
              <a:spLocks noChangeAspect="1"/>
            </p:cNvSpPr>
            <p:nvPr/>
          </p:nvSpPr>
          <p:spPr>
            <a:xfrm>
              <a:off x="389025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85" name="Google Shape;267;p29">
              <a:extLst>
                <a:ext uri="{FF2B5EF4-FFF2-40B4-BE49-F238E27FC236}">
                  <a16:creationId xmlns:a16="http://schemas.microsoft.com/office/drawing/2014/main" id="{828E1CED-A930-C59C-9859-62415070F2E0}"/>
                </a:ext>
              </a:extLst>
            </p:cNvPr>
            <p:cNvSpPr/>
            <p:nvPr/>
          </p:nvSpPr>
          <p:spPr>
            <a:xfrm>
              <a:off x="3922831"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Sentiment analysis with RoBERTa</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86" name="Grupo 85">
            <a:extLst>
              <a:ext uri="{FF2B5EF4-FFF2-40B4-BE49-F238E27FC236}">
                <a16:creationId xmlns:a16="http://schemas.microsoft.com/office/drawing/2014/main" id="{BDD71382-4423-3FB0-9C0B-0F50B99A5B27}"/>
              </a:ext>
            </a:extLst>
          </p:cNvPr>
          <p:cNvGrpSpPr/>
          <p:nvPr/>
        </p:nvGrpSpPr>
        <p:grpSpPr>
          <a:xfrm>
            <a:off x="-3855785" y="1757779"/>
            <a:ext cx="1383095" cy="1104899"/>
            <a:chOff x="5748031" y="1340310"/>
            <a:chExt cx="1383095" cy="1104899"/>
          </a:xfrm>
        </p:grpSpPr>
        <p:sp>
          <p:nvSpPr>
            <p:cNvPr id="87" name="Google Shape;267;p29">
              <a:extLst>
                <a:ext uri="{FF2B5EF4-FFF2-40B4-BE49-F238E27FC236}">
                  <a16:creationId xmlns:a16="http://schemas.microsoft.com/office/drawing/2014/main" id="{2E076810-C0E5-FF80-EDE4-7DCAE4C1B3D7}"/>
                </a:ext>
              </a:extLst>
            </p:cNvPr>
            <p:cNvSpPr>
              <a:spLocks noChangeAspect="1"/>
            </p:cNvSpPr>
            <p:nvPr/>
          </p:nvSpPr>
          <p:spPr>
            <a:xfrm>
              <a:off x="574803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88" name="Google Shape;267;p29">
              <a:extLst>
                <a:ext uri="{FF2B5EF4-FFF2-40B4-BE49-F238E27FC236}">
                  <a16:creationId xmlns:a16="http://schemas.microsoft.com/office/drawing/2014/main" id="{385B3B94-B3E8-7D20-758D-45BD52D4602C}"/>
                </a:ext>
              </a:extLst>
            </p:cNvPr>
            <p:cNvSpPr/>
            <p:nvPr/>
          </p:nvSpPr>
          <p:spPr>
            <a:xfrm>
              <a:off x="5780614"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Unify resulting files</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89" name="Conector recto de flecha 88">
            <a:extLst>
              <a:ext uri="{FF2B5EF4-FFF2-40B4-BE49-F238E27FC236}">
                <a16:creationId xmlns:a16="http://schemas.microsoft.com/office/drawing/2014/main" id="{5E295ADE-2CFA-8E91-92FD-60EAEF3EA2A4}"/>
              </a:ext>
            </a:extLst>
          </p:cNvPr>
          <p:cNvCxnSpPr>
            <a:cxnSpLocks/>
            <a:stCxn id="80" idx="6"/>
            <a:endCxn id="84" idx="2"/>
          </p:cNvCxnSpPr>
          <p:nvPr/>
        </p:nvCxnSpPr>
        <p:spPr>
          <a:xfrm flipV="1">
            <a:off x="-6188250" y="2310228"/>
            <a:ext cx="474685" cy="1"/>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479CB6C9-1CB5-5D07-580C-1526D8E81471}"/>
              </a:ext>
            </a:extLst>
          </p:cNvPr>
          <p:cNvCxnSpPr>
            <a:cxnSpLocks/>
            <a:stCxn id="87" idx="6"/>
            <a:endCxn id="108" idx="2"/>
          </p:cNvCxnSpPr>
          <p:nvPr/>
        </p:nvCxnSpPr>
        <p:spPr>
          <a:xfrm>
            <a:off x="-2472689" y="2310228"/>
            <a:ext cx="474685"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91" name="CuadroTexto 90">
            <a:extLst>
              <a:ext uri="{FF2B5EF4-FFF2-40B4-BE49-F238E27FC236}">
                <a16:creationId xmlns:a16="http://schemas.microsoft.com/office/drawing/2014/main" id="{F12677D7-E191-91ED-99AF-150F5519B746}"/>
              </a:ext>
            </a:extLst>
          </p:cNvPr>
          <p:cNvSpPr txBox="1"/>
          <p:nvPr/>
        </p:nvSpPr>
        <p:spPr>
          <a:xfrm>
            <a:off x="-7312884" y="4437644"/>
            <a:ext cx="4581726" cy="246221"/>
          </a:xfrm>
          <a:prstGeom prst="rect">
            <a:avLst/>
          </a:prstGeom>
          <a:noFill/>
        </p:spPr>
        <p:txBody>
          <a:bodyPr wrap="square">
            <a:spAutoFit/>
          </a:bodyPr>
          <a:lstStyle/>
          <a:p>
            <a:pPr marL="0" lvl="0" indent="0" algn="ctr" rtl="0">
              <a:spcBef>
                <a:spcPts val="0"/>
              </a:spcBef>
              <a:spcAft>
                <a:spcPts val="0"/>
              </a:spcAft>
              <a:buNone/>
            </a:pPr>
            <a:r>
              <a:rPr lang="en-US" sz="1000" dirty="0"/>
              <a:t>Sentiment analysis workflow</a:t>
            </a:r>
          </a:p>
        </p:txBody>
      </p:sp>
      <p:grpSp>
        <p:nvGrpSpPr>
          <p:cNvPr id="92" name="Grupo 91">
            <a:extLst>
              <a:ext uri="{FF2B5EF4-FFF2-40B4-BE49-F238E27FC236}">
                <a16:creationId xmlns:a16="http://schemas.microsoft.com/office/drawing/2014/main" id="{3E172EE7-EFD1-930A-CB3D-34DFE81BD286}"/>
              </a:ext>
            </a:extLst>
          </p:cNvPr>
          <p:cNvGrpSpPr/>
          <p:nvPr/>
        </p:nvGrpSpPr>
        <p:grpSpPr>
          <a:xfrm>
            <a:off x="-5713565" y="437196"/>
            <a:ext cx="1383095" cy="1104899"/>
            <a:chOff x="3890251" y="1340310"/>
            <a:chExt cx="1383095" cy="1104899"/>
          </a:xfrm>
        </p:grpSpPr>
        <p:sp>
          <p:nvSpPr>
            <p:cNvPr id="93" name="Google Shape;267;p29">
              <a:extLst>
                <a:ext uri="{FF2B5EF4-FFF2-40B4-BE49-F238E27FC236}">
                  <a16:creationId xmlns:a16="http://schemas.microsoft.com/office/drawing/2014/main" id="{7F35635F-9762-EAAD-9069-E6F5DC9C7962}"/>
                </a:ext>
              </a:extLst>
            </p:cNvPr>
            <p:cNvSpPr>
              <a:spLocks noChangeAspect="1"/>
            </p:cNvSpPr>
            <p:nvPr/>
          </p:nvSpPr>
          <p:spPr>
            <a:xfrm>
              <a:off x="389025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94" name="Google Shape;267;p29">
              <a:extLst>
                <a:ext uri="{FF2B5EF4-FFF2-40B4-BE49-F238E27FC236}">
                  <a16:creationId xmlns:a16="http://schemas.microsoft.com/office/drawing/2014/main" id="{F224C032-0FF6-5941-740B-2DEA6E02C4A3}"/>
                </a:ext>
              </a:extLst>
            </p:cNvPr>
            <p:cNvSpPr/>
            <p:nvPr/>
          </p:nvSpPr>
          <p:spPr>
            <a:xfrm>
              <a:off x="3922831"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Sentiment analysis with RoBERTa</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95" name="Grupo 94">
            <a:extLst>
              <a:ext uri="{FF2B5EF4-FFF2-40B4-BE49-F238E27FC236}">
                <a16:creationId xmlns:a16="http://schemas.microsoft.com/office/drawing/2014/main" id="{449E6BD3-F72E-DD61-A2D4-ED27AAF78A4C}"/>
              </a:ext>
            </a:extLst>
          </p:cNvPr>
          <p:cNvGrpSpPr/>
          <p:nvPr/>
        </p:nvGrpSpPr>
        <p:grpSpPr>
          <a:xfrm>
            <a:off x="-5713568" y="3078363"/>
            <a:ext cx="1383095" cy="1104899"/>
            <a:chOff x="3890251" y="1340310"/>
            <a:chExt cx="1383095" cy="1104899"/>
          </a:xfrm>
        </p:grpSpPr>
        <p:sp>
          <p:nvSpPr>
            <p:cNvPr id="96" name="Google Shape;267;p29">
              <a:extLst>
                <a:ext uri="{FF2B5EF4-FFF2-40B4-BE49-F238E27FC236}">
                  <a16:creationId xmlns:a16="http://schemas.microsoft.com/office/drawing/2014/main" id="{B0932DB6-F328-947E-7DA4-98C721660479}"/>
                </a:ext>
              </a:extLst>
            </p:cNvPr>
            <p:cNvSpPr>
              <a:spLocks noChangeAspect="1"/>
            </p:cNvSpPr>
            <p:nvPr/>
          </p:nvSpPr>
          <p:spPr>
            <a:xfrm>
              <a:off x="389025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97" name="Google Shape;267;p29">
              <a:extLst>
                <a:ext uri="{FF2B5EF4-FFF2-40B4-BE49-F238E27FC236}">
                  <a16:creationId xmlns:a16="http://schemas.microsoft.com/office/drawing/2014/main" id="{1786E0A7-CF3E-4B2B-62B6-E87622593A21}"/>
                </a:ext>
              </a:extLst>
            </p:cNvPr>
            <p:cNvSpPr/>
            <p:nvPr/>
          </p:nvSpPr>
          <p:spPr>
            <a:xfrm>
              <a:off x="3922831"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Sentiment analysis with RoBERTa</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98" name="Conector recto de flecha 97">
            <a:extLst>
              <a:ext uri="{FF2B5EF4-FFF2-40B4-BE49-F238E27FC236}">
                <a16:creationId xmlns:a16="http://schemas.microsoft.com/office/drawing/2014/main" id="{13B5E823-C3D0-21C9-2087-49EA598B74BD}"/>
              </a:ext>
            </a:extLst>
          </p:cNvPr>
          <p:cNvCxnSpPr>
            <a:cxnSpLocks/>
            <a:stCxn id="80" idx="7"/>
          </p:cNvCxnSpPr>
          <p:nvPr/>
        </p:nvCxnSpPr>
        <p:spPr>
          <a:xfrm flipV="1">
            <a:off x="-6390801" y="1348117"/>
            <a:ext cx="788007" cy="57147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9" name="Conector recto de flecha 98">
            <a:extLst>
              <a:ext uri="{FF2B5EF4-FFF2-40B4-BE49-F238E27FC236}">
                <a16:creationId xmlns:a16="http://schemas.microsoft.com/office/drawing/2014/main" id="{21938C76-4EDE-90D0-EBAD-8B1F07D2A8D8}"/>
              </a:ext>
            </a:extLst>
          </p:cNvPr>
          <p:cNvCxnSpPr>
            <a:cxnSpLocks/>
            <a:stCxn id="80" idx="5"/>
            <a:endCxn id="96" idx="1"/>
          </p:cNvCxnSpPr>
          <p:nvPr/>
        </p:nvCxnSpPr>
        <p:spPr>
          <a:xfrm>
            <a:off x="-6390801" y="2700870"/>
            <a:ext cx="879783" cy="53930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D0AA3074-CCE8-B455-032A-5CC9261D8C33}"/>
              </a:ext>
            </a:extLst>
          </p:cNvPr>
          <p:cNvCxnSpPr>
            <a:cxnSpLocks/>
            <a:stCxn id="93" idx="5"/>
            <a:endCxn id="87" idx="1"/>
          </p:cNvCxnSpPr>
          <p:nvPr/>
        </p:nvCxnSpPr>
        <p:spPr>
          <a:xfrm>
            <a:off x="-4533020" y="1380286"/>
            <a:ext cx="879785" cy="53930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1" name="Conector recto de flecha 100">
            <a:extLst>
              <a:ext uri="{FF2B5EF4-FFF2-40B4-BE49-F238E27FC236}">
                <a16:creationId xmlns:a16="http://schemas.microsoft.com/office/drawing/2014/main" id="{4E318402-D233-2303-F0BE-E1C9072BAAF1}"/>
              </a:ext>
            </a:extLst>
          </p:cNvPr>
          <p:cNvCxnSpPr>
            <a:cxnSpLocks/>
            <a:stCxn id="96" idx="7"/>
            <a:endCxn id="87" idx="3"/>
          </p:cNvCxnSpPr>
          <p:nvPr/>
        </p:nvCxnSpPr>
        <p:spPr>
          <a:xfrm flipV="1">
            <a:off x="-4533023" y="2700869"/>
            <a:ext cx="879788" cy="539303"/>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102" name="Google Shape;267;p29">
            <a:extLst>
              <a:ext uri="{FF2B5EF4-FFF2-40B4-BE49-F238E27FC236}">
                <a16:creationId xmlns:a16="http://schemas.microsoft.com/office/drawing/2014/main" id="{3E94F2CF-DCF1-70D9-517F-6B8CCF538688}"/>
              </a:ext>
            </a:extLst>
          </p:cNvPr>
          <p:cNvSpPr/>
          <p:nvPr/>
        </p:nvSpPr>
        <p:spPr>
          <a:xfrm>
            <a:off x="-4559648" y="1131350"/>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1</a:t>
            </a:r>
            <a:endParaRPr sz="1600" dirty="0">
              <a:solidFill>
                <a:schemeClr val="tx1"/>
              </a:solidFill>
              <a:latin typeface="Inter Black"/>
              <a:ea typeface="Inter Black"/>
              <a:cs typeface="Inter Black"/>
              <a:sym typeface="Inter Black"/>
            </a:endParaRPr>
          </a:p>
        </p:txBody>
      </p:sp>
      <p:sp>
        <p:nvSpPr>
          <p:cNvPr id="103" name="Google Shape;267;p29">
            <a:extLst>
              <a:ext uri="{FF2B5EF4-FFF2-40B4-BE49-F238E27FC236}">
                <a16:creationId xmlns:a16="http://schemas.microsoft.com/office/drawing/2014/main" id="{E59CF41B-14EA-3833-7228-D11534D24DAE}"/>
              </a:ext>
            </a:extLst>
          </p:cNvPr>
          <p:cNvSpPr/>
          <p:nvPr/>
        </p:nvSpPr>
        <p:spPr>
          <a:xfrm>
            <a:off x="-4559648" y="2393417"/>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a:t>
            </a:r>
            <a:endParaRPr sz="1600" dirty="0">
              <a:solidFill>
                <a:schemeClr val="tx1"/>
              </a:solidFill>
              <a:latin typeface="Inter Black"/>
              <a:ea typeface="Inter Black"/>
              <a:cs typeface="Inter Black"/>
              <a:sym typeface="Inter Black"/>
            </a:endParaRPr>
          </a:p>
        </p:txBody>
      </p:sp>
      <p:sp>
        <p:nvSpPr>
          <p:cNvPr id="104" name="Google Shape;267;p29">
            <a:extLst>
              <a:ext uri="{FF2B5EF4-FFF2-40B4-BE49-F238E27FC236}">
                <a16:creationId xmlns:a16="http://schemas.microsoft.com/office/drawing/2014/main" id="{2218F929-2EA2-A14D-D0CD-5D41BB048072}"/>
              </a:ext>
            </a:extLst>
          </p:cNvPr>
          <p:cNvSpPr/>
          <p:nvPr/>
        </p:nvSpPr>
        <p:spPr>
          <a:xfrm>
            <a:off x="-4547919" y="3774008"/>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n</a:t>
            </a:r>
            <a:endParaRPr sz="1600" dirty="0">
              <a:solidFill>
                <a:schemeClr val="tx1"/>
              </a:solidFill>
              <a:latin typeface="Inter Black"/>
              <a:ea typeface="Inter Black"/>
              <a:cs typeface="Inter Black"/>
              <a:sym typeface="Inter Black"/>
            </a:endParaRPr>
          </a:p>
        </p:txBody>
      </p:sp>
      <p:grpSp>
        <p:nvGrpSpPr>
          <p:cNvPr id="105" name="Grupo 104">
            <a:extLst>
              <a:ext uri="{FF2B5EF4-FFF2-40B4-BE49-F238E27FC236}">
                <a16:creationId xmlns:a16="http://schemas.microsoft.com/office/drawing/2014/main" id="{6CE5D82A-007C-0D6A-BBF4-63162410213C}"/>
              </a:ext>
            </a:extLst>
          </p:cNvPr>
          <p:cNvGrpSpPr/>
          <p:nvPr/>
        </p:nvGrpSpPr>
        <p:grpSpPr>
          <a:xfrm>
            <a:off x="-1998004" y="1757779"/>
            <a:ext cx="1383095" cy="1104899"/>
            <a:chOff x="7605812" y="1757750"/>
            <a:chExt cx="1383095" cy="1104899"/>
          </a:xfrm>
        </p:grpSpPr>
        <p:grpSp>
          <p:nvGrpSpPr>
            <p:cNvPr id="106" name="Grupo 105">
              <a:extLst>
                <a:ext uri="{FF2B5EF4-FFF2-40B4-BE49-F238E27FC236}">
                  <a16:creationId xmlns:a16="http://schemas.microsoft.com/office/drawing/2014/main" id="{BA453E30-5150-E844-AFAD-660230837791}"/>
                </a:ext>
              </a:extLst>
            </p:cNvPr>
            <p:cNvGrpSpPr/>
            <p:nvPr/>
          </p:nvGrpSpPr>
          <p:grpSpPr>
            <a:xfrm>
              <a:off x="7605812" y="1757750"/>
              <a:ext cx="1383095" cy="1104899"/>
              <a:chOff x="7605812" y="1340310"/>
              <a:chExt cx="1383095" cy="1104899"/>
            </a:xfrm>
          </p:grpSpPr>
          <p:sp>
            <p:nvSpPr>
              <p:cNvPr id="108" name="Google Shape;267;p29">
                <a:extLst>
                  <a:ext uri="{FF2B5EF4-FFF2-40B4-BE49-F238E27FC236}">
                    <a16:creationId xmlns:a16="http://schemas.microsoft.com/office/drawing/2014/main" id="{2F74FFF9-CC34-43A5-1414-DB21802C2167}"/>
                  </a:ext>
                </a:extLst>
              </p:cNvPr>
              <p:cNvSpPr>
                <a:spLocks noChangeAspect="1"/>
              </p:cNvSpPr>
              <p:nvPr/>
            </p:nvSpPr>
            <p:spPr>
              <a:xfrm>
                <a:off x="7605812"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09" name="Google Shape;267;p29">
                <a:extLst>
                  <a:ext uri="{FF2B5EF4-FFF2-40B4-BE49-F238E27FC236}">
                    <a16:creationId xmlns:a16="http://schemas.microsoft.com/office/drawing/2014/main" id="{257E6178-E44F-0005-D733-41A15FB50FB9}"/>
                  </a:ext>
                </a:extLst>
              </p:cNvPr>
              <p:cNvSpPr/>
              <p:nvPr/>
            </p:nvSpPr>
            <p:spPr>
              <a:xfrm>
                <a:off x="7638392"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Data</a:t>
                </a:r>
              </a:p>
              <a:p>
                <a:pPr marL="0" lvl="0" indent="0" algn="ctr" rtl="0">
                  <a:spcBef>
                    <a:spcPts val="0"/>
                  </a:spcBef>
                  <a:spcAft>
                    <a:spcPts val="0"/>
                  </a:spcAft>
                  <a:buNone/>
                </a:pP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sp>
          <p:nvSpPr>
            <p:cNvPr id="107" name="CuadroTexto 106">
              <a:extLst>
                <a:ext uri="{FF2B5EF4-FFF2-40B4-BE49-F238E27FC236}">
                  <a16:creationId xmlns:a16="http://schemas.microsoft.com/office/drawing/2014/main" id="{29C1DDEE-C24C-91AD-F1D6-62714DDB03F5}"/>
                </a:ext>
              </a:extLst>
            </p:cNvPr>
            <p:cNvSpPr txBox="1"/>
            <p:nvPr/>
          </p:nvSpPr>
          <p:spPr>
            <a:xfrm>
              <a:off x="7630550" y="2270634"/>
              <a:ext cx="1323813" cy="307777"/>
            </a:xfrm>
            <a:prstGeom prst="rect">
              <a:avLst/>
            </a:prstGeom>
            <a:noFill/>
          </p:spPr>
          <p:txBody>
            <a:bodyPr wrap="square">
              <a:spAutoFit/>
            </a:bodyPr>
            <a:lstStyle/>
            <a:p>
              <a:pPr algn="ctr"/>
              <a:r>
                <a:rPr lang="es" b="1" dirty="0">
                  <a:solidFill>
                    <a:srgbClr val="FFFFFF"/>
                  </a:solidFill>
                  <a:latin typeface="Albert Sans SemiBold" pitchFamily="2" charset="77"/>
                  <a:ea typeface="Source Serif 4 Black" panose="02040603050405020204" pitchFamily="18" charset="0"/>
                  <a:cs typeface="Inter Black"/>
                  <a:sym typeface="Inter Black"/>
                </a:rPr>
                <a:t>visualization</a:t>
              </a:r>
              <a:endParaRPr lang="es-MX" dirty="0"/>
            </a:p>
          </p:txBody>
        </p:sp>
      </p:grpSp>
    </p:spTree>
    <p:extLst>
      <p:ext uri="{BB962C8B-B14F-4D97-AF65-F5344CB8AC3E}">
        <p14:creationId xmlns:p14="http://schemas.microsoft.com/office/powerpoint/2010/main" val="1890567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3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DEFEF"/>
        </a:solidFill>
        <a:effectLst/>
      </p:bgPr>
    </p:bg>
    <p:spTree>
      <p:nvGrpSpPr>
        <p:cNvPr id="1" name="Shape 152">
          <a:extLst>
            <a:ext uri="{FF2B5EF4-FFF2-40B4-BE49-F238E27FC236}">
              <a16:creationId xmlns:a16="http://schemas.microsoft.com/office/drawing/2014/main" id="{429C1B16-8F2E-EF1A-960F-7FF5505F0440}"/>
            </a:ext>
          </a:extLst>
        </p:cNvPr>
        <p:cNvGrpSpPr/>
        <p:nvPr/>
      </p:nvGrpSpPr>
      <p:grpSpPr>
        <a:xfrm>
          <a:off x="0" y="0"/>
          <a:ext cx="0" cy="0"/>
          <a:chOff x="0" y="0"/>
          <a:chExt cx="0" cy="0"/>
        </a:xfrm>
      </p:grpSpPr>
      <p:sp>
        <p:nvSpPr>
          <p:cNvPr id="5" name="Google Shape;275;p30">
            <a:extLst>
              <a:ext uri="{FF2B5EF4-FFF2-40B4-BE49-F238E27FC236}">
                <a16:creationId xmlns:a16="http://schemas.microsoft.com/office/drawing/2014/main" id="{AB1CA508-5751-6E43-2025-B4E9970170DC}"/>
              </a:ext>
            </a:extLst>
          </p:cNvPr>
          <p:cNvSpPr/>
          <p:nvPr/>
        </p:nvSpPr>
        <p:spPr>
          <a:xfrm>
            <a:off x="0" y="0"/>
            <a:ext cx="9144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pic>
        <p:nvPicPr>
          <p:cNvPr id="6" name="Imagen 5">
            <a:extLst>
              <a:ext uri="{FF2B5EF4-FFF2-40B4-BE49-F238E27FC236}">
                <a16:creationId xmlns:a16="http://schemas.microsoft.com/office/drawing/2014/main" id="{53E689CC-BA57-D18C-56FE-A6166A0C2FFE}"/>
              </a:ext>
            </a:extLst>
          </p:cNvPr>
          <p:cNvPicPr>
            <a:picLocks noChangeAspect="1"/>
          </p:cNvPicPr>
          <p:nvPr/>
        </p:nvPicPr>
        <p:blipFill>
          <a:blip r:embed="rId5"/>
          <a:stretch>
            <a:fillRect/>
          </a:stretch>
        </p:blipFill>
        <p:spPr>
          <a:xfrm>
            <a:off x="-2389288" y="670950"/>
            <a:ext cx="4876800" cy="4876800"/>
          </a:xfrm>
          <a:prstGeom prst="rect">
            <a:avLst/>
          </a:prstGeom>
        </p:spPr>
      </p:pic>
      <p:sp>
        <p:nvSpPr>
          <p:cNvPr id="167" name="Google Shape;167;p21">
            <a:extLst>
              <a:ext uri="{FF2B5EF4-FFF2-40B4-BE49-F238E27FC236}">
                <a16:creationId xmlns:a16="http://schemas.microsoft.com/office/drawing/2014/main" id="{ACFFC671-AE0C-A1FE-FFEE-5E9FE96A58DD}"/>
              </a:ext>
            </a:extLst>
          </p:cNvPr>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latin typeface="Inter ExtraBold"/>
                <a:ea typeface="Inter ExtraBold"/>
                <a:cs typeface="Inter ExtraBold"/>
                <a:sym typeface="Inter ExtraBold"/>
              </a:rPr>
              <a:t>Sentiment analysis</a:t>
            </a:r>
            <a:endParaRPr sz="2700" b="1" dirty="0">
              <a:latin typeface="Inter"/>
              <a:ea typeface="Inter"/>
              <a:cs typeface="Inter"/>
              <a:sym typeface="Inter"/>
            </a:endParaRPr>
          </a:p>
        </p:txBody>
      </p:sp>
      <p:grpSp>
        <p:nvGrpSpPr>
          <p:cNvPr id="39" name="Grupo 38">
            <a:extLst>
              <a:ext uri="{FF2B5EF4-FFF2-40B4-BE49-F238E27FC236}">
                <a16:creationId xmlns:a16="http://schemas.microsoft.com/office/drawing/2014/main" id="{C51D2512-7AA1-0706-29B5-79594C0B89E3}"/>
              </a:ext>
            </a:extLst>
          </p:cNvPr>
          <p:cNvGrpSpPr/>
          <p:nvPr/>
        </p:nvGrpSpPr>
        <p:grpSpPr>
          <a:xfrm>
            <a:off x="174690" y="1757751"/>
            <a:ext cx="1383095" cy="1104899"/>
            <a:chOff x="174690" y="1340311"/>
            <a:chExt cx="1383095" cy="1104899"/>
          </a:xfrm>
        </p:grpSpPr>
        <p:sp>
          <p:nvSpPr>
            <p:cNvPr id="8" name="Google Shape;267;p29">
              <a:extLst>
                <a:ext uri="{FF2B5EF4-FFF2-40B4-BE49-F238E27FC236}">
                  <a16:creationId xmlns:a16="http://schemas.microsoft.com/office/drawing/2014/main" id="{598F3338-36F5-8796-81F0-D41468288E1D}"/>
                </a:ext>
              </a:extLst>
            </p:cNvPr>
            <p:cNvSpPr>
              <a:spLocks noChangeAspect="1"/>
            </p:cNvSpPr>
            <p:nvPr/>
          </p:nvSpPr>
          <p:spPr>
            <a:xfrm>
              <a:off x="17469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2" name="Google Shape;267;p29">
              <a:extLst>
                <a:ext uri="{FF2B5EF4-FFF2-40B4-BE49-F238E27FC236}">
                  <a16:creationId xmlns:a16="http://schemas.microsoft.com/office/drawing/2014/main" id="{D54A997C-5D1F-0F16-79A7-FA9AC93498FD}"/>
                </a:ext>
              </a:extLst>
            </p:cNvPr>
            <p:cNvSpPr/>
            <p:nvPr/>
          </p:nvSpPr>
          <p:spPr>
            <a:xfrm>
              <a:off x="207270"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Collect Reddit comments</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1" name="Conector recto de flecha 10">
            <a:extLst>
              <a:ext uri="{FF2B5EF4-FFF2-40B4-BE49-F238E27FC236}">
                <a16:creationId xmlns:a16="http://schemas.microsoft.com/office/drawing/2014/main" id="{911A17EF-620A-FA4E-CDA3-49BEBD309D33}"/>
              </a:ext>
            </a:extLst>
          </p:cNvPr>
          <p:cNvCxnSpPr>
            <a:cxnSpLocks/>
            <a:stCxn id="8" idx="6"/>
            <a:endCxn id="10" idx="2"/>
          </p:cNvCxnSpPr>
          <p:nvPr/>
        </p:nvCxnSpPr>
        <p:spPr>
          <a:xfrm>
            <a:off x="1557782" y="2310202"/>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41" name="Grupo 40">
            <a:extLst>
              <a:ext uri="{FF2B5EF4-FFF2-40B4-BE49-F238E27FC236}">
                <a16:creationId xmlns:a16="http://schemas.microsoft.com/office/drawing/2014/main" id="{3D484EDF-F59F-65A5-E204-4867B01A3E1E}"/>
              </a:ext>
            </a:extLst>
          </p:cNvPr>
          <p:cNvGrpSpPr/>
          <p:nvPr/>
        </p:nvGrpSpPr>
        <p:grpSpPr>
          <a:xfrm>
            <a:off x="2032470" y="1757751"/>
            <a:ext cx="1383095" cy="1104899"/>
            <a:chOff x="2032470" y="1340311"/>
            <a:chExt cx="1383095" cy="1104899"/>
          </a:xfrm>
        </p:grpSpPr>
        <p:sp>
          <p:nvSpPr>
            <p:cNvPr id="10" name="Google Shape;267;p29">
              <a:extLst>
                <a:ext uri="{FF2B5EF4-FFF2-40B4-BE49-F238E27FC236}">
                  <a16:creationId xmlns:a16="http://schemas.microsoft.com/office/drawing/2014/main" id="{776E4BA2-FAB4-4C9A-0B2D-FCA556516FCE}"/>
                </a:ext>
              </a:extLst>
            </p:cNvPr>
            <p:cNvSpPr>
              <a:spLocks noChangeAspect="1"/>
            </p:cNvSpPr>
            <p:nvPr/>
          </p:nvSpPr>
          <p:spPr>
            <a:xfrm>
              <a:off x="203247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4" name="Google Shape;267;p29">
              <a:extLst>
                <a:ext uri="{FF2B5EF4-FFF2-40B4-BE49-F238E27FC236}">
                  <a16:creationId xmlns:a16="http://schemas.microsoft.com/office/drawing/2014/main" id="{F37D795E-6746-7991-E464-D41FD0B756C7}"/>
                </a:ext>
              </a:extLst>
            </p:cNvPr>
            <p:cNvSpPr/>
            <p:nvPr/>
          </p:nvSpPr>
          <p:spPr>
            <a:xfrm>
              <a:off x="2065053"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Divide comments file</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7" name="Conector recto de flecha 16">
            <a:extLst>
              <a:ext uri="{FF2B5EF4-FFF2-40B4-BE49-F238E27FC236}">
                <a16:creationId xmlns:a16="http://schemas.microsoft.com/office/drawing/2014/main" id="{2C2EC0D4-756F-EF09-56D8-434D2F7CD21A}"/>
              </a:ext>
            </a:extLst>
          </p:cNvPr>
          <p:cNvCxnSpPr>
            <a:cxnSpLocks/>
            <a:stCxn id="15" idx="6"/>
            <a:endCxn id="16" idx="2"/>
          </p:cNvCxnSpPr>
          <p:nvPr/>
        </p:nvCxnSpPr>
        <p:spPr>
          <a:xfrm>
            <a:off x="5273343" y="2310201"/>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7B2A00EA-91AD-FB7C-A1F4-475AB57D17F7}"/>
              </a:ext>
            </a:extLst>
          </p:cNvPr>
          <p:cNvGrpSpPr/>
          <p:nvPr/>
        </p:nvGrpSpPr>
        <p:grpSpPr>
          <a:xfrm>
            <a:off x="3890251" y="1757750"/>
            <a:ext cx="1383095" cy="1104899"/>
            <a:chOff x="3890251" y="1340310"/>
            <a:chExt cx="1383095" cy="1104899"/>
          </a:xfrm>
        </p:grpSpPr>
        <p:sp>
          <p:nvSpPr>
            <p:cNvPr id="15" name="Google Shape;267;p29">
              <a:extLst>
                <a:ext uri="{FF2B5EF4-FFF2-40B4-BE49-F238E27FC236}">
                  <a16:creationId xmlns:a16="http://schemas.microsoft.com/office/drawing/2014/main" id="{7F95DE13-F7EB-12A3-46CE-84A46560DD52}"/>
                </a:ext>
              </a:extLst>
            </p:cNvPr>
            <p:cNvSpPr>
              <a:spLocks noChangeAspect="1"/>
            </p:cNvSpPr>
            <p:nvPr/>
          </p:nvSpPr>
          <p:spPr>
            <a:xfrm>
              <a:off x="389025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8" name="Google Shape;267;p29">
              <a:extLst>
                <a:ext uri="{FF2B5EF4-FFF2-40B4-BE49-F238E27FC236}">
                  <a16:creationId xmlns:a16="http://schemas.microsoft.com/office/drawing/2014/main" id="{C75F7A1E-23D5-2BCF-5CD4-4638C5860767}"/>
                </a:ext>
              </a:extLst>
            </p:cNvPr>
            <p:cNvSpPr/>
            <p:nvPr/>
          </p:nvSpPr>
          <p:spPr>
            <a:xfrm>
              <a:off x="3922831"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Sentiment analysis with RoBERTa</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43" name="Grupo 42">
            <a:extLst>
              <a:ext uri="{FF2B5EF4-FFF2-40B4-BE49-F238E27FC236}">
                <a16:creationId xmlns:a16="http://schemas.microsoft.com/office/drawing/2014/main" id="{63F0979D-B8EA-9503-8DCC-58C7D7E2B1B0}"/>
              </a:ext>
            </a:extLst>
          </p:cNvPr>
          <p:cNvGrpSpPr/>
          <p:nvPr/>
        </p:nvGrpSpPr>
        <p:grpSpPr>
          <a:xfrm>
            <a:off x="5748031" y="1757750"/>
            <a:ext cx="1383095" cy="1104899"/>
            <a:chOff x="5748031" y="1340310"/>
            <a:chExt cx="1383095" cy="1104899"/>
          </a:xfrm>
        </p:grpSpPr>
        <p:sp>
          <p:nvSpPr>
            <p:cNvPr id="16" name="Google Shape;267;p29">
              <a:extLst>
                <a:ext uri="{FF2B5EF4-FFF2-40B4-BE49-F238E27FC236}">
                  <a16:creationId xmlns:a16="http://schemas.microsoft.com/office/drawing/2014/main" id="{A5ABA36A-D972-3828-5545-86CD979AE069}"/>
                </a:ext>
              </a:extLst>
            </p:cNvPr>
            <p:cNvSpPr>
              <a:spLocks noChangeAspect="1"/>
            </p:cNvSpPr>
            <p:nvPr/>
          </p:nvSpPr>
          <p:spPr>
            <a:xfrm>
              <a:off x="574803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9" name="Google Shape;267;p29">
              <a:extLst>
                <a:ext uri="{FF2B5EF4-FFF2-40B4-BE49-F238E27FC236}">
                  <a16:creationId xmlns:a16="http://schemas.microsoft.com/office/drawing/2014/main" id="{AAAE92D7-D43C-058D-0D27-F2AE91B0AC99}"/>
                </a:ext>
              </a:extLst>
            </p:cNvPr>
            <p:cNvSpPr/>
            <p:nvPr/>
          </p:nvSpPr>
          <p:spPr>
            <a:xfrm>
              <a:off x="5780614"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Unify resulting files</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22" name="Conector recto de flecha 21">
            <a:extLst>
              <a:ext uri="{FF2B5EF4-FFF2-40B4-BE49-F238E27FC236}">
                <a16:creationId xmlns:a16="http://schemas.microsoft.com/office/drawing/2014/main" id="{4C9F8379-BD34-F3EB-E862-038A7B022A67}"/>
              </a:ext>
            </a:extLst>
          </p:cNvPr>
          <p:cNvCxnSpPr>
            <a:cxnSpLocks/>
            <a:stCxn id="10" idx="6"/>
            <a:endCxn id="15" idx="2"/>
          </p:cNvCxnSpPr>
          <p:nvPr/>
        </p:nvCxnSpPr>
        <p:spPr>
          <a:xfrm flipV="1">
            <a:off x="3415566" y="2310199"/>
            <a:ext cx="474685" cy="1"/>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3FE7E8AE-4875-EA25-3894-F48C520EBC08}"/>
              </a:ext>
            </a:extLst>
          </p:cNvPr>
          <p:cNvCxnSpPr>
            <a:cxnSpLocks/>
            <a:stCxn id="16" idx="6"/>
            <a:endCxn id="20" idx="2"/>
          </p:cNvCxnSpPr>
          <p:nvPr/>
        </p:nvCxnSpPr>
        <p:spPr>
          <a:xfrm>
            <a:off x="7131127" y="2310199"/>
            <a:ext cx="474685"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0C3C95A2-CB50-71F6-43E2-DC358BA105FC}"/>
              </a:ext>
            </a:extLst>
          </p:cNvPr>
          <p:cNvSpPr txBox="1"/>
          <p:nvPr/>
        </p:nvSpPr>
        <p:spPr>
          <a:xfrm>
            <a:off x="2290932" y="4437615"/>
            <a:ext cx="4581726" cy="246221"/>
          </a:xfrm>
          <a:prstGeom prst="rect">
            <a:avLst/>
          </a:prstGeom>
          <a:noFill/>
        </p:spPr>
        <p:txBody>
          <a:bodyPr wrap="square">
            <a:spAutoFit/>
          </a:bodyPr>
          <a:lstStyle/>
          <a:p>
            <a:pPr marL="0" lvl="0" indent="0" algn="ctr" rtl="0">
              <a:spcBef>
                <a:spcPts val="0"/>
              </a:spcBef>
              <a:spcAft>
                <a:spcPts val="0"/>
              </a:spcAft>
              <a:buNone/>
            </a:pPr>
            <a:r>
              <a:rPr lang="en-US" sz="1000" dirty="0"/>
              <a:t>Sentiment analysis workflow</a:t>
            </a:r>
          </a:p>
        </p:txBody>
      </p:sp>
      <p:grpSp>
        <p:nvGrpSpPr>
          <p:cNvPr id="7" name="Grupo 6">
            <a:extLst>
              <a:ext uri="{FF2B5EF4-FFF2-40B4-BE49-F238E27FC236}">
                <a16:creationId xmlns:a16="http://schemas.microsoft.com/office/drawing/2014/main" id="{DDF26794-E8B5-AF7B-A697-5B337C975120}"/>
              </a:ext>
            </a:extLst>
          </p:cNvPr>
          <p:cNvGrpSpPr/>
          <p:nvPr/>
        </p:nvGrpSpPr>
        <p:grpSpPr>
          <a:xfrm>
            <a:off x="3890251" y="437167"/>
            <a:ext cx="1383095" cy="1104899"/>
            <a:chOff x="3890251" y="1340310"/>
            <a:chExt cx="1383095" cy="1104899"/>
          </a:xfrm>
        </p:grpSpPr>
        <p:sp>
          <p:nvSpPr>
            <p:cNvPr id="9" name="Google Shape;267;p29">
              <a:extLst>
                <a:ext uri="{FF2B5EF4-FFF2-40B4-BE49-F238E27FC236}">
                  <a16:creationId xmlns:a16="http://schemas.microsoft.com/office/drawing/2014/main" id="{F9F5C77F-18BF-81C5-F1FE-03652D792A4C}"/>
                </a:ext>
              </a:extLst>
            </p:cNvPr>
            <p:cNvSpPr>
              <a:spLocks noChangeAspect="1"/>
            </p:cNvSpPr>
            <p:nvPr/>
          </p:nvSpPr>
          <p:spPr>
            <a:xfrm>
              <a:off x="389025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3" name="Google Shape;267;p29">
              <a:extLst>
                <a:ext uri="{FF2B5EF4-FFF2-40B4-BE49-F238E27FC236}">
                  <a16:creationId xmlns:a16="http://schemas.microsoft.com/office/drawing/2014/main" id="{32EC02DE-3F95-A6D1-72DE-28E89B543D03}"/>
                </a:ext>
              </a:extLst>
            </p:cNvPr>
            <p:cNvSpPr/>
            <p:nvPr/>
          </p:nvSpPr>
          <p:spPr>
            <a:xfrm>
              <a:off x="3922831"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Sentiment analysis with RoBERTa</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grpSp>
        <p:nvGrpSpPr>
          <p:cNvPr id="24" name="Grupo 23">
            <a:extLst>
              <a:ext uri="{FF2B5EF4-FFF2-40B4-BE49-F238E27FC236}">
                <a16:creationId xmlns:a16="http://schemas.microsoft.com/office/drawing/2014/main" id="{3B520191-972C-7E7B-46FE-74524EDA9C3E}"/>
              </a:ext>
            </a:extLst>
          </p:cNvPr>
          <p:cNvGrpSpPr/>
          <p:nvPr/>
        </p:nvGrpSpPr>
        <p:grpSpPr>
          <a:xfrm>
            <a:off x="3890248" y="3078334"/>
            <a:ext cx="1383095" cy="1104899"/>
            <a:chOff x="3890251" y="1340310"/>
            <a:chExt cx="1383095" cy="1104899"/>
          </a:xfrm>
        </p:grpSpPr>
        <p:sp>
          <p:nvSpPr>
            <p:cNvPr id="25" name="Google Shape;267;p29">
              <a:extLst>
                <a:ext uri="{FF2B5EF4-FFF2-40B4-BE49-F238E27FC236}">
                  <a16:creationId xmlns:a16="http://schemas.microsoft.com/office/drawing/2014/main" id="{98E895AD-BE57-3F88-433C-03C087B91058}"/>
                </a:ext>
              </a:extLst>
            </p:cNvPr>
            <p:cNvSpPr>
              <a:spLocks noChangeAspect="1"/>
            </p:cNvSpPr>
            <p:nvPr/>
          </p:nvSpPr>
          <p:spPr>
            <a:xfrm>
              <a:off x="389025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6" name="Google Shape;267;p29">
              <a:extLst>
                <a:ext uri="{FF2B5EF4-FFF2-40B4-BE49-F238E27FC236}">
                  <a16:creationId xmlns:a16="http://schemas.microsoft.com/office/drawing/2014/main" id="{E98A109D-177B-3C5F-1D56-20BCE9388524}"/>
                </a:ext>
              </a:extLst>
            </p:cNvPr>
            <p:cNvSpPr/>
            <p:nvPr/>
          </p:nvSpPr>
          <p:spPr>
            <a:xfrm>
              <a:off x="3922831"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Sentiment analysis with RoBERTa</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30" name="Conector recto de flecha 29">
            <a:extLst>
              <a:ext uri="{FF2B5EF4-FFF2-40B4-BE49-F238E27FC236}">
                <a16:creationId xmlns:a16="http://schemas.microsoft.com/office/drawing/2014/main" id="{D51D1228-2706-91D7-631A-9CF80F80C12C}"/>
              </a:ext>
            </a:extLst>
          </p:cNvPr>
          <p:cNvCxnSpPr>
            <a:cxnSpLocks/>
            <a:stCxn id="10" idx="7"/>
          </p:cNvCxnSpPr>
          <p:nvPr/>
        </p:nvCxnSpPr>
        <p:spPr>
          <a:xfrm flipV="1">
            <a:off x="3213015" y="1348088"/>
            <a:ext cx="788007" cy="57147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CFB6A165-59D0-C037-FD1D-9599152CA105}"/>
              </a:ext>
            </a:extLst>
          </p:cNvPr>
          <p:cNvCxnSpPr>
            <a:cxnSpLocks/>
            <a:stCxn id="10" idx="5"/>
            <a:endCxn id="25" idx="1"/>
          </p:cNvCxnSpPr>
          <p:nvPr/>
        </p:nvCxnSpPr>
        <p:spPr>
          <a:xfrm>
            <a:off x="3213015" y="2700841"/>
            <a:ext cx="879783" cy="53930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1B368C6B-82C9-831B-9592-C9ACB7EE01A0}"/>
              </a:ext>
            </a:extLst>
          </p:cNvPr>
          <p:cNvCxnSpPr>
            <a:cxnSpLocks/>
            <a:stCxn id="9" idx="5"/>
            <a:endCxn id="16" idx="1"/>
          </p:cNvCxnSpPr>
          <p:nvPr/>
        </p:nvCxnSpPr>
        <p:spPr>
          <a:xfrm>
            <a:off x="5070796" y="1380257"/>
            <a:ext cx="879785" cy="539302"/>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768E286E-5DC0-D599-EDBC-931C655590D0}"/>
              </a:ext>
            </a:extLst>
          </p:cNvPr>
          <p:cNvCxnSpPr>
            <a:cxnSpLocks/>
            <a:stCxn id="25" idx="7"/>
            <a:endCxn id="16" idx="3"/>
          </p:cNvCxnSpPr>
          <p:nvPr/>
        </p:nvCxnSpPr>
        <p:spPr>
          <a:xfrm flipV="1">
            <a:off x="5070793" y="2700840"/>
            <a:ext cx="879788" cy="539303"/>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27" name="Google Shape;267;p29">
            <a:extLst>
              <a:ext uri="{FF2B5EF4-FFF2-40B4-BE49-F238E27FC236}">
                <a16:creationId xmlns:a16="http://schemas.microsoft.com/office/drawing/2014/main" id="{7ABB9F76-934A-5012-5ADE-9BBDCBF3E30C}"/>
              </a:ext>
            </a:extLst>
          </p:cNvPr>
          <p:cNvSpPr/>
          <p:nvPr/>
        </p:nvSpPr>
        <p:spPr>
          <a:xfrm>
            <a:off x="5044168" y="1131321"/>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1</a:t>
            </a:r>
            <a:endParaRPr sz="1600" dirty="0">
              <a:solidFill>
                <a:schemeClr val="tx1"/>
              </a:solidFill>
              <a:latin typeface="Inter Black"/>
              <a:ea typeface="Inter Black"/>
              <a:cs typeface="Inter Black"/>
              <a:sym typeface="Inter Black"/>
            </a:endParaRPr>
          </a:p>
        </p:txBody>
      </p:sp>
      <p:sp>
        <p:nvSpPr>
          <p:cNvPr id="28" name="Google Shape;267;p29">
            <a:extLst>
              <a:ext uri="{FF2B5EF4-FFF2-40B4-BE49-F238E27FC236}">
                <a16:creationId xmlns:a16="http://schemas.microsoft.com/office/drawing/2014/main" id="{1C7983DE-0958-9B31-4671-9A869552D748}"/>
              </a:ext>
            </a:extLst>
          </p:cNvPr>
          <p:cNvSpPr/>
          <p:nvPr/>
        </p:nvSpPr>
        <p:spPr>
          <a:xfrm>
            <a:off x="5044168" y="2393388"/>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a:t>
            </a:r>
            <a:endParaRPr sz="1600" dirty="0">
              <a:solidFill>
                <a:schemeClr val="tx1"/>
              </a:solidFill>
              <a:latin typeface="Inter Black"/>
              <a:ea typeface="Inter Black"/>
              <a:cs typeface="Inter Black"/>
              <a:sym typeface="Inter Black"/>
            </a:endParaRPr>
          </a:p>
        </p:txBody>
      </p:sp>
      <p:sp>
        <p:nvSpPr>
          <p:cNvPr id="29" name="Google Shape;267;p29">
            <a:extLst>
              <a:ext uri="{FF2B5EF4-FFF2-40B4-BE49-F238E27FC236}">
                <a16:creationId xmlns:a16="http://schemas.microsoft.com/office/drawing/2014/main" id="{D07424BB-978D-7559-7927-AE9CAA3658D5}"/>
              </a:ext>
            </a:extLst>
          </p:cNvPr>
          <p:cNvSpPr/>
          <p:nvPr/>
        </p:nvSpPr>
        <p:spPr>
          <a:xfrm>
            <a:off x="5055897" y="3773979"/>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n</a:t>
            </a:r>
            <a:endParaRPr sz="1600" dirty="0">
              <a:solidFill>
                <a:schemeClr val="tx1"/>
              </a:solidFill>
              <a:latin typeface="Inter Black"/>
              <a:ea typeface="Inter Black"/>
              <a:cs typeface="Inter Black"/>
              <a:sym typeface="Inter Black"/>
            </a:endParaRPr>
          </a:p>
        </p:txBody>
      </p:sp>
      <p:pic>
        <p:nvPicPr>
          <p:cNvPr id="54" name="Imagen 53">
            <a:extLst>
              <a:ext uri="{FF2B5EF4-FFF2-40B4-BE49-F238E27FC236}">
                <a16:creationId xmlns:a16="http://schemas.microsoft.com/office/drawing/2014/main" id="{162E31C8-8DA7-FDF9-516A-8A5511A93680}"/>
              </a:ext>
            </a:extLst>
          </p:cNvPr>
          <p:cNvPicPr>
            <a:picLocks noChangeAspect="1"/>
          </p:cNvPicPr>
          <p:nvPr/>
        </p:nvPicPr>
        <p:blipFill>
          <a:blip r:embed="rId6"/>
          <a:stretch>
            <a:fillRect/>
          </a:stretch>
        </p:blipFill>
        <p:spPr>
          <a:xfrm>
            <a:off x="9463592" y="0"/>
            <a:ext cx="5522400" cy="7785383"/>
          </a:xfrm>
          <a:prstGeom prst="rect">
            <a:avLst/>
          </a:prstGeom>
        </p:spPr>
      </p:pic>
      <p:grpSp>
        <p:nvGrpSpPr>
          <p:cNvPr id="59" name="Grupo 58">
            <a:extLst>
              <a:ext uri="{FF2B5EF4-FFF2-40B4-BE49-F238E27FC236}">
                <a16:creationId xmlns:a16="http://schemas.microsoft.com/office/drawing/2014/main" id="{9F56DD0B-56BC-7E13-106A-79E24C99E108}"/>
              </a:ext>
            </a:extLst>
          </p:cNvPr>
          <p:cNvGrpSpPr/>
          <p:nvPr/>
        </p:nvGrpSpPr>
        <p:grpSpPr>
          <a:xfrm>
            <a:off x="7605812" y="1757750"/>
            <a:ext cx="1383095" cy="1104899"/>
            <a:chOff x="7605812" y="1757750"/>
            <a:chExt cx="1383095" cy="1104899"/>
          </a:xfrm>
        </p:grpSpPr>
        <p:grpSp>
          <p:nvGrpSpPr>
            <p:cNvPr id="44" name="Grupo 43">
              <a:extLst>
                <a:ext uri="{FF2B5EF4-FFF2-40B4-BE49-F238E27FC236}">
                  <a16:creationId xmlns:a16="http://schemas.microsoft.com/office/drawing/2014/main" id="{407A2960-2321-D2B5-D0A1-471D73777368}"/>
                </a:ext>
              </a:extLst>
            </p:cNvPr>
            <p:cNvGrpSpPr/>
            <p:nvPr/>
          </p:nvGrpSpPr>
          <p:grpSpPr>
            <a:xfrm>
              <a:off x="7605812" y="1757750"/>
              <a:ext cx="1383095" cy="1104899"/>
              <a:chOff x="7605812" y="1340310"/>
              <a:chExt cx="1383095" cy="1104899"/>
            </a:xfrm>
          </p:grpSpPr>
          <p:sp>
            <p:nvSpPr>
              <p:cNvPr id="20" name="Google Shape;267;p29">
                <a:extLst>
                  <a:ext uri="{FF2B5EF4-FFF2-40B4-BE49-F238E27FC236}">
                    <a16:creationId xmlns:a16="http://schemas.microsoft.com/office/drawing/2014/main" id="{17347C82-D235-48E3-E349-18C818508D1B}"/>
                  </a:ext>
                </a:extLst>
              </p:cNvPr>
              <p:cNvSpPr>
                <a:spLocks noChangeAspect="1"/>
              </p:cNvSpPr>
              <p:nvPr/>
            </p:nvSpPr>
            <p:spPr>
              <a:xfrm>
                <a:off x="7605812"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1" name="Google Shape;267;p29">
                <a:extLst>
                  <a:ext uri="{FF2B5EF4-FFF2-40B4-BE49-F238E27FC236}">
                    <a16:creationId xmlns:a16="http://schemas.microsoft.com/office/drawing/2014/main" id="{2077E6EC-B73F-BEC1-7428-B8D2FB63F5A9}"/>
                  </a:ext>
                </a:extLst>
              </p:cNvPr>
              <p:cNvSpPr/>
              <p:nvPr/>
            </p:nvSpPr>
            <p:spPr>
              <a:xfrm>
                <a:off x="7638392"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Data</a:t>
                </a:r>
              </a:p>
              <a:p>
                <a:pPr marL="0" lvl="0" indent="0" algn="ctr" rtl="0">
                  <a:spcBef>
                    <a:spcPts val="0"/>
                  </a:spcBef>
                  <a:spcAft>
                    <a:spcPts val="0"/>
                  </a:spcAft>
                  <a:buNone/>
                </a:pP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sp>
          <p:nvSpPr>
            <p:cNvPr id="58" name="CuadroTexto 57">
              <a:extLst>
                <a:ext uri="{FF2B5EF4-FFF2-40B4-BE49-F238E27FC236}">
                  <a16:creationId xmlns:a16="http://schemas.microsoft.com/office/drawing/2014/main" id="{E93BBCC2-EEA8-A585-FAF9-B383D798C7CE}"/>
                </a:ext>
              </a:extLst>
            </p:cNvPr>
            <p:cNvSpPr txBox="1"/>
            <p:nvPr/>
          </p:nvSpPr>
          <p:spPr>
            <a:xfrm>
              <a:off x="7630550" y="2270634"/>
              <a:ext cx="1323813" cy="307777"/>
            </a:xfrm>
            <a:prstGeom prst="rect">
              <a:avLst/>
            </a:prstGeom>
            <a:noFill/>
          </p:spPr>
          <p:txBody>
            <a:bodyPr wrap="square">
              <a:spAutoFit/>
            </a:bodyPr>
            <a:lstStyle/>
            <a:p>
              <a:pPr algn="ctr"/>
              <a:r>
                <a:rPr lang="es" b="1" dirty="0">
                  <a:solidFill>
                    <a:srgbClr val="FFFFFF"/>
                  </a:solidFill>
                  <a:latin typeface="Albert Sans SemiBold" pitchFamily="2" charset="77"/>
                  <a:ea typeface="Source Serif 4 Black" panose="02040603050405020204" pitchFamily="18" charset="0"/>
                  <a:cs typeface="Inter Black"/>
                  <a:sym typeface="Inter Black"/>
                </a:rPr>
                <a:t>visualization</a:t>
              </a:r>
              <a:endParaRPr lang="es-MX" dirty="0"/>
            </a:p>
          </p:txBody>
        </p:sp>
      </p:grpSp>
      <p:pic>
        <p:nvPicPr>
          <p:cNvPr id="153" name="Google Shape;153;p21">
            <a:extLst>
              <a:ext uri="{FF2B5EF4-FFF2-40B4-BE49-F238E27FC236}">
                <a16:creationId xmlns:a16="http://schemas.microsoft.com/office/drawing/2014/main" id="{615FD1F7-A3DB-F7B2-D0D3-B953FB75AB72}"/>
              </a:ext>
            </a:extLst>
          </p:cNvPr>
          <p:cNvPicPr preferRelativeResize="0"/>
          <p:nvPr/>
        </p:nvPicPr>
        <p:blipFill>
          <a:blip r:embed="rId7">
            <a:alphaModFix/>
          </a:blip>
          <a:stretch>
            <a:fillRect/>
          </a:stretch>
        </p:blipFill>
        <p:spPr>
          <a:xfrm>
            <a:off x="8057450" y="261000"/>
            <a:ext cx="758850" cy="198100"/>
          </a:xfrm>
          <a:prstGeom prst="rect">
            <a:avLst/>
          </a:prstGeom>
          <a:noFill/>
          <a:ln>
            <a:noFill/>
          </a:ln>
        </p:spPr>
      </p:pic>
      <p:pic>
        <p:nvPicPr>
          <p:cNvPr id="4" name="ml-pipeline">
            <a:hlinkClick r:id="" action="ppaction://media"/>
            <a:extLst>
              <a:ext uri="{FF2B5EF4-FFF2-40B4-BE49-F238E27FC236}">
                <a16:creationId xmlns:a16="http://schemas.microsoft.com/office/drawing/2014/main" id="{A7AF3DC5-08F1-9143-C076-4A3BE8BE492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0070522" y="1622975"/>
            <a:ext cx="2302786" cy="1295317"/>
          </a:xfrm>
          <a:prstGeom prst="rect">
            <a:avLst/>
          </a:prstGeom>
        </p:spPr>
      </p:pic>
    </p:spTree>
    <p:extLst>
      <p:ext uri="{BB962C8B-B14F-4D97-AF65-F5344CB8AC3E}">
        <p14:creationId xmlns:p14="http://schemas.microsoft.com/office/powerpoint/2010/main" val="1914747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DEFEF"/>
        </a:solidFill>
        <a:effectLst/>
      </p:bgPr>
    </p:bg>
    <p:spTree>
      <p:nvGrpSpPr>
        <p:cNvPr id="1" name="Shape 152">
          <a:extLst>
            <a:ext uri="{FF2B5EF4-FFF2-40B4-BE49-F238E27FC236}">
              <a16:creationId xmlns:a16="http://schemas.microsoft.com/office/drawing/2014/main" id="{F6BE4A47-9D40-C6EF-7AFD-4390A43A2DA7}"/>
            </a:ext>
          </a:extLst>
        </p:cNvPr>
        <p:cNvGrpSpPr/>
        <p:nvPr/>
      </p:nvGrpSpPr>
      <p:grpSpPr>
        <a:xfrm>
          <a:off x="0" y="0"/>
          <a:ext cx="0" cy="0"/>
          <a:chOff x="0" y="0"/>
          <a:chExt cx="0" cy="0"/>
        </a:xfrm>
      </p:grpSpPr>
      <p:sp>
        <p:nvSpPr>
          <p:cNvPr id="3" name="Google Shape;275;p30">
            <a:extLst>
              <a:ext uri="{FF2B5EF4-FFF2-40B4-BE49-F238E27FC236}">
                <a16:creationId xmlns:a16="http://schemas.microsoft.com/office/drawing/2014/main" id="{495A0186-C4E7-8BDB-FF4F-10A44D4B74CD}"/>
              </a:ext>
            </a:extLst>
          </p:cNvPr>
          <p:cNvSpPr/>
          <p:nvPr/>
        </p:nvSpPr>
        <p:spPr>
          <a:xfrm>
            <a:off x="0" y="0"/>
            <a:ext cx="9144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pic>
        <p:nvPicPr>
          <p:cNvPr id="4" name="Imagen 5">
            <a:extLst>
              <a:ext uri="{FF2B5EF4-FFF2-40B4-BE49-F238E27FC236}">
                <a16:creationId xmlns:a16="http://schemas.microsoft.com/office/drawing/2014/main" id="{9CDE8BFB-1C8B-5A5B-E08B-57FCA3251702}"/>
              </a:ext>
            </a:extLst>
          </p:cNvPr>
          <p:cNvPicPr>
            <a:picLocks noChangeAspect="1"/>
          </p:cNvPicPr>
          <p:nvPr/>
        </p:nvPicPr>
        <p:blipFill>
          <a:blip r:embed="rId5"/>
          <a:stretch>
            <a:fillRect/>
          </a:stretch>
        </p:blipFill>
        <p:spPr>
          <a:xfrm>
            <a:off x="1482645" y="670950"/>
            <a:ext cx="4876800" cy="4876800"/>
          </a:xfrm>
          <a:prstGeom prst="rect">
            <a:avLst/>
          </a:prstGeom>
        </p:spPr>
      </p:pic>
      <p:pic>
        <p:nvPicPr>
          <p:cNvPr id="54" name="Imagen 53">
            <a:extLst>
              <a:ext uri="{FF2B5EF4-FFF2-40B4-BE49-F238E27FC236}">
                <a16:creationId xmlns:a16="http://schemas.microsoft.com/office/drawing/2014/main" id="{AD5A4F3C-FD33-0A89-0105-2B70B59F0A24}"/>
              </a:ext>
            </a:extLst>
          </p:cNvPr>
          <p:cNvPicPr>
            <a:picLocks noChangeAspect="1"/>
          </p:cNvPicPr>
          <p:nvPr/>
        </p:nvPicPr>
        <p:blipFill>
          <a:blip r:embed="rId6"/>
          <a:stretch>
            <a:fillRect/>
          </a:stretch>
        </p:blipFill>
        <p:spPr>
          <a:xfrm>
            <a:off x="3621600" y="0"/>
            <a:ext cx="5522400" cy="7785383"/>
          </a:xfrm>
          <a:prstGeom prst="rect">
            <a:avLst/>
          </a:prstGeom>
        </p:spPr>
      </p:pic>
      <p:sp>
        <p:nvSpPr>
          <p:cNvPr id="167" name="Google Shape;167;p21">
            <a:extLst>
              <a:ext uri="{FF2B5EF4-FFF2-40B4-BE49-F238E27FC236}">
                <a16:creationId xmlns:a16="http://schemas.microsoft.com/office/drawing/2014/main" id="{9A98EC9C-5E4F-77BB-B581-4000616F14D0}"/>
              </a:ext>
            </a:extLst>
          </p:cNvPr>
          <p:cNvSpPr txBox="1"/>
          <p:nvPr/>
        </p:nvSpPr>
        <p:spPr>
          <a:xfrm>
            <a:off x="436675"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latin typeface="Inter ExtraBold"/>
                <a:ea typeface="Inter ExtraBold"/>
                <a:cs typeface="Inter ExtraBold"/>
                <a:sym typeface="Inter ExtraBold"/>
              </a:rPr>
              <a:t>Sentiment analysis</a:t>
            </a:r>
            <a:endParaRPr sz="2700" b="1" dirty="0">
              <a:latin typeface="Inter"/>
              <a:ea typeface="Inter"/>
              <a:cs typeface="Inter"/>
              <a:sym typeface="Inter"/>
            </a:endParaRPr>
          </a:p>
        </p:txBody>
      </p:sp>
      <p:grpSp>
        <p:nvGrpSpPr>
          <p:cNvPr id="39" name="Grupo 38">
            <a:extLst>
              <a:ext uri="{FF2B5EF4-FFF2-40B4-BE49-F238E27FC236}">
                <a16:creationId xmlns:a16="http://schemas.microsoft.com/office/drawing/2014/main" id="{0E8E87F1-587A-94C6-3FA4-3AAA6C1BA868}"/>
              </a:ext>
            </a:extLst>
          </p:cNvPr>
          <p:cNvGrpSpPr/>
          <p:nvPr/>
        </p:nvGrpSpPr>
        <p:grpSpPr>
          <a:xfrm>
            <a:off x="174690" y="943356"/>
            <a:ext cx="1383095" cy="1104899"/>
            <a:chOff x="174690" y="1340311"/>
            <a:chExt cx="1383095" cy="1104899"/>
          </a:xfrm>
        </p:grpSpPr>
        <p:sp>
          <p:nvSpPr>
            <p:cNvPr id="8" name="Google Shape;267;p29">
              <a:extLst>
                <a:ext uri="{FF2B5EF4-FFF2-40B4-BE49-F238E27FC236}">
                  <a16:creationId xmlns:a16="http://schemas.microsoft.com/office/drawing/2014/main" id="{F7E3502C-B85C-EAEF-A52E-326A711A5512}"/>
                </a:ext>
              </a:extLst>
            </p:cNvPr>
            <p:cNvSpPr>
              <a:spLocks noChangeAspect="1"/>
            </p:cNvSpPr>
            <p:nvPr/>
          </p:nvSpPr>
          <p:spPr>
            <a:xfrm>
              <a:off x="17469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2" name="Google Shape;267;p29">
              <a:extLst>
                <a:ext uri="{FF2B5EF4-FFF2-40B4-BE49-F238E27FC236}">
                  <a16:creationId xmlns:a16="http://schemas.microsoft.com/office/drawing/2014/main" id="{00DAA409-CACE-C7EF-3A89-F89861CEC95D}"/>
                </a:ext>
              </a:extLst>
            </p:cNvPr>
            <p:cNvSpPr/>
            <p:nvPr/>
          </p:nvSpPr>
          <p:spPr>
            <a:xfrm>
              <a:off x="207270"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Collect Reddit comments</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1" name="Conector recto de flecha 10">
            <a:extLst>
              <a:ext uri="{FF2B5EF4-FFF2-40B4-BE49-F238E27FC236}">
                <a16:creationId xmlns:a16="http://schemas.microsoft.com/office/drawing/2014/main" id="{0C072CCB-3615-61FF-6AA4-FF9BE3DAFC56}"/>
              </a:ext>
            </a:extLst>
          </p:cNvPr>
          <p:cNvCxnSpPr>
            <a:cxnSpLocks/>
            <a:stCxn id="8" idx="6"/>
            <a:endCxn id="10" idx="2"/>
          </p:cNvCxnSpPr>
          <p:nvPr/>
        </p:nvCxnSpPr>
        <p:spPr>
          <a:xfrm>
            <a:off x="1557782" y="1495807"/>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41" name="Grupo 40">
            <a:extLst>
              <a:ext uri="{FF2B5EF4-FFF2-40B4-BE49-F238E27FC236}">
                <a16:creationId xmlns:a16="http://schemas.microsoft.com/office/drawing/2014/main" id="{408B69A8-5E4F-99EA-3215-2B820338C3F9}"/>
              </a:ext>
            </a:extLst>
          </p:cNvPr>
          <p:cNvGrpSpPr/>
          <p:nvPr/>
        </p:nvGrpSpPr>
        <p:grpSpPr>
          <a:xfrm>
            <a:off x="2032470" y="943356"/>
            <a:ext cx="1383095" cy="1104899"/>
            <a:chOff x="2032470" y="1340311"/>
            <a:chExt cx="1383095" cy="1104899"/>
          </a:xfrm>
        </p:grpSpPr>
        <p:sp>
          <p:nvSpPr>
            <p:cNvPr id="10" name="Google Shape;267;p29">
              <a:extLst>
                <a:ext uri="{FF2B5EF4-FFF2-40B4-BE49-F238E27FC236}">
                  <a16:creationId xmlns:a16="http://schemas.microsoft.com/office/drawing/2014/main" id="{E82BB5C5-8AD4-4B7B-A824-EEA49D4C9599}"/>
                </a:ext>
              </a:extLst>
            </p:cNvPr>
            <p:cNvSpPr>
              <a:spLocks noChangeAspect="1"/>
            </p:cNvSpPr>
            <p:nvPr/>
          </p:nvSpPr>
          <p:spPr>
            <a:xfrm>
              <a:off x="203247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4" name="Google Shape;267;p29">
              <a:extLst>
                <a:ext uri="{FF2B5EF4-FFF2-40B4-BE49-F238E27FC236}">
                  <a16:creationId xmlns:a16="http://schemas.microsoft.com/office/drawing/2014/main" id="{0DDBAFE1-5351-433D-BF06-98A75E4B1AA8}"/>
                </a:ext>
              </a:extLst>
            </p:cNvPr>
            <p:cNvSpPr/>
            <p:nvPr/>
          </p:nvSpPr>
          <p:spPr>
            <a:xfrm>
              <a:off x="2065053"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Divide comments file</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7" name="Conector recto de flecha 16">
            <a:extLst>
              <a:ext uri="{FF2B5EF4-FFF2-40B4-BE49-F238E27FC236}">
                <a16:creationId xmlns:a16="http://schemas.microsoft.com/office/drawing/2014/main" id="{608F7BB8-CFE5-E9BD-6048-DFCC4E49A246}"/>
              </a:ext>
            </a:extLst>
          </p:cNvPr>
          <p:cNvCxnSpPr>
            <a:cxnSpLocks/>
            <a:stCxn id="28" idx="4"/>
            <a:endCxn id="16" idx="0"/>
          </p:cNvCxnSpPr>
          <p:nvPr/>
        </p:nvCxnSpPr>
        <p:spPr>
          <a:xfrm flipH="1">
            <a:off x="2710154" y="2944078"/>
            <a:ext cx="13863" cy="539099"/>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6AA127F8-B5D2-94E9-F3C7-5405DABC16BB}"/>
              </a:ext>
            </a:extLst>
          </p:cNvPr>
          <p:cNvGrpSpPr/>
          <p:nvPr/>
        </p:nvGrpSpPr>
        <p:grpSpPr>
          <a:xfrm>
            <a:off x="2018606" y="3483177"/>
            <a:ext cx="1383095" cy="1104899"/>
            <a:chOff x="5748031" y="1340310"/>
            <a:chExt cx="1383095" cy="1104899"/>
          </a:xfrm>
        </p:grpSpPr>
        <p:sp>
          <p:nvSpPr>
            <p:cNvPr id="16" name="Google Shape;267;p29">
              <a:extLst>
                <a:ext uri="{FF2B5EF4-FFF2-40B4-BE49-F238E27FC236}">
                  <a16:creationId xmlns:a16="http://schemas.microsoft.com/office/drawing/2014/main" id="{BD1870CE-90CD-689D-C1ED-B7D501CF779A}"/>
                </a:ext>
              </a:extLst>
            </p:cNvPr>
            <p:cNvSpPr>
              <a:spLocks noChangeAspect="1"/>
            </p:cNvSpPr>
            <p:nvPr/>
          </p:nvSpPr>
          <p:spPr>
            <a:xfrm>
              <a:off x="574803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9" name="Google Shape;267;p29">
              <a:extLst>
                <a:ext uri="{FF2B5EF4-FFF2-40B4-BE49-F238E27FC236}">
                  <a16:creationId xmlns:a16="http://schemas.microsoft.com/office/drawing/2014/main" id="{3CC87698-C6BC-EDB7-596C-D38F7C726BA2}"/>
                </a:ext>
              </a:extLst>
            </p:cNvPr>
            <p:cNvSpPr/>
            <p:nvPr/>
          </p:nvSpPr>
          <p:spPr>
            <a:xfrm>
              <a:off x="5780614"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Unify resulting files</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22" name="Conector recto de flecha 21">
            <a:extLst>
              <a:ext uri="{FF2B5EF4-FFF2-40B4-BE49-F238E27FC236}">
                <a16:creationId xmlns:a16="http://schemas.microsoft.com/office/drawing/2014/main" id="{C42897B2-16B3-7DA4-2D4E-57B5B089604C}"/>
              </a:ext>
            </a:extLst>
          </p:cNvPr>
          <p:cNvCxnSpPr>
            <a:cxnSpLocks/>
            <a:stCxn id="10" idx="4"/>
            <a:endCxn id="28" idx="0"/>
          </p:cNvCxnSpPr>
          <p:nvPr/>
        </p:nvCxnSpPr>
        <p:spPr>
          <a:xfrm flipH="1">
            <a:off x="2724017" y="2048255"/>
            <a:ext cx="1" cy="539099"/>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202CF06E-1C6A-84D8-B051-9584FDA9E43E}"/>
              </a:ext>
            </a:extLst>
          </p:cNvPr>
          <p:cNvCxnSpPr>
            <a:cxnSpLocks/>
            <a:stCxn id="16" idx="2"/>
            <a:endCxn id="46" idx="6"/>
          </p:cNvCxnSpPr>
          <p:nvPr/>
        </p:nvCxnSpPr>
        <p:spPr>
          <a:xfrm flipH="1">
            <a:off x="1515749" y="4035627"/>
            <a:ext cx="502857"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D1F98A0-6642-0867-5540-B4B5DDE06D71}"/>
              </a:ext>
            </a:extLst>
          </p:cNvPr>
          <p:cNvCxnSpPr>
            <a:cxnSpLocks/>
            <a:stCxn id="10" idx="3"/>
            <a:endCxn id="27" idx="0"/>
          </p:cNvCxnSpPr>
          <p:nvPr/>
        </p:nvCxnSpPr>
        <p:spPr>
          <a:xfrm flipH="1">
            <a:off x="2062566" y="1886446"/>
            <a:ext cx="172454" cy="69730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D2772C86-0E24-A655-454E-8FDEB058E497}"/>
              </a:ext>
            </a:extLst>
          </p:cNvPr>
          <p:cNvCxnSpPr>
            <a:cxnSpLocks/>
            <a:stCxn id="10" idx="5"/>
            <a:endCxn id="29" idx="0"/>
          </p:cNvCxnSpPr>
          <p:nvPr/>
        </p:nvCxnSpPr>
        <p:spPr>
          <a:xfrm>
            <a:off x="3213015" y="1886446"/>
            <a:ext cx="102917" cy="69730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5BBBA946-9FEB-9C9C-927C-6C2CBB2D9C97}"/>
              </a:ext>
            </a:extLst>
          </p:cNvPr>
          <p:cNvCxnSpPr>
            <a:cxnSpLocks/>
            <a:stCxn id="29" idx="4"/>
            <a:endCxn id="16" idx="7"/>
          </p:cNvCxnSpPr>
          <p:nvPr/>
        </p:nvCxnSpPr>
        <p:spPr>
          <a:xfrm flipH="1">
            <a:off x="3199151" y="2940470"/>
            <a:ext cx="116781" cy="704516"/>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AA88A5DA-1174-34D7-C852-48B6B786D129}"/>
              </a:ext>
            </a:extLst>
          </p:cNvPr>
          <p:cNvCxnSpPr>
            <a:cxnSpLocks/>
            <a:stCxn id="27" idx="4"/>
            <a:endCxn id="16" idx="1"/>
          </p:cNvCxnSpPr>
          <p:nvPr/>
        </p:nvCxnSpPr>
        <p:spPr>
          <a:xfrm>
            <a:off x="2062566" y="2940470"/>
            <a:ext cx="158590" cy="704516"/>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27" name="Google Shape;267;p29">
            <a:extLst>
              <a:ext uri="{FF2B5EF4-FFF2-40B4-BE49-F238E27FC236}">
                <a16:creationId xmlns:a16="http://schemas.microsoft.com/office/drawing/2014/main" id="{57B225B1-DEF4-A267-3690-0985C0B208AF}"/>
              </a:ext>
            </a:extLst>
          </p:cNvPr>
          <p:cNvSpPr/>
          <p:nvPr/>
        </p:nvSpPr>
        <p:spPr>
          <a:xfrm>
            <a:off x="1886036" y="2583746"/>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1</a:t>
            </a:r>
            <a:endParaRPr sz="1600" dirty="0">
              <a:solidFill>
                <a:schemeClr val="tx1"/>
              </a:solidFill>
              <a:latin typeface="Inter Black"/>
              <a:ea typeface="Inter Black"/>
              <a:cs typeface="Inter Black"/>
              <a:sym typeface="Inter Black"/>
            </a:endParaRPr>
          </a:p>
        </p:txBody>
      </p:sp>
      <p:sp>
        <p:nvSpPr>
          <p:cNvPr id="28" name="Google Shape;267;p29">
            <a:extLst>
              <a:ext uri="{FF2B5EF4-FFF2-40B4-BE49-F238E27FC236}">
                <a16:creationId xmlns:a16="http://schemas.microsoft.com/office/drawing/2014/main" id="{E8EC30F4-D480-690F-D39D-AA76EA5F95A3}"/>
              </a:ext>
            </a:extLst>
          </p:cNvPr>
          <p:cNvSpPr/>
          <p:nvPr/>
        </p:nvSpPr>
        <p:spPr>
          <a:xfrm>
            <a:off x="2547487" y="2587354"/>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a:t>
            </a:r>
            <a:endParaRPr sz="1600" dirty="0">
              <a:solidFill>
                <a:schemeClr val="tx1"/>
              </a:solidFill>
              <a:latin typeface="Inter Black"/>
              <a:ea typeface="Inter Black"/>
              <a:cs typeface="Inter Black"/>
              <a:sym typeface="Inter Black"/>
            </a:endParaRPr>
          </a:p>
        </p:txBody>
      </p:sp>
      <p:sp>
        <p:nvSpPr>
          <p:cNvPr id="29" name="Google Shape;267;p29">
            <a:extLst>
              <a:ext uri="{FF2B5EF4-FFF2-40B4-BE49-F238E27FC236}">
                <a16:creationId xmlns:a16="http://schemas.microsoft.com/office/drawing/2014/main" id="{10A86248-5F8A-7C52-CEED-EF4FE8712DC3}"/>
              </a:ext>
            </a:extLst>
          </p:cNvPr>
          <p:cNvSpPr/>
          <p:nvPr/>
        </p:nvSpPr>
        <p:spPr>
          <a:xfrm>
            <a:off x="3139402" y="2583746"/>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n</a:t>
            </a:r>
            <a:endParaRPr sz="1600" dirty="0">
              <a:solidFill>
                <a:schemeClr val="tx1"/>
              </a:solidFill>
              <a:latin typeface="Inter Black"/>
              <a:ea typeface="Inter Black"/>
              <a:cs typeface="Inter Black"/>
              <a:sym typeface="Inter Black"/>
            </a:endParaRPr>
          </a:p>
        </p:txBody>
      </p:sp>
      <p:grpSp>
        <p:nvGrpSpPr>
          <p:cNvPr id="37" name="Grupo 36">
            <a:extLst>
              <a:ext uri="{FF2B5EF4-FFF2-40B4-BE49-F238E27FC236}">
                <a16:creationId xmlns:a16="http://schemas.microsoft.com/office/drawing/2014/main" id="{BC8756D9-5DC4-DB80-BCA4-7217CCCDB98A}"/>
              </a:ext>
            </a:extLst>
          </p:cNvPr>
          <p:cNvGrpSpPr/>
          <p:nvPr/>
        </p:nvGrpSpPr>
        <p:grpSpPr>
          <a:xfrm>
            <a:off x="132654" y="3483177"/>
            <a:ext cx="1383095" cy="1104899"/>
            <a:chOff x="7605812" y="1757750"/>
            <a:chExt cx="1383095" cy="1104899"/>
          </a:xfrm>
        </p:grpSpPr>
        <p:grpSp>
          <p:nvGrpSpPr>
            <p:cNvPr id="38" name="Grupo 37">
              <a:extLst>
                <a:ext uri="{FF2B5EF4-FFF2-40B4-BE49-F238E27FC236}">
                  <a16:creationId xmlns:a16="http://schemas.microsoft.com/office/drawing/2014/main" id="{0365C008-33C8-E4A6-D9B9-764324170A1A}"/>
                </a:ext>
              </a:extLst>
            </p:cNvPr>
            <p:cNvGrpSpPr/>
            <p:nvPr/>
          </p:nvGrpSpPr>
          <p:grpSpPr>
            <a:xfrm>
              <a:off x="7605812" y="1757750"/>
              <a:ext cx="1383095" cy="1104899"/>
              <a:chOff x="7605812" y="1340310"/>
              <a:chExt cx="1383095" cy="1104899"/>
            </a:xfrm>
          </p:grpSpPr>
          <p:sp>
            <p:nvSpPr>
              <p:cNvPr id="46" name="Google Shape;267;p29">
                <a:extLst>
                  <a:ext uri="{FF2B5EF4-FFF2-40B4-BE49-F238E27FC236}">
                    <a16:creationId xmlns:a16="http://schemas.microsoft.com/office/drawing/2014/main" id="{3E9B69A7-39C2-87FA-A1AC-B375A944A594}"/>
                  </a:ext>
                </a:extLst>
              </p:cNvPr>
              <p:cNvSpPr>
                <a:spLocks noChangeAspect="1"/>
              </p:cNvSpPr>
              <p:nvPr/>
            </p:nvSpPr>
            <p:spPr>
              <a:xfrm>
                <a:off x="7605812"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47" name="Google Shape;267;p29">
                <a:extLst>
                  <a:ext uri="{FF2B5EF4-FFF2-40B4-BE49-F238E27FC236}">
                    <a16:creationId xmlns:a16="http://schemas.microsoft.com/office/drawing/2014/main" id="{9613C6A7-A2FD-79E6-55E3-B996482FD10C}"/>
                  </a:ext>
                </a:extLst>
              </p:cNvPr>
              <p:cNvSpPr/>
              <p:nvPr/>
            </p:nvSpPr>
            <p:spPr>
              <a:xfrm>
                <a:off x="7638392"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Data</a:t>
                </a:r>
              </a:p>
              <a:p>
                <a:pPr marL="0" lvl="0" indent="0" algn="ctr" rtl="0">
                  <a:spcBef>
                    <a:spcPts val="0"/>
                  </a:spcBef>
                  <a:spcAft>
                    <a:spcPts val="0"/>
                  </a:spcAft>
                  <a:buNone/>
                </a:pP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sp>
          <p:nvSpPr>
            <p:cNvPr id="45" name="CuadroTexto 44">
              <a:extLst>
                <a:ext uri="{FF2B5EF4-FFF2-40B4-BE49-F238E27FC236}">
                  <a16:creationId xmlns:a16="http://schemas.microsoft.com/office/drawing/2014/main" id="{AF4FE3E2-EC7D-9F60-94C9-A26069012C4D}"/>
                </a:ext>
              </a:extLst>
            </p:cNvPr>
            <p:cNvSpPr txBox="1"/>
            <p:nvPr/>
          </p:nvSpPr>
          <p:spPr>
            <a:xfrm>
              <a:off x="7630550" y="2270634"/>
              <a:ext cx="1323813" cy="307777"/>
            </a:xfrm>
            <a:prstGeom prst="rect">
              <a:avLst/>
            </a:prstGeom>
            <a:noFill/>
          </p:spPr>
          <p:txBody>
            <a:bodyPr wrap="square">
              <a:spAutoFit/>
            </a:bodyPr>
            <a:lstStyle/>
            <a:p>
              <a:pPr algn="ctr"/>
              <a:r>
                <a:rPr lang="es" b="1" dirty="0">
                  <a:solidFill>
                    <a:srgbClr val="FFFFFF"/>
                  </a:solidFill>
                  <a:latin typeface="Albert Sans SemiBold" pitchFamily="2" charset="77"/>
                  <a:ea typeface="Source Serif 4 Black" panose="02040603050405020204" pitchFamily="18" charset="0"/>
                  <a:cs typeface="Inter Black"/>
                  <a:sym typeface="Inter Black"/>
                </a:rPr>
                <a:t>visualization</a:t>
              </a:r>
              <a:endParaRPr lang="es-MX" dirty="0"/>
            </a:p>
          </p:txBody>
        </p:sp>
      </p:grpSp>
      <p:pic>
        <p:nvPicPr>
          <p:cNvPr id="2" name="sentiment-analysis">
            <a:hlinkClick r:id="" action="ppaction://media"/>
            <a:extLst>
              <a:ext uri="{FF2B5EF4-FFF2-40B4-BE49-F238E27FC236}">
                <a16:creationId xmlns:a16="http://schemas.microsoft.com/office/drawing/2014/main" id="{BC81365A-8D24-6DBF-01E9-11F7D34089B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96537" y="-1912796"/>
            <a:ext cx="945476" cy="531830"/>
          </a:xfrm>
          <a:prstGeom prst="rect">
            <a:avLst/>
          </a:prstGeom>
        </p:spPr>
      </p:pic>
      <p:pic>
        <p:nvPicPr>
          <p:cNvPr id="153" name="Google Shape;153;p21">
            <a:extLst>
              <a:ext uri="{FF2B5EF4-FFF2-40B4-BE49-F238E27FC236}">
                <a16:creationId xmlns:a16="http://schemas.microsoft.com/office/drawing/2014/main" id="{816215EA-37BE-EF8E-F0A4-C0135741ABF4}"/>
              </a:ext>
            </a:extLst>
          </p:cNvPr>
          <p:cNvPicPr preferRelativeResize="0"/>
          <p:nvPr/>
        </p:nvPicPr>
        <p:blipFill>
          <a:blip r:embed="rId8">
            <a:alphaModFix/>
          </a:blip>
          <a:stretch>
            <a:fillRect/>
          </a:stretch>
        </p:blipFill>
        <p:spPr>
          <a:xfrm>
            <a:off x="8057450" y="261000"/>
            <a:ext cx="758850" cy="198100"/>
          </a:xfrm>
          <a:prstGeom prst="rect">
            <a:avLst/>
          </a:prstGeom>
          <a:noFill/>
          <a:ln>
            <a:noFill/>
          </a:ln>
        </p:spPr>
      </p:pic>
    </p:spTree>
    <p:extLst>
      <p:ext uri="{BB962C8B-B14F-4D97-AF65-F5344CB8AC3E}">
        <p14:creationId xmlns:p14="http://schemas.microsoft.com/office/powerpoint/2010/main" val="2267314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fill="hold" nodeType="clickEffect">
                                  <p:stCondLst>
                                    <p:cond delay="0"/>
                                  </p:stCondLst>
                                  <p:childTnLst>
                                    <p:animMotion origin="layout" path="M 3.33333E-6 -1.23457E-7 L -0.00122 -0.51481 " pathEditMode="relative" rAng="0" ptsTypes="AA">
                                      <p:cBhvr>
                                        <p:cTn id="6" dur="8000" fill="hold"/>
                                        <p:tgtEl>
                                          <p:spTgt spid="54"/>
                                        </p:tgtEl>
                                        <p:attrNameLst>
                                          <p:attrName>ppt_x</p:attrName>
                                          <p:attrName>ppt_y</p:attrName>
                                        </p:attrNameLst>
                                      </p:cBhvr>
                                      <p:rCtr x="-69" y="-25741"/>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Google Shape;353;p35">
            <a:extLst>
              <a:ext uri="{FF2B5EF4-FFF2-40B4-BE49-F238E27FC236}">
                <a16:creationId xmlns:a16="http://schemas.microsoft.com/office/drawing/2014/main" id="{CB7702E8-D8EC-693A-E24E-3818FC34AF26}"/>
              </a:ext>
            </a:extLst>
          </p:cNvPr>
          <p:cNvPicPr preferRelativeResize="0"/>
          <p:nvPr/>
        </p:nvPicPr>
        <p:blipFill rotWithShape="1">
          <a:blip r:embed="rId5">
            <a:alphaModFix/>
          </a:blip>
          <a:srcRect r="-4701"/>
          <a:stretch/>
        </p:blipFill>
        <p:spPr>
          <a:xfrm>
            <a:off x="8036537" y="228573"/>
            <a:ext cx="834600" cy="243325"/>
          </a:xfrm>
          <a:prstGeom prst="rect">
            <a:avLst/>
          </a:prstGeom>
          <a:noFill/>
          <a:ln>
            <a:noFill/>
          </a:ln>
        </p:spPr>
      </p:pic>
      <p:pic>
        <p:nvPicPr>
          <p:cNvPr id="36" name="Google Shape;347;p34">
            <a:extLst>
              <a:ext uri="{FF2B5EF4-FFF2-40B4-BE49-F238E27FC236}">
                <a16:creationId xmlns:a16="http://schemas.microsoft.com/office/drawing/2014/main" id="{22752B53-D482-6626-B22C-E9DA5584D93B}"/>
              </a:ext>
            </a:extLst>
          </p:cNvPr>
          <p:cNvPicPr preferRelativeResize="0"/>
          <p:nvPr/>
        </p:nvPicPr>
        <p:blipFill rotWithShape="1">
          <a:blip r:embed="rId5">
            <a:alphaModFix/>
          </a:blip>
          <a:srcRect r="-4701"/>
          <a:stretch/>
        </p:blipFill>
        <p:spPr>
          <a:xfrm>
            <a:off x="8041300" y="237400"/>
            <a:ext cx="834600" cy="243325"/>
          </a:xfrm>
          <a:prstGeom prst="rect">
            <a:avLst/>
          </a:prstGeom>
          <a:noFill/>
          <a:ln>
            <a:noFill/>
          </a:ln>
        </p:spPr>
      </p:pic>
      <p:sp>
        <p:nvSpPr>
          <p:cNvPr id="3" name="Google Shape;275;p30">
            <a:extLst>
              <a:ext uri="{FF2B5EF4-FFF2-40B4-BE49-F238E27FC236}">
                <a16:creationId xmlns:a16="http://schemas.microsoft.com/office/drawing/2014/main" id="{7E2F4755-C787-4A0C-E0B6-6D8509863DEF}"/>
              </a:ext>
            </a:extLst>
          </p:cNvPr>
          <p:cNvSpPr/>
          <p:nvPr/>
        </p:nvSpPr>
        <p:spPr>
          <a:xfrm>
            <a:off x="0" y="0"/>
            <a:ext cx="9144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3F3F3"/>
              </a:solidFill>
            </a:endParaRPr>
          </a:p>
        </p:txBody>
      </p:sp>
      <p:pic>
        <p:nvPicPr>
          <p:cNvPr id="6" name="sentiment-analysis">
            <a:hlinkClick r:id="" action="ppaction://media"/>
            <a:extLst>
              <a:ext uri="{FF2B5EF4-FFF2-40B4-BE49-F238E27FC236}">
                <a16:creationId xmlns:a16="http://schemas.microsoft.com/office/drawing/2014/main" id="{462F913F-1561-2AE0-1146-49EAE5E7D6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63" y="6350"/>
            <a:ext cx="9144000" cy="5143500"/>
          </a:xfrm>
          <a:prstGeom prst="rect">
            <a:avLst/>
          </a:prstGeom>
        </p:spPr>
      </p:pic>
      <p:pic>
        <p:nvPicPr>
          <p:cNvPr id="4" name="Imagen 3">
            <a:extLst>
              <a:ext uri="{FF2B5EF4-FFF2-40B4-BE49-F238E27FC236}">
                <a16:creationId xmlns:a16="http://schemas.microsoft.com/office/drawing/2014/main" id="{E2388056-B910-E97F-4AA7-73E712B2F249}"/>
              </a:ext>
            </a:extLst>
          </p:cNvPr>
          <p:cNvPicPr>
            <a:picLocks noChangeAspect="1"/>
          </p:cNvPicPr>
          <p:nvPr/>
        </p:nvPicPr>
        <p:blipFill>
          <a:blip r:embed="rId7"/>
          <a:stretch>
            <a:fillRect/>
          </a:stretch>
        </p:blipFill>
        <p:spPr>
          <a:xfrm>
            <a:off x="9482037" y="-2648233"/>
            <a:ext cx="5522400" cy="7785383"/>
          </a:xfrm>
          <a:prstGeom prst="rect">
            <a:avLst/>
          </a:prstGeom>
        </p:spPr>
      </p:pic>
      <p:sp>
        <p:nvSpPr>
          <p:cNvPr id="5" name="Google Shape;167;p21">
            <a:extLst>
              <a:ext uri="{FF2B5EF4-FFF2-40B4-BE49-F238E27FC236}">
                <a16:creationId xmlns:a16="http://schemas.microsoft.com/office/drawing/2014/main" id="{DFF5088D-B8AC-FA10-4C8B-12B99B8DFA09}"/>
              </a:ext>
            </a:extLst>
          </p:cNvPr>
          <p:cNvSpPr txBox="1"/>
          <p:nvPr/>
        </p:nvSpPr>
        <p:spPr>
          <a:xfrm>
            <a:off x="-4064986"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latin typeface="Inter ExtraBold"/>
                <a:ea typeface="Inter ExtraBold"/>
                <a:cs typeface="Inter ExtraBold"/>
                <a:sym typeface="Inter ExtraBold"/>
              </a:rPr>
              <a:t>Sentiment analysis</a:t>
            </a:r>
            <a:endParaRPr sz="2700" b="1" dirty="0">
              <a:latin typeface="Inter"/>
              <a:ea typeface="Inter"/>
              <a:cs typeface="Inter"/>
              <a:sym typeface="Inter"/>
            </a:endParaRPr>
          </a:p>
        </p:txBody>
      </p:sp>
      <p:grpSp>
        <p:nvGrpSpPr>
          <p:cNvPr id="11" name="Grupo 10">
            <a:extLst>
              <a:ext uri="{FF2B5EF4-FFF2-40B4-BE49-F238E27FC236}">
                <a16:creationId xmlns:a16="http://schemas.microsoft.com/office/drawing/2014/main" id="{B65D1640-D73B-D6A6-8F6E-17643C218856}"/>
              </a:ext>
            </a:extLst>
          </p:cNvPr>
          <p:cNvGrpSpPr/>
          <p:nvPr/>
        </p:nvGrpSpPr>
        <p:grpSpPr>
          <a:xfrm>
            <a:off x="-4326971" y="943356"/>
            <a:ext cx="1383095" cy="1104899"/>
            <a:chOff x="174690" y="1340311"/>
            <a:chExt cx="1383095" cy="1104899"/>
          </a:xfrm>
        </p:grpSpPr>
        <p:sp>
          <p:nvSpPr>
            <p:cNvPr id="12" name="Google Shape;267;p29">
              <a:extLst>
                <a:ext uri="{FF2B5EF4-FFF2-40B4-BE49-F238E27FC236}">
                  <a16:creationId xmlns:a16="http://schemas.microsoft.com/office/drawing/2014/main" id="{1B3CD222-3102-DD96-3184-294B24F13A8E}"/>
                </a:ext>
              </a:extLst>
            </p:cNvPr>
            <p:cNvSpPr>
              <a:spLocks noChangeAspect="1"/>
            </p:cNvSpPr>
            <p:nvPr/>
          </p:nvSpPr>
          <p:spPr>
            <a:xfrm>
              <a:off x="17469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3" name="Google Shape;267;p29">
              <a:extLst>
                <a:ext uri="{FF2B5EF4-FFF2-40B4-BE49-F238E27FC236}">
                  <a16:creationId xmlns:a16="http://schemas.microsoft.com/office/drawing/2014/main" id="{32BE44E7-C3AA-AB9C-922F-50F3A8907CB8}"/>
                </a:ext>
              </a:extLst>
            </p:cNvPr>
            <p:cNvSpPr/>
            <p:nvPr/>
          </p:nvSpPr>
          <p:spPr>
            <a:xfrm>
              <a:off x="207270"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Collect Reddit comments</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4" name="Conector recto de flecha 13">
            <a:extLst>
              <a:ext uri="{FF2B5EF4-FFF2-40B4-BE49-F238E27FC236}">
                <a16:creationId xmlns:a16="http://schemas.microsoft.com/office/drawing/2014/main" id="{CD33CC63-30DB-DA0B-8447-F3DDC14A4190}"/>
              </a:ext>
            </a:extLst>
          </p:cNvPr>
          <p:cNvCxnSpPr>
            <a:cxnSpLocks/>
            <a:stCxn id="12" idx="6"/>
            <a:endCxn id="16" idx="2"/>
          </p:cNvCxnSpPr>
          <p:nvPr/>
        </p:nvCxnSpPr>
        <p:spPr>
          <a:xfrm>
            <a:off x="-2943879" y="1495807"/>
            <a:ext cx="474688"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5" name="Grupo 14">
            <a:extLst>
              <a:ext uri="{FF2B5EF4-FFF2-40B4-BE49-F238E27FC236}">
                <a16:creationId xmlns:a16="http://schemas.microsoft.com/office/drawing/2014/main" id="{626BED41-E516-ACEF-75FE-D8283119CE33}"/>
              </a:ext>
            </a:extLst>
          </p:cNvPr>
          <p:cNvGrpSpPr/>
          <p:nvPr/>
        </p:nvGrpSpPr>
        <p:grpSpPr>
          <a:xfrm>
            <a:off x="-2469191" y="943356"/>
            <a:ext cx="1383095" cy="1104899"/>
            <a:chOff x="2032470" y="1340311"/>
            <a:chExt cx="1383095" cy="1104899"/>
          </a:xfrm>
        </p:grpSpPr>
        <p:sp>
          <p:nvSpPr>
            <p:cNvPr id="16" name="Google Shape;267;p29">
              <a:extLst>
                <a:ext uri="{FF2B5EF4-FFF2-40B4-BE49-F238E27FC236}">
                  <a16:creationId xmlns:a16="http://schemas.microsoft.com/office/drawing/2014/main" id="{99F80726-5DD8-257E-0A39-F4789123487E}"/>
                </a:ext>
              </a:extLst>
            </p:cNvPr>
            <p:cNvSpPr>
              <a:spLocks noChangeAspect="1"/>
            </p:cNvSpPr>
            <p:nvPr/>
          </p:nvSpPr>
          <p:spPr>
            <a:xfrm>
              <a:off x="2032470" y="1340311"/>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17" name="Google Shape;267;p29">
              <a:extLst>
                <a:ext uri="{FF2B5EF4-FFF2-40B4-BE49-F238E27FC236}">
                  <a16:creationId xmlns:a16="http://schemas.microsoft.com/office/drawing/2014/main" id="{4FF07ABB-D145-C3B4-3B0C-F13012C566CC}"/>
                </a:ext>
              </a:extLst>
            </p:cNvPr>
            <p:cNvSpPr/>
            <p:nvPr/>
          </p:nvSpPr>
          <p:spPr>
            <a:xfrm>
              <a:off x="2065053" y="1370255"/>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Divide comments file</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18" name="Conector recto de flecha 17">
            <a:extLst>
              <a:ext uri="{FF2B5EF4-FFF2-40B4-BE49-F238E27FC236}">
                <a16:creationId xmlns:a16="http://schemas.microsoft.com/office/drawing/2014/main" id="{3B852A0E-5D4A-C095-662A-5372B451B583}"/>
              </a:ext>
            </a:extLst>
          </p:cNvPr>
          <p:cNvCxnSpPr>
            <a:cxnSpLocks/>
            <a:stCxn id="29" idx="4"/>
            <a:endCxn id="20" idx="0"/>
          </p:cNvCxnSpPr>
          <p:nvPr/>
        </p:nvCxnSpPr>
        <p:spPr>
          <a:xfrm flipH="1">
            <a:off x="-1791507" y="2944078"/>
            <a:ext cx="13863" cy="539099"/>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9" name="Grupo 18">
            <a:extLst>
              <a:ext uri="{FF2B5EF4-FFF2-40B4-BE49-F238E27FC236}">
                <a16:creationId xmlns:a16="http://schemas.microsoft.com/office/drawing/2014/main" id="{F6989F1E-0310-836F-0900-60D6861BE2E9}"/>
              </a:ext>
            </a:extLst>
          </p:cNvPr>
          <p:cNvGrpSpPr/>
          <p:nvPr/>
        </p:nvGrpSpPr>
        <p:grpSpPr>
          <a:xfrm>
            <a:off x="-2483055" y="3483177"/>
            <a:ext cx="1383095" cy="1104899"/>
            <a:chOff x="5748031" y="1340310"/>
            <a:chExt cx="1383095" cy="1104899"/>
          </a:xfrm>
        </p:grpSpPr>
        <p:sp>
          <p:nvSpPr>
            <p:cNvPr id="20" name="Google Shape;267;p29">
              <a:extLst>
                <a:ext uri="{FF2B5EF4-FFF2-40B4-BE49-F238E27FC236}">
                  <a16:creationId xmlns:a16="http://schemas.microsoft.com/office/drawing/2014/main" id="{1BCF928F-FEBC-055E-58BC-F9CAE9D3413F}"/>
                </a:ext>
              </a:extLst>
            </p:cNvPr>
            <p:cNvSpPr>
              <a:spLocks noChangeAspect="1"/>
            </p:cNvSpPr>
            <p:nvPr/>
          </p:nvSpPr>
          <p:spPr>
            <a:xfrm>
              <a:off x="5748031"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21" name="Google Shape;267;p29">
              <a:extLst>
                <a:ext uri="{FF2B5EF4-FFF2-40B4-BE49-F238E27FC236}">
                  <a16:creationId xmlns:a16="http://schemas.microsoft.com/office/drawing/2014/main" id="{9807D9D5-2B3F-B361-9274-466329F88956}"/>
                </a:ext>
              </a:extLst>
            </p:cNvPr>
            <p:cNvSpPr/>
            <p:nvPr/>
          </p:nvSpPr>
          <p:spPr>
            <a:xfrm>
              <a:off x="5780614"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Unify resulting files</a:t>
              </a: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cxnSp>
        <p:nvCxnSpPr>
          <p:cNvPr id="22" name="Conector recto de flecha 21">
            <a:extLst>
              <a:ext uri="{FF2B5EF4-FFF2-40B4-BE49-F238E27FC236}">
                <a16:creationId xmlns:a16="http://schemas.microsoft.com/office/drawing/2014/main" id="{5E3B9225-0957-4175-83D2-72A64B54351B}"/>
              </a:ext>
            </a:extLst>
          </p:cNvPr>
          <p:cNvCxnSpPr>
            <a:cxnSpLocks/>
            <a:stCxn id="16" idx="4"/>
            <a:endCxn id="29" idx="0"/>
          </p:cNvCxnSpPr>
          <p:nvPr/>
        </p:nvCxnSpPr>
        <p:spPr>
          <a:xfrm flipH="1">
            <a:off x="-1777644" y="2048255"/>
            <a:ext cx="1" cy="539099"/>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39DF9E80-2AEB-A667-B968-B8476F4DAE1F}"/>
              </a:ext>
            </a:extLst>
          </p:cNvPr>
          <p:cNvCxnSpPr>
            <a:cxnSpLocks/>
            <a:stCxn id="20" idx="2"/>
            <a:endCxn id="34" idx="6"/>
          </p:cNvCxnSpPr>
          <p:nvPr/>
        </p:nvCxnSpPr>
        <p:spPr>
          <a:xfrm flipH="1">
            <a:off x="-2985912" y="4035627"/>
            <a:ext cx="502857" cy="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3C2F8360-A158-A3E1-9C2E-CF044425E49C}"/>
              </a:ext>
            </a:extLst>
          </p:cNvPr>
          <p:cNvCxnSpPr>
            <a:cxnSpLocks/>
            <a:stCxn id="16" idx="3"/>
            <a:endCxn id="28" idx="0"/>
          </p:cNvCxnSpPr>
          <p:nvPr/>
        </p:nvCxnSpPr>
        <p:spPr>
          <a:xfrm flipH="1">
            <a:off x="-2439095" y="1886446"/>
            <a:ext cx="172454" cy="69730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017A3CFC-0CE4-F810-1E97-66741736E713}"/>
              </a:ext>
            </a:extLst>
          </p:cNvPr>
          <p:cNvCxnSpPr>
            <a:cxnSpLocks/>
            <a:stCxn id="16" idx="5"/>
            <a:endCxn id="30" idx="0"/>
          </p:cNvCxnSpPr>
          <p:nvPr/>
        </p:nvCxnSpPr>
        <p:spPr>
          <a:xfrm>
            <a:off x="-1288646" y="1886446"/>
            <a:ext cx="102917" cy="697300"/>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74AE9377-B6BF-3018-3F65-E6659A80AC09}"/>
              </a:ext>
            </a:extLst>
          </p:cNvPr>
          <p:cNvCxnSpPr>
            <a:cxnSpLocks/>
            <a:stCxn id="30" idx="4"/>
            <a:endCxn id="20" idx="7"/>
          </p:cNvCxnSpPr>
          <p:nvPr/>
        </p:nvCxnSpPr>
        <p:spPr>
          <a:xfrm flipH="1">
            <a:off x="-1302510" y="2940470"/>
            <a:ext cx="116781" cy="704516"/>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5FC77D2-FD0C-A722-18E7-000C20F5716F}"/>
              </a:ext>
            </a:extLst>
          </p:cNvPr>
          <p:cNvCxnSpPr>
            <a:cxnSpLocks/>
            <a:stCxn id="28" idx="4"/>
            <a:endCxn id="20" idx="1"/>
          </p:cNvCxnSpPr>
          <p:nvPr/>
        </p:nvCxnSpPr>
        <p:spPr>
          <a:xfrm>
            <a:off x="-2439095" y="2940470"/>
            <a:ext cx="158590" cy="704516"/>
          </a:xfrm>
          <a:prstGeom prst="straightConnector1">
            <a:avLst/>
          </a:prstGeom>
          <a:solidFill>
            <a:srgbClr val="F25F41"/>
          </a:solid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sp>
        <p:nvSpPr>
          <p:cNvPr id="28" name="Google Shape;267;p29">
            <a:extLst>
              <a:ext uri="{FF2B5EF4-FFF2-40B4-BE49-F238E27FC236}">
                <a16:creationId xmlns:a16="http://schemas.microsoft.com/office/drawing/2014/main" id="{B5049BC1-DB50-17B0-B881-0AE62CE82064}"/>
              </a:ext>
            </a:extLst>
          </p:cNvPr>
          <p:cNvSpPr/>
          <p:nvPr/>
        </p:nvSpPr>
        <p:spPr>
          <a:xfrm>
            <a:off x="-2615625" y="2583746"/>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1</a:t>
            </a:r>
            <a:endParaRPr sz="1600" dirty="0">
              <a:solidFill>
                <a:schemeClr val="tx1"/>
              </a:solidFill>
              <a:latin typeface="Inter Black"/>
              <a:ea typeface="Inter Black"/>
              <a:cs typeface="Inter Black"/>
              <a:sym typeface="Inter Black"/>
            </a:endParaRPr>
          </a:p>
        </p:txBody>
      </p:sp>
      <p:sp>
        <p:nvSpPr>
          <p:cNvPr id="29" name="Google Shape;267;p29">
            <a:extLst>
              <a:ext uri="{FF2B5EF4-FFF2-40B4-BE49-F238E27FC236}">
                <a16:creationId xmlns:a16="http://schemas.microsoft.com/office/drawing/2014/main" id="{5FD9AC4E-EFFD-1920-D8FD-0463C91BA5BB}"/>
              </a:ext>
            </a:extLst>
          </p:cNvPr>
          <p:cNvSpPr/>
          <p:nvPr/>
        </p:nvSpPr>
        <p:spPr>
          <a:xfrm>
            <a:off x="-1954174" y="2587354"/>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a:t>
            </a:r>
            <a:endParaRPr sz="1600" dirty="0">
              <a:solidFill>
                <a:schemeClr val="tx1"/>
              </a:solidFill>
              <a:latin typeface="Inter Black"/>
              <a:ea typeface="Inter Black"/>
              <a:cs typeface="Inter Black"/>
              <a:sym typeface="Inter Black"/>
            </a:endParaRPr>
          </a:p>
        </p:txBody>
      </p:sp>
      <p:sp>
        <p:nvSpPr>
          <p:cNvPr id="30" name="Google Shape;267;p29">
            <a:extLst>
              <a:ext uri="{FF2B5EF4-FFF2-40B4-BE49-F238E27FC236}">
                <a16:creationId xmlns:a16="http://schemas.microsoft.com/office/drawing/2014/main" id="{A811AE53-B7B9-C7BC-5F6C-6512CF4AE6CF}"/>
              </a:ext>
            </a:extLst>
          </p:cNvPr>
          <p:cNvSpPr/>
          <p:nvPr/>
        </p:nvSpPr>
        <p:spPr>
          <a:xfrm>
            <a:off x="-1362259" y="2583746"/>
            <a:ext cx="353060" cy="356724"/>
          </a:xfrm>
          <a:prstGeom prst="ellipse">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dirty="0">
                <a:solidFill>
                  <a:schemeClr val="tx1"/>
                </a:solidFill>
                <a:latin typeface="Inter Black"/>
                <a:ea typeface="Inter Black"/>
                <a:cs typeface="Inter Black"/>
                <a:sym typeface="Inter Black"/>
              </a:rPr>
              <a:t>n</a:t>
            </a:r>
            <a:endParaRPr sz="1600" dirty="0">
              <a:solidFill>
                <a:schemeClr val="tx1"/>
              </a:solidFill>
              <a:latin typeface="Inter Black"/>
              <a:ea typeface="Inter Black"/>
              <a:cs typeface="Inter Black"/>
              <a:sym typeface="Inter Black"/>
            </a:endParaRPr>
          </a:p>
        </p:txBody>
      </p:sp>
      <p:grpSp>
        <p:nvGrpSpPr>
          <p:cNvPr id="31" name="Grupo 30">
            <a:extLst>
              <a:ext uri="{FF2B5EF4-FFF2-40B4-BE49-F238E27FC236}">
                <a16:creationId xmlns:a16="http://schemas.microsoft.com/office/drawing/2014/main" id="{A9536D57-EAEB-AAA4-D46C-A7616366D746}"/>
              </a:ext>
            </a:extLst>
          </p:cNvPr>
          <p:cNvGrpSpPr/>
          <p:nvPr/>
        </p:nvGrpSpPr>
        <p:grpSpPr>
          <a:xfrm>
            <a:off x="-4369007" y="3483177"/>
            <a:ext cx="1383095" cy="1104899"/>
            <a:chOff x="7605812" y="1757750"/>
            <a:chExt cx="1383095" cy="1104899"/>
          </a:xfrm>
        </p:grpSpPr>
        <p:grpSp>
          <p:nvGrpSpPr>
            <p:cNvPr id="32" name="Grupo 31">
              <a:extLst>
                <a:ext uri="{FF2B5EF4-FFF2-40B4-BE49-F238E27FC236}">
                  <a16:creationId xmlns:a16="http://schemas.microsoft.com/office/drawing/2014/main" id="{95240A85-09DE-CDEF-9F6A-B7493D662658}"/>
                </a:ext>
              </a:extLst>
            </p:cNvPr>
            <p:cNvGrpSpPr/>
            <p:nvPr/>
          </p:nvGrpSpPr>
          <p:grpSpPr>
            <a:xfrm>
              <a:off x="7605812" y="1757750"/>
              <a:ext cx="1383095" cy="1104899"/>
              <a:chOff x="7605812" y="1340310"/>
              <a:chExt cx="1383095" cy="1104899"/>
            </a:xfrm>
          </p:grpSpPr>
          <p:sp>
            <p:nvSpPr>
              <p:cNvPr id="34" name="Google Shape;267;p29">
                <a:extLst>
                  <a:ext uri="{FF2B5EF4-FFF2-40B4-BE49-F238E27FC236}">
                    <a16:creationId xmlns:a16="http://schemas.microsoft.com/office/drawing/2014/main" id="{300DFA1E-9B0A-6027-D39F-45934B7D3B6D}"/>
                  </a:ext>
                </a:extLst>
              </p:cNvPr>
              <p:cNvSpPr>
                <a:spLocks noChangeAspect="1"/>
              </p:cNvSpPr>
              <p:nvPr/>
            </p:nvSpPr>
            <p:spPr>
              <a:xfrm>
                <a:off x="7605812" y="1340310"/>
                <a:ext cx="1383095" cy="1104899"/>
              </a:xfrm>
              <a:prstGeom prst="ellipse">
                <a:avLst/>
              </a:prstGeom>
              <a:solidFill>
                <a:srgbClr val="F3F3F3"/>
              </a:solidFill>
              <a:ln w="2857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35" name="Google Shape;267;p29">
                <a:extLst>
                  <a:ext uri="{FF2B5EF4-FFF2-40B4-BE49-F238E27FC236}">
                    <a16:creationId xmlns:a16="http://schemas.microsoft.com/office/drawing/2014/main" id="{E9E20AF6-A3C5-E81E-E931-6E2386703226}"/>
                  </a:ext>
                </a:extLst>
              </p:cNvPr>
              <p:cNvSpPr/>
              <p:nvPr/>
            </p:nvSpPr>
            <p:spPr>
              <a:xfrm>
                <a:off x="7638392" y="1370254"/>
                <a:ext cx="1308130" cy="1045014"/>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s" b="1" dirty="0">
                    <a:solidFill>
                      <a:srgbClr val="FFFFFF"/>
                    </a:solidFill>
                    <a:latin typeface="Albert Sans SemiBold" pitchFamily="2" charset="77"/>
                    <a:ea typeface="Source Serif 4 Black" panose="02040603050405020204" pitchFamily="18" charset="0"/>
                    <a:cs typeface="Inter Black"/>
                    <a:sym typeface="Inter Black"/>
                  </a:rPr>
                  <a:t>Data</a:t>
                </a:r>
              </a:p>
              <a:p>
                <a:pPr marL="0" lvl="0" indent="0" algn="ctr" rtl="0">
                  <a:spcBef>
                    <a:spcPts val="0"/>
                  </a:spcBef>
                  <a:spcAft>
                    <a:spcPts val="0"/>
                  </a:spcAft>
                  <a:buNone/>
                </a:pPr>
                <a:endParaRPr b="1" dirty="0">
                  <a:solidFill>
                    <a:srgbClr val="FFFFFF"/>
                  </a:solidFill>
                  <a:latin typeface="Albert Sans SemiBold" pitchFamily="2" charset="77"/>
                  <a:ea typeface="Source Serif 4 Black" panose="02040603050405020204" pitchFamily="18" charset="0"/>
                  <a:cs typeface="Inter Black"/>
                  <a:sym typeface="Inter Black"/>
                </a:endParaRPr>
              </a:p>
            </p:txBody>
          </p:sp>
        </p:grpSp>
        <p:sp>
          <p:nvSpPr>
            <p:cNvPr id="33" name="CuadroTexto 32">
              <a:extLst>
                <a:ext uri="{FF2B5EF4-FFF2-40B4-BE49-F238E27FC236}">
                  <a16:creationId xmlns:a16="http://schemas.microsoft.com/office/drawing/2014/main" id="{D9EC12F7-4CF3-43B4-CABB-CA19D4FF9588}"/>
                </a:ext>
              </a:extLst>
            </p:cNvPr>
            <p:cNvSpPr txBox="1"/>
            <p:nvPr/>
          </p:nvSpPr>
          <p:spPr>
            <a:xfrm>
              <a:off x="7630550" y="2270634"/>
              <a:ext cx="1323813" cy="307777"/>
            </a:xfrm>
            <a:prstGeom prst="rect">
              <a:avLst/>
            </a:prstGeom>
            <a:noFill/>
          </p:spPr>
          <p:txBody>
            <a:bodyPr wrap="square">
              <a:spAutoFit/>
            </a:bodyPr>
            <a:lstStyle/>
            <a:p>
              <a:pPr algn="ctr"/>
              <a:r>
                <a:rPr lang="es" b="1" dirty="0">
                  <a:solidFill>
                    <a:srgbClr val="FFFFFF"/>
                  </a:solidFill>
                  <a:latin typeface="Albert Sans SemiBold" pitchFamily="2" charset="77"/>
                  <a:ea typeface="Source Serif 4 Black" panose="02040603050405020204" pitchFamily="18" charset="0"/>
                  <a:cs typeface="Inter Black"/>
                  <a:sym typeface="Inter Black"/>
                </a:rPr>
                <a:t>visualization</a:t>
              </a:r>
              <a:endParaRPr lang="es-MX" dirty="0"/>
            </a:p>
          </p:txBody>
        </p:sp>
      </p:grpSp>
      <p:pic>
        <p:nvPicPr>
          <p:cNvPr id="2" name="Google Shape;153;p21">
            <a:extLst>
              <a:ext uri="{FF2B5EF4-FFF2-40B4-BE49-F238E27FC236}">
                <a16:creationId xmlns:a16="http://schemas.microsoft.com/office/drawing/2014/main" id="{04183B76-9D27-0F61-ABF7-9246352E8389}"/>
              </a:ext>
            </a:extLst>
          </p:cNvPr>
          <p:cNvPicPr preferRelativeResize="0"/>
          <p:nvPr/>
        </p:nvPicPr>
        <p:blipFill>
          <a:blip r:embed="rId8">
            <a:alphaModFix/>
          </a:blip>
          <a:stretch>
            <a:fillRect/>
          </a:stretch>
        </p:blipFill>
        <p:spPr>
          <a:xfrm>
            <a:off x="8057450" y="261000"/>
            <a:ext cx="758850" cy="198100"/>
          </a:xfrm>
          <a:prstGeom prst="rect">
            <a:avLst/>
          </a:prstGeom>
          <a:noFill/>
          <a:ln>
            <a:noFill/>
          </a:ln>
        </p:spPr>
      </p:pic>
      <p:sp>
        <p:nvSpPr>
          <p:cNvPr id="51" name="Google Shape;344;p34">
            <a:extLst>
              <a:ext uri="{FF2B5EF4-FFF2-40B4-BE49-F238E27FC236}">
                <a16:creationId xmlns:a16="http://schemas.microsoft.com/office/drawing/2014/main" id="{B2604E92-E6BF-EDA6-156C-F6B43B397131}"/>
              </a:ext>
            </a:extLst>
          </p:cNvPr>
          <p:cNvSpPr/>
          <p:nvPr/>
        </p:nvSpPr>
        <p:spPr>
          <a:xfrm>
            <a:off x="0" y="5187625"/>
            <a:ext cx="9144000" cy="5429241"/>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 name="Google Shape;196;p24">
            <a:extLst>
              <a:ext uri="{FF2B5EF4-FFF2-40B4-BE49-F238E27FC236}">
                <a16:creationId xmlns:a16="http://schemas.microsoft.com/office/drawing/2014/main" id="{625DB341-785C-2C31-E8B9-A63D532F55B9}"/>
              </a:ext>
            </a:extLst>
          </p:cNvPr>
          <p:cNvSpPr/>
          <p:nvPr/>
        </p:nvSpPr>
        <p:spPr>
          <a:xfrm>
            <a:off x="0" y="5173450"/>
            <a:ext cx="9177532" cy="5171851"/>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1677323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52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1000"/>
                                        <p:tgtEl>
                                          <p:spTgt spid="52"/>
                                        </p:tgtEl>
                                      </p:cBhvr>
                                    </p:animEffect>
                                    <p:set>
                                      <p:cBhvr>
                                        <p:cTn id="11" dur="1" fill="hold">
                                          <p:stCondLst>
                                            <p:cond delay="9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bldLst>
      <p:bldP spid="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pic>
        <p:nvPicPr>
          <p:cNvPr id="343" name="Google Shape;343;p34"/>
          <p:cNvPicPr preferRelativeResize="0"/>
          <p:nvPr/>
        </p:nvPicPr>
        <p:blipFill>
          <a:blip r:embed="rId5">
            <a:alphaModFix/>
          </a:blip>
          <a:stretch>
            <a:fillRect/>
          </a:stretch>
        </p:blipFill>
        <p:spPr>
          <a:xfrm>
            <a:off x="0" y="0"/>
            <a:ext cx="9144000" cy="5429241"/>
          </a:xfrm>
          <a:prstGeom prst="rect">
            <a:avLst/>
          </a:prstGeom>
          <a:noFill/>
          <a:ln>
            <a:noFill/>
          </a:ln>
        </p:spPr>
      </p:pic>
      <p:sp>
        <p:nvSpPr>
          <p:cNvPr id="344" name="Google Shape;344;p34"/>
          <p:cNvSpPr/>
          <p:nvPr/>
        </p:nvSpPr>
        <p:spPr>
          <a:xfrm>
            <a:off x="0" y="-1"/>
            <a:ext cx="9144000" cy="5429241"/>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pic>
        <p:nvPicPr>
          <p:cNvPr id="7" name="Google Shape;358;p36">
            <a:extLst>
              <a:ext uri="{FF2B5EF4-FFF2-40B4-BE49-F238E27FC236}">
                <a16:creationId xmlns:a16="http://schemas.microsoft.com/office/drawing/2014/main" id="{2F69B4A5-2A48-4497-2003-0E4E07DE916E}"/>
              </a:ext>
            </a:extLst>
          </p:cNvPr>
          <p:cNvPicPr preferRelativeResize="0"/>
          <p:nvPr/>
        </p:nvPicPr>
        <p:blipFill>
          <a:blip r:embed="rId6">
            <a:alphaModFix/>
          </a:blip>
          <a:stretch>
            <a:fillRect/>
          </a:stretch>
        </p:blipFill>
        <p:spPr>
          <a:xfrm>
            <a:off x="8057450" y="261000"/>
            <a:ext cx="758850" cy="198100"/>
          </a:xfrm>
          <a:prstGeom prst="rect">
            <a:avLst/>
          </a:prstGeom>
          <a:noFill/>
          <a:ln>
            <a:noFill/>
          </a:ln>
        </p:spPr>
      </p:pic>
      <p:sp>
        <p:nvSpPr>
          <p:cNvPr id="345" name="Google Shape;345;p34"/>
          <p:cNvSpPr txBox="1"/>
          <p:nvPr/>
        </p:nvSpPr>
        <p:spPr>
          <a:xfrm>
            <a:off x="636025" y="3793175"/>
            <a:ext cx="56802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FFFFFF"/>
                </a:solidFill>
                <a:latin typeface="Inter Black"/>
                <a:ea typeface="Inter Black"/>
                <a:cs typeface="Inter Black"/>
                <a:sym typeface="Inter Black"/>
              </a:rPr>
              <a:t>The Flow</a:t>
            </a:r>
            <a:endParaRPr sz="3000">
              <a:solidFill>
                <a:srgbClr val="FFFFFF"/>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a:solidFill>
                  <a:srgbClr val="FFFFFF"/>
                </a:solidFill>
                <a:latin typeface="Inter"/>
                <a:ea typeface="Inter"/>
                <a:cs typeface="Inter"/>
                <a:sym typeface="Inter"/>
              </a:rPr>
              <a:t>Harmony Restored</a:t>
            </a:r>
            <a:endParaRPr sz="3000" i="1">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a:solidFill>
                <a:srgbClr val="FFFFFF"/>
              </a:solidFill>
              <a:latin typeface="Inter SemiBold"/>
              <a:ea typeface="Inter SemiBold"/>
              <a:cs typeface="Inter SemiBold"/>
              <a:sym typeface="Inter SemiBold"/>
            </a:endParaRPr>
          </a:p>
        </p:txBody>
      </p:sp>
      <p:sp>
        <p:nvSpPr>
          <p:cNvPr id="346" name="Google Shape;346;p34"/>
          <p:cNvSpPr/>
          <p:nvPr/>
        </p:nvSpPr>
        <p:spPr>
          <a:xfrm>
            <a:off x="522650" y="515650"/>
            <a:ext cx="1300800" cy="1314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FFFFF"/>
                </a:solidFill>
                <a:latin typeface="Inter Black"/>
                <a:ea typeface="Inter Black"/>
                <a:cs typeface="Inter Black"/>
                <a:sym typeface="Inter Black"/>
              </a:rPr>
              <a:t>5</a:t>
            </a:r>
            <a:endParaRPr sz="3500">
              <a:solidFill>
                <a:srgbClr val="FFFFFF"/>
              </a:solidFill>
              <a:latin typeface="Inter Black"/>
              <a:ea typeface="Inter Black"/>
              <a:cs typeface="Inter Black"/>
              <a:sym typeface="Inter Black"/>
            </a:endParaRPr>
          </a:p>
        </p:txBody>
      </p:sp>
      <p:sp>
        <p:nvSpPr>
          <p:cNvPr id="4" name="Google Shape;196;p24">
            <a:extLst>
              <a:ext uri="{FF2B5EF4-FFF2-40B4-BE49-F238E27FC236}">
                <a16:creationId xmlns:a16="http://schemas.microsoft.com/office/drawing/2014/main" id="{47F5D50A-25D9-5361-0060-75D071EA4CFF}"/>
              </a:ext>
            </a:extLst>
          </p:cNvPr>
          <p:cNvSpPr/>
          <p:nvPr/>
        </p:nvSpPr>
        <p:spPr>
          <a:xfrm>
            <a:off x="0" y="-14176"/>
            <a:ext cx="9177532" cy="5171851"/>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189;p23">
            <a:extLst>
              <a:ext uri="{FF2B5EF4-FFF2-40B4-BE49-F238E27FC236}">
                <a16:creationId xmlns:a16="http://schemas.microsoft.com/office/drawing/2014/main" id="{0D26888B-DF0F-9ECF-8895-7606F33865E2}"/>
              </a:ext>
            </a:extLst>
          </p:cNvPr>
          <p:cNvSpPr txBox="1"/>
          <p:nvPr/>
        </p:nvSpPr>
        <p:spPr>
          <a:xfrm>
            <a:off x="545955" y="1936694"/>
            <a:ext cx="8064000" cy="1523700"/>
          </a:xfrm>
          <a:prstGeom prst="rect">
            <a:avLst/>
          </a:prstGeom>
          <a:noFill/>
          <a:ln>
            <a:noFill/>
          </a:ln>
        </p:spPr>
        <p:txBody>
          <a:bodyPr spcFirstLastPara="1" wrap="square" lIns="91425" tIns="91425" rIns="91425" bIns="91425" anchor="t" anchorCtr="0">
            <a:spAutoFit/>
          </a:bodyPr>
          <a:lstStyle/>
          <a:p>
            <a:pPr lvl="0" algn="ctr"/>
            <a:r>
              <a:rPr lang="es-MX" sz="2900" b="1" i="1" dirty="0">
                <a:solidFill>
                  <a:srgbClr val="FFFFFF"/>
                </a:solidFill>
                <a:latin typeface="Source Serif 4 Black"/>
                <a:ea typeface="Source Serif 4 Black"/>
                <a:cs typeface="Source Serif 4 Black"/>
                <a:sym typeface="Source Serif 4"/>
              </a:rPr>
              <a:t>After the battle order reigns. What was once chaos now flows seamlessly, is reliable, visible, and automated.</a:t>
            </a:r>
            <a:endParaRPr lang="es-MX" sz="2900" dirty="0">
              <a:solidFill>
                <a:srgbClr val="FFFFFF"/>
              </a:solidFill>
              <a:latin typeface="Roboto Light"/>
              <a:ea typeface="Roboto Light"/>
              <a:cs typeface="Roboto Light"/>
              <a:sym typeface="Roboto Light"/>
            </a:endParaRPr>
          </a:p>
        </p:txBody>
      </p:sp>
      <p:pic>
        <p:nvPicPr>
          <p:cNvPr id="6" name="sentiment-analysis">
            <a:hlinkClick r:id="" action="ppaction://media"/>
            <a:extLst>
              <a:ext uri="{FF2B5EF4-FFF2-40B4-BE49-F238E27FC236}">
                <a16:creationId xmlns:a16="http://schemas.microsoft.com/office/drawing/2014/main" id="{8DE14612-AFD4-2D67-08A4-CF1A679EE08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5180122"/>
            <a:ext cx="9144000" cy="5143500"/>
          </a:xfrm>
          <a:prstGeom prst="rect">
            <a:avLst/>
          </a:prstGeom>
        </p:spPr>
      </p:pic>
      <p:grpSp>
        <p:nvGrpSpPr>
          <p:cNvPr id="12" name="Group 11">
            <a:extLst>
              <a:ext uri="{FF2B5EF4-FFF2-40B4-BE49-F238E27FC236}">
                <a16:creationId xmlns:a16="http://schemas.microsoft.com/office/drawing/2014/main" id="{B72B248C-BB75-4EF6-C737-EE014646B3DF}"/>
              </a:ext>
            </a:extLst>
          </p:cNvPr>
          <p:cNvGrpSpPr/>
          <p:nvPr/>
        </p:nvGrpSpPr>
        <p:grpSpPr>
          <a:xfrm>
            <a:off x="1" y="5157675"/>
            <a:ext cx="9455470" cy="5296726"/>
            <a:chOff x="1" y="5157675"/>
            <a:chExt cx="9455470" cy="5296726"/>
          </a:xfrm>
        </p:grpSpPr>
        <p:sp>
          <p:nvSpPr>
            <p:cNvPr id="13" name="Google Shape;196;p24">
              <a:extLst>
                <a:ext uri="{FF2B5EF4-FFF2-40B4-BE49-F238E27FC236}">
                  <a16:creationId xmlns:a16="http://schemas.microsoft.com/office/drawing/2014/main" id="{FB779978-8DDE-60A3-1E6A-DEEABC45BB55}"/>
                </a:ext>
              </a:extLst>
            </p:cNvPr>
            <p:cNvSpPr/>
            <p:nvPr/>
          </p:nvSpPr>
          <p:spPr>
            <a:xfrm>
              <a:off x="1" y="5157675"/>
              <a:ext cx="9455470" cy="5296726"/>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 name="Google Shape;204;p25">
              <a:extLst>
                <a:ext uri="{FF2B5EF4-FFF2-40B4-BE49-F238E27FC236}">
                  <a16:creationId xmlns:a16="http://schemas.microsoft.com/office/drawing/2014/main" id="{B0C97586-C0DA-6763-3FCE-211B9CAAB24E}"/>
                </a:ext>
              </a:extLst>
            </p:cNvPr>
            <p:cNvSpPr/>
            <p:nvPr/>
          </p:nvSpPr>
          <p:spPr>
            <a:xfrm>
              <a:off x="3165101" y="6266235"/>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15" name="Google Shape;205;p25">
              <a:extLst>
                <a:ext uri="{FF2B5EF4-FFF2-40B4-BE49-F238E27FC236}">
                  <a16:creationId xmlns:a16="http://schemas.microsoft.com/office/drawing/2014/main" id="{6F80AA9C-BE54-AB57-321E-D2C8AD6AE4E4}"/>
                </a:ext>
              </a:extLst>
            </p:cNvPr>
            <p:cNvSpPr/>
            <p:nvPr/>
          </p:nvSpPr>
          <p:spPr>
            <a:xfrm>
              <a:off x="3392274" y="6627500"/>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16" name="Google Shape;206;p25">
              <a:extLst>
                <a:ext uri="{FF2B5EF4-FFF2-40B4-BE49-F238E27FC236}">
                  <a16:creationId xmlns:a16="http://schemas.microsoft.com/office/drawing/2014/main" id="{A762F3A4-17EC-867D-B771-F9DC761FDA88}"/>
                </a:ext>
              </a:extLst>
            </p:cNvPr>
            <p:cNvSpPr/>
            <p:nvPr/>
          </p:nvSpPr>
          <p:spPr>
            <a:xfrm>
              <a:off x="265501" y="6266235"/>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17" name="Google Shape;207;p25">
              <a:extLst>
                <a:ext uri="{FF2B5EF4-FFF2-40B4-BE49-F238E27FC236}">
                  <a16:creationId xmlns:a16="http://schemas.microsoft.com/office/drawing/2014/main" id="{1DABD6E7-830F-C7D9-1F6D-60C1E8FC971E}"/>
                </a:ext>
              </a:extLst>
            </p:cNvPr>
            <p:cNvSpPr txBox="1"/>
            <p:nvPr/>
          </p:nvSpPr>
          <p:spPr>
            <a:xfrm>
              <a:off x="1262351" y="7057411"/>
              <a:ext cx="1702257"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Bring consistency and reliability</a:t>
              </a:r>
              <a:endParaRPr b="1" dirty="0">
                <a:solidFill>
                  <a:schemeClr val="lt1"/>
                </a:solidFill>
                <a:latin typeface="Inter"/>
                <a:ea typeface="Inter"/>
                <a:cs typeface="Inter"/>
                <a:sym typeface="Inter"/>
              </a:endParaRPr>
            </a:p>
          </p:txBody>
        </p:sp>
        <p:sp>
          <p:nvSpPr>
            <p:cNvPr id="18" name="Google Shape;208;p25">
              <a:extLst>
                <a:ext uri="{FF2B5EF4-FFF2-40B4-BE49-F238E27FC236}">
                  <a16:creationId xmlns:a16="http://schemas.microsoft.com/office/drawing/2014/main" id="{FCBC3BAD-CE56-40D5-CAB4-0F2D4F9C43D2}"/>
                </a:ext>
              </a:extLst>
            </p:cNvPr>
            <p:cNvSpPr txBox="1"/>
            <p:nvPr/>
          </p:nvSpPr>
          <p:spPr>
            <a:xfrm>
              <a:off x="4183233" y="7057411"/>
              <a:ext cx="1610301"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Give you scalability and efficiency</a:t>
              </a:r>
              <a:endParaRPr b="1" dirty="0">
                <a:solidFill>
                  <a:schemeClr val="lt1"/>
                </a:solidFill>
                <a:latin typeface="Inter"/>
                <a:ea typeface="Inter"/>
                <a:cs typeface="Inter"/>
                <a:sym typeface="Inter"/>
              </a:endParaRPr>
            </a:p>
          </p:txBody>
        </p:sp>
        <p:sp>
          <p:nvSpPr>
            <p:cNvPr id="19" name="Google Shape;209;p25">
              <a:extLst>
                <a:ext uri="{FF2B5EF4-FFF2-40B4-BE49-F238E27FC236}">
                  <a16:creationId xmlns:a16="http://schemas.microsoft.com/office/drawing/2014/main" id="{93DC5F9E-7BE5-C318-45AF-86A835D55E20}"/>
                </a:ext>
              </a:extLst>
            </p:cNvPr>
            <p:cNvSpPr/>
            <p:nvPr/>
          </p:nvSpPr>
          <p:spPr>
            <a:xfrm>
              <a:off x="6064701" y="6266235"/>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0" name="Google Shape;210;p25">
              <a:extLst>
                <a:ext uri="{FF2B5EF4-FFF2-40B4-BE49-F238E27FC236}">
                  <a16:creationId xmlns:a16="http://schemas.microsoft.com/office/drawing/2014/main" id="{0AD93884-00E5-CEC4-A0F6-D02901BD43DA}"/>
                </a:ext>
              </a:extLst>
            </p:cNvPr>
            <p:cNvSpPr txBox="1"/>
            <p:nvPr/>
          </p:nvSpPr>
          <p:spPr>
            <a:xfrm>
              <a:off x="7031414" y="7257443"/>
              <a:ext cx="1722812"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Provide visibility and traceability</a:t>
              </a:r>
              <a:endParaRPr b="1" dirty="0">
                <a:solidFill>
                  <a:schemeClr val="lt1"/>
                </a:solidFill>
                <a:latin typeface="Inter"/>
                <a:ea typeface="Inter"/>
                <a:cs typeface="Inter"/>
                <a:sym typeface="Inter"/>
              </a:endParaRPr>
            </a:p>
          </p:txBody>
        </p:sp>
        <p:sp>
          <p:nvSpPr>
            <p:cNvPr id="21" name="Google Shape;211;p25">
              <a:extLst>
                <a:ext uri="{FF2B5EF4-FFF2-40B4-BE49-F238E27FC236}">
                  <a16:creationId xmlns:a16="http://schemas.microsoft.com/office/drawing/2014/main" id="{C16AF113-8496-431B-B483-27844D8D045D}"/>
                </a:ext>
              </a:extLst>
            </p:cNvPr>
            <p:cNvSpPr txBox="1"/>
            <p:nvPr/>
          </p:nvSpPr>
          <p:spPr>
            <a:xfrm>
              <a:off x="436676" y="5483325"/>
              <a:ext cx="4465800" cy="382156"/>
            </a:xfrm>
            <a:prstGeom prst="rect">
              <a:avLst/>
            </a:prstGeom>
            <a:noFill/>
            <a:ln>
              <a:noFill/>
            </a:ln>
          </p:spPr>
          <p:txBody>
            <a:bodyPr spcFirstLastPara="1" wrap="square" lIns="0" tIns="12700" rIns="0" bIns="0" anchor="t" anchorCtr="0">
              <a:spAutoFit/>
            </a:bodyPr>
            <a:lstStyle/>
            <a:p>
              <a:r>
                <a:rPr lang="en-US" sz="2400" b="1" dirty="0">
                  <a:solidFill>
                    <a:schemeClr val="bg1"/>
                  </a:solidFill>
                </a:rPr>
                <a:t>Automated workflows…</a:t>
              </a:r>
              <a:endParaRPr lang="en-US" sz="2400" dirty="0">
                <a:solidFill>
                  <a:schemeClr val="bg1"/>
                </a:solidFill>
              </a:endParaRPr>
            </a:p>
          </p:txBody>
        </p:sp>
        <p:grpSp>
          <p:nvGrpSpPr>
            <p:cNvPr id="22" name="Google Shape;213;p25">
              <a:extLst>
                <a:ext uri="{FF2B5EF4-FFF2-40B4-BE49-F238E27FC236}">
                  <a16:creationId xmlns:a16="http://schemas.microsoft.com/office/drawing/2014/main" id="{7AFCEB3C-F371-7692-A098-B04866F4A128}"/>
                </a:ext>
              </a:extLst>
            </p:cNvPr>
            <p:cNvGrpSpPr/>
            <p:nvPr/>
          </p:nvGrpSpPr>
          <p:grpSpPr>
            <a:xfrm>
              <a:off x="543439" y="6627511"/>
              <a:ext cx="637360" cy="603486"/>
              <a:chOff x="1120775" y="1388952"/>
              <a:chExt cx="1010400" cy="956700"/>
            </a:xfrm>
          </p:grpSpPr>
          <p:sp>
            <p:nvSpPr>
              <p:cNvPr id="39" name="Google Shape;214;p25">
                <a:extLst>
                  <a:ext uri="{FF2B5EF4-FFF2-40B4-BE49-F238E27FC236}">
                    <a16:creationId xmlns:a16="http://schemas.microsoft.com/office/drawing/2014/main" id="{D60C8FD6-54A1-DDEF-2E0C-D4E180141D0B}"/>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40" name="Google Shape;215;p25">
                <a:extLst>
                  <a:ext uri="{FF2B5EF4-FFF2-40B4-BE49-F238E27FC236}">
                    <a16:creationId xmlns:a16="http://schemas.microsoft.com/office/drawing/2014/main" id="{D103AA1C-8826-CA94-4690-817F520F069A}"/>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1</a:t>
                </a:r>
                <a:endParaRPr sz="1700" b="1" i="0" u="none" strike="noStrike" cap="none">
                  <a:solidFill>
                    <a:srgbClr val="F15F41"/>
                  </a:solidFill>
                  <a:latin typeface="Inter ExtraBold"/>
                  <a:ea typeface="Inter ExtraBold"/>
                  <a:cs typeface="Inter ExtraBold"/>
                  <a:sym typeface="Inter ExtraBold"/>
                </a:endParaRPr>
              </a:p>
            </p:txBody>
          </p:sp>
        </p:grpSp>
        <p:sp>
          <p:nvSpPr>
            <p:cNvPr id="23" name="Google Shape;216;p25">
              <a:extLst>
                <a:ext uri="{FF2B5EF4-FFF2-40B4-BE49-F238E27FC236}">
                  <a16:creationId xmlns:a16="http://schemas.microsoft.com/office/drawing/2014/main" id="{E8B3D457-06F9-E6E6-5A69-6A58EFEFD9E7}"/>
                </a:ext>
              </a:extLst>
            </p:cNvPr>
            <p:cNvSpPr txBox="1"/>
            <p:nvPr/>
          </p:nvSpPr>
          <p:spPr>
            <a:xfrm>
              <a:off x="3384239" y="6743896"/>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2</a:t>
              </a:r>
              <a:endParaRPr sz="1700" b="1" i="0" u="none" strike="noStrike" cap="none">
                <a:solidFill>
                  <a:srgbClr val="F15F41"/>
                </a:solidFill>
                <a:latin typeface="Inter ExtraBold"/>
                <a:ea typeface="Inter ExtraBold"/>
                <a:cs typeface="Inter ExtraBold"/>
                <a:sym typeface="Inter ExtraBold"/>
              </a:endParaRPr>
            </a:p>
          </p:txBody>
        </p:sp>
        <p:sp>
          <p:nvSpPr>
            <p:cNvPr id="24" name="Google Shape;217;p25">
              <a:extLst>
                <a:ext uri="{FF2B5EF4-FFF2-40B4-BE49-F238E27FC236}">
                  <a16:creationId xmlns:a16="http://schemas.microsoft.com/office/drawing/2014/main" id="{762AE9D7-8999-558C-E16E-13E8B6B69338}"/>
                </a:ext>
              </a:extLst>
            </p:cNvPr>
            <p:cNvSpPr/>
            <p:nvPr/>
          </p:nvSpPr>
          <p:spPr>
            <a:xfrm>
              <a:off x="6298649" y="6627500"/>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5" name="Google Shape;218;p25">
              <a:extLst>
                <a:ext uri="{FF2B5EF4-FFF2-40B4-BE49-F238E27FC236}">
                  <a16:creationId xmlns:a16="http://schemas.microsoft.com/office/drawing/2014/main" id="{D66B42FB-B164-2A26-8F4D-E63CC3AC6A88}"/>
                </a:ext>
              </a:extLst>
            </p:cNvPr>
            <p:cNvSpPr txBox="1"/>
            <p:nvPr/>
          </p:nvSpPr>
          <p:spPr>
            <a:xfrm>
              <a:off x="6290614" y="6743896"/>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3</a:t>
              </a:r>
              <a:endParaRPr sz="1700" b="1" i="0" u="none" strike="noStrike" cap="none">
                <a:solidFill>
                  <a:srgbClr val="F15F41"/>
                </a:solidFill>
                <a:latin typeface="Inter ExtraBold"/>
                <a:ea typeface="Inter ExtraBold"/>
                <a:cs typeface="Inter ExtraBold"/>
                <a:sym typeface="Inter ExtraBold"/>
              </a:endParaRPr>
            </a:p>
          </p:txBody>
        </p:sp>
        <p:sp>
          <p:nvSpPr>
            <p:cNvPr id="26" name="Google Shape;219;p25">
              <a:extLst>
                <a:ext uri="{FF2B5EF4-FFF2-40B4-BE49-F238E27FC236}">
                  <a16:creationId xmlns:a16="http://schemas.microsoft.com/office/drawing/2014/main" id="{AFC6E4D7-B39E-83D7-5783-731FA583A69E}"/>
                </a:ext>
              </a:extLst>
            </p:cNvPr>
            <p:cNvSpPr/>
            <p:nvPr/>
          </p:nvSpPr>
          <p:spPr>
            <a:xfrm>
              <a:off x="3157281" y="8169407"/>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7" name="Google Shape;220;p25">
              <a:extLst>
                <a:ext uri="{FF2B5EF4-FFF2-40B4-BE49-F238E27FC236}">
                  <a16:creationId xmlns:a16="http://schemas.microsoft.com/office/drawing/2014/main" id="{CBFB6C6C-4D3E-2D4C-EF09-3C3AE1E34067}"/>
                </a:ext>
              </a:extLst>
            </p:cNvPr>
            <p:cNvSpPr/>
            <p:nvPr/>
          </p:nvSpPr>
          <p:spPr>
            <a:xfrm>
              <a:off x="3384454" y="8530672"/>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8" name="Google Shape;221;p25">
              <a:extLst>
                <a:ext uri="{FF2B5EF4-FFF2-40B4-BE49-F238E27FC236}">
                  <a16:creationId xmlns:a16="http://schemas.microsoft.com/office/drawing/2014/main" id="{1D43E86E-2B1F-97F0-B834-9A0262B5AFA2}"/>
                </a:ext>
              </a:extLst>
            </p:cNvPr>
            <p:cNvSpPr/>
            <p:nvPr/>
          </p:nvSpPr>
          <p:spPr>
            <a:xfrm>
              <a:off x="257681" y="8169407"/>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9" name="Google Shape;222;p25">
              <a:extLst>
                <a:ext uri="{FF2B5EF4-FFF2-40B4-BE49-F238E27FC236}">
                  <a16:creationId xmlns:a16="http://schemas.microsoft.com/office/drawing/2014/main" id="{366EC65F-4C9A-E2F5-7951-A51D2464FC29}"/>
                </a:ext>
              </a:extLst>
            </p:cNvPr>
            <p:cNvSpPr txBox="1"/>
            <p:nvPr/>
          </p:nvSpPr>
          <p:spPr>
            <a:xfrm>
              <a:off x="1262351" y="9158385"/>
              <a:ext cx="1702257"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Save time and costs</a:t>
              </a:r>
              <a:endParaRPr b="1" dirty="0">
                <a:solidFill>
                  <a:schemeClr val="lt1"/>
                </a:solidFill>
                <a:latin typeface="Inter"/>
                <a:ea typeface="Inter"/>
                <a:cs typeface="Inter"/>
                <a:sym typeface="Inter"/>
              </a:endParaRPr>
            </a:p>
          </p:txBody>
        </p:sp>
        <p:sp>
          <p:nvSpPr>
            <p:cNvPr id="30" name="Google Shape;223;p25">
              <a:extLst>
                <a:ext uri="{FF2B5EF4-FFF2-40B4-BE49-F238E27FC236}">
                  <a16:creationId xmlns:a16="http://schemas.microsoft.com/office/drawing/2014/main" id="{C14CEEFC-015B-AAAB-2F64-4E03BC7B5C12}"/>
                </a:ext>
              </a:extLst>
            </p:cNvPr>
            <p:cNvSpPr txBox="1"/>
            <p:nvPr/>
          </p:nvSpPr>
          <p:spPr>
            <a:xfrm>
              <a:off x="4183233" y="9017767"/>
              <a:ext cx="1648298"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Allow for integration and automation</a:t>
              </a:r>
              <a:endParaRPr b="1" dirty="0">
                <a:solidFill>
                  <a:schemeClr val="lt1"/>
                </a:solidFill>
                <a:latin typeface="Inter"/>
                <a:ea typeface="Inter"/>
                <a:cs typeface="Inter"/>
                <a:sym typeface="Inter"/>
              </a:endParaRPr>
            </a:p>
          </p:txBody>
        </p:sp>
        <p:grpSp>
          <p:nvGrpSpPr>
            <p:cNvPr id="31" name="Google Shape;224;p25">
              <a:extLst>
                <a:ext uri="{FF2B5EF4-FFF2-40B4-BE49-F238E27FC236}">
                  <a16:creationId xmlns:a16="http://schemas.microsoft.com/office/drawing/2014/main" id="{E8CFEF84-A30C-FB15-85F4-3AE1BFAEE642}"/>
                </a:ext>
              </a:extLst>
            </p:cNvPr>
            <p:cNvGrpSpPr/>
            <p:nvPr/>
          </p:nvGrpSpPr>
          <p:grpSpPr>
            <a:xfrm>
              <a:off x="535619" y="8530682"/>
              <a:ext cx="637360" cy="603486"/>
              <a:chOff x="1120775" y="1388952"/>
              <a:chExt cx="1010400" cy="956700"/>
            </a:xfrm>
          </p:grpSpPr>
          <p:sp>
            <p:nvSpPr>
              <p:cNvPr id="37" name="Google Shape;225;p25">
                <a:extLst>
                  <a:ext uri="{FF2B5EF4-FFF2-40B4-BE49-F238E27FC236}">
                    <a16:creationId xmlns:a16="http://schemas.microsoft.com/office/drawing/2014/main" id="{62998754-3513-769C-C8EE-5F6EF91B0469}"/>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38" name="Google Shape;226;p25">
                <a:extLst>
                  <a:ext uri="{FF2B5EF4-FFF2-40B4-BE49-F238E27FC236}">
                    <a16:creationId xmlns:a16="http://schemas.microsoft.com/office/drawing/2014/main" id="{B559EF24-DDAE-719E-5C6F-22673C375837}"/>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4</a:t>
                </a:r>
                <a:endParaRPr sz="1700" b="1" i="0" u="none" strike="noStrike" cap="none">
                  <a:solidFill>
                    <a:srgbClr val="F15F41"/>
                  </a:solidFill>
                  <a:latin typeface="Inter ExtraBold"/>
                  <a:ea typeface="Inter ExtraBold"/>
                  <a:cs typeface="Inter ExtraBold"/>
                  <a:sym typeface="Inter ExtraBold"/>
                </a:endParaRPr>
              </a:p>
            </p:txBody>
          </p:sp>
        </p:grpSp>
        <p:sp>
          <p:nvSpPr>
            <p:cNvPr id="32" name="Google Shape;227;p25">
              <a:extLst>
                <a:ext uri="{FF2B5EF4-FFF2-40B4-BE49-F238E27FC236}">
                  <a16:creationId xmlns:a16="http://schemas.microsoft.com/office/drawing/2014/main" id="{768FA428-9302-4C29-3D2C-2CA7212663E8}"/>
                </a:ext>
              </a:extLst>
            </p:cNvPr>
            <p:cNvSpPr txBox="1"/>
            <p:nvPr/>
          </p:nvSpPr>
          <p:spPr>
            <a:xfrm>
              <a:off x="3376419" y="8647067"/>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5</a:t>
              </a:r>
              <a:endParaRPr sz="1700" b="1" i="0" u="none" strike="noStrike" cap="none">
                <a:solidFill>
                  <a:srgbClr val="F15F41"/>
                </a:solidFill>
                <a:latin typeface="Inter ExtraBold"/>
                <a:ea typeface="Inter ExtraBold"/>
                <a:cs typeface="Inter ExtraBold"/>
                <a:sym typeface="Inter ExtraBold"/>
              </a:endParaRPr>
            </a:p>
          </p:txBody>
        </p:sp>
        <p:pic>
          <p:nvPicPr>
            <p:cNvPr id="33" name="Picture 32">
              <a:extLst>
                <a:ext uri="{FF2B5EF4-FFF2-40B4-BE49-F238E27FC236}">
                  <a16:creationId xmlns:a16="http://schemas.microsoft.com/office/drawing/2014/main" id="{607859E8-8C18-1A67-37DA-EACFBC4D9BF6}"/>
                </a:ext>
              </a:extLst>
            </p:cNvPr>
            <p:cNvPicPr>
              <a:picLocks noChangeAspect="1"/>
            </p:cNvPicPr>
            <p:nvPr/>
          </p:nvPicPr>
          <p:blipFill>
            <a:blip r:embed="rId8"/>
            <a:srcRect l="18934" r="18735"/>
            <a:stretch>
              <a:fillRect/>
            </a:stretch>
          </p:blipFill>
          <p:spPr>
            <a:xfrm>
              <a:off x="6494780" y="7782553"/>
              <a:ext cx="2960691" cy="2671848"/>
            </a:xfrm>
            <a:prstGeom prst="rect">
              <a:avLst/>
            </a:prstGeom>
          </p:spPr>
        </p:pic>
        <p:cxnSp>
          <p:nvCxnSpPr>
            <p:cNvPr id="34" name="Google Shape;231;p25">
              <a:extLst>
                <a:ext uri="{FF2B5EF4-FFF2-40B4-BE49-F238E27FC236}">
                  <a16:creationId xmlns:a16="http://schemas.microsoft.com/office/drawing/2014/main" id="{944667B2-A330-4772-DB1D-5FDF6C966BF4}"/>
                </a:ext>
              </a:extLst>
            </p:cNvPr>
            <p:cNvCxnSpPr>
              <a:cxnSpLocks/>
            </p:cNvCxnSpPr>
            <p:nvPr/>
          </p:nvCxnSpPr>
          <p:spPr>
            <a:xfrm>
              <a:off x="8458600" y="8069225"/>
              <a:ext cx="404301" cy="0"/>
            </a:xfrm>
            <a:prstGeom prst="straightConnector1">
              <a:avLst/>
            </a:prstGeom>
            <a:noFill/>
            <a:ln w="9525" cap="flat" cmpd="sng">
              <a:solidFill>
                <a:schemeClr val="lt1"/>
              </a:solidFill>
              <a:prstDash val="solid"/>
              <a:round/>
              <a:headEnd type="none" w="med" len="med"/>
              <a:tailEnd type="none" w="med" len="med"/>
            </a:ln>
          </p:spPr>
        </p:cxnSp>
        <p:cxnSp>
          <p:nvCxnSpPr>
            <p:cNvPr id="35" name="Google Shape;229;p25">
              <a:extLst>
                <a:ext uri="{FF2B5EF4-FFF2-40B4-BE49-F238E27FC236}">
                  <a16:creationId xmlns:a16="http://schemas.microsoft.com/office/drawing/2014/main" id="{A9352956-7265-0C84-3D36-30E1D6A86E71}"/>
                </a:ext>
              </a:extLst>
            </p:cNvPr>
            <p:cNvCxnSpPr/>
            <p:nvPr/>
          </p:nvCxnSpPr>
          <p:spPr>
            <a:xfrm>
              <a:off x="6064701" y="8069183"/>
              <a:ext cx="1825500" cy="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230;p25">
              <a:extLst>
                <a:ext uri="{FF2B5EF4-FFF2-40B4-BE49-F238E27FC236}">
                  <a16:creationId xmlns:a16="http://schemas.microsoft.com/office/drawing/2014/main" id="{1819FE25-1B65-4987-6004-CF954E1A051A}"/>
                </a:ext>
              </a:extLst>
            </p:cNvPr>
            <p:cNvCxnSpPr/>
            <p:nvPr/>
          </p:nvCxnSpPr>
          <p:spPr>
            <a:xfrm>
              <a:off x="8861005" y="7131725"/>
              <a:ext cx="0" cy="938100"/>
            </a:xfrm>
            <a:prstGeom prst="straightConnector1">
              <a:avLst/>
            </a:prstGeom>
            <a:noFill/>
            <a:ln w="9525" cap="flat" cmpd="sng">
              <a:solidFill>
                <a:schemeClr val="lt1"/>
              </a:solidFill>
              <a:prstDash val="solid"/>
              <a:round/>
              <a:headEnd type="none" w="med" len="med"/>
              <a:tailEnd type="none" w="med" len="med"/>
            </a:ln>
          </p:spPr>
        </p:cxnSp>
      </p:grpSp>
      <p:pic>
        <p:nvPicPr>
          <p:cNvPr id="347" name="Google Shape;347;p34"/>
          <p:cNvPicPr preferRelativeResize="0"/>
          <p:nvPr/>
        </p:nvPicPr>
        <p:blipFill rotWithShape="1">
          <a:blip r:embed="rId9">
            <a:alphaModFix/>
          </a:blip>
          <a:srcRect r="-4701"/>
          <a:stretch/>
        </p:blipFill>
        <p:spPr>
          <a:xfrm>
            <a:off x="8041300" y="237400"/>
            <a:ext cx="834600" cy="2433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par>
                                <p:cTn id="8" presetID="63" presetClass="path" presetSubtype="0" accel="50000" decel="50000" fill="hold" grpId="1" nodeType="withEffect">
                                  <p:stCondLst>
                                    <p:cond delay="0"/>
                                  </p:stCondLst>
                                  <p:childTnLst>
                                    <p:animMotion origin="layout" path="M -4.44444E-6 -1.35802E-6 L 0.25 -1.35802E-6 " pathEditMode="relative" rAng="0" ptsTypes="AA">
                                      <p:cBhvr>
                                        <p:cTn id="9" dur="2000" fill="hold"/>
                                        <p:tgtEl>
                                          <p:spTgt spid="5"/>
                                        </p:tgtEl>
                                        <p:attrNameLst>
                                          <p:attrName>ppt_x</p:attrName>
                                          <p:attrName>ppt_y</p:attrName>
                                        </p:attrNameLst>
                                      </p:cBhvr>
                                      <p:rCtr x="12500" y="0"/>
                                    </p:animMotion>
                                  </p:childTnLst>
                                </p:cTn>
                              </p:par>
                              <p:par>
                                <p:cTn id="10" presetID="10" presetClass="exit" presetSubtype="0" fill="hold" grpId="0" nodeType="withEffect">
                                  <p:stCondLst>
                                    <p:cond delay="0"/>
                                  </p:stCondLst>
                                  <p:childTnLst>
                                    <p:animEffect transition="out" filter="fade">
                                      <p:cBhvr>
                                        <p:cTn id="11" dur="1000"/>
                                        <p:tgtEl>
                                          <p:spTgt spid="5"/>
                                        </p:tgtEl>
                                      </p:cBhvr>
                                    </p:animEffect>
                                    <p:set>
                                      <p:cBhvr>
                                        <p:cTn id="12"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childTnLst>
        </p:cTn>
      </p:par>
    </p:tnLst>
    <p:bldLst>
      <p:bldP spid="4" grpId="0" animBg="1"/>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pic>
        <p:nvPicPr>
          <p:cNvPr id="336" name="Google Shape;343;p34">
            <a:extLst>
              <a:ext uri="{FF2B5EF4-FFF2-40B4-BE49-F238E27FC236}">
                <a16:creationId xmlns:a16="http://schemas.microsoft.com/office/drawing/2014/main" id="{96E338B3-5627-72D2-9885-0EC41A5324DE}"/>
              </a:ext>
            </a:extLst>
          </p:cNvPr>
          <p:cNvPicPr preferRelativeResize="0"/>
          <p:nvPr/>
        </p:nvPicPr>
        <p:blipFill>
          <a:blip r:embed="rId3">
            <a:alphaModFix/>
          </a:blip>
          <a:stretch>
            <a:fillRect/>
          </a:stretch>
        </p:blipFill>
        <p:spPr>
          <a:xfrm>
            <a:off x="0" y="-5339268"/>
            <a:ext cx="9144000" cy="5429241"/>
          </a:xfrm>
          <a:prstGeom prst="rect">
            <a:avLst/>
          </a:prstGeom>
          <a:noFill/>
          <a:ln>
            <a:noFill/>
          </a:ln>
        </p:spPr>
      </p:pic>
      <p:sp>
        <p:nvSpPr>
          <p:cNvPr id="337" name="Google Shape;344;p34">
            <a:extLst>
              <a:ext uri="{FF2B5EF4-FFF2-40B4-BE49-F238E27FC236}">
                <a16:creationId xmlns:a16="http://schemas.microsoft.com/office/drawing/2014/main" id="{FD5DBE6F-701E-6047-4525-07709F14BF3A}"/>
              </a:ext>
            </a:extLst>
          </p:cNvPr>
          <p:cNvSpPr/>
          <p:nvPr/>
        </p:nvSpPr>
        <p:spPr>
          <a:xfrm>
            <a:off x="0" y="-5339269"/>
            <a:ext cx="9144000" cy="5429241"/>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45;p34">
            <a:extLst>
              <a:ext uri="{FF2B5EF4-FFF2-40B4-BE49-F238E27FC236}">
                <a16:creationId xmlns:a16="http://schemas.microsoft.com/office/drawing/2014/main" id="{74EB80F4-2E52-7D6E-2C27-56921B636B77}"/>
              </a:ext>
            </a:extLst>
          </p:cNvPr>
          <p:cNvSpPr txBox="1"/>
          <p:nvPr/>
        </p:nvSpPr>
        <p:spPr>
          <a:xfrm>
            <a:off x="636025" y="-1546093"/>
            <a:ext cx="56802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dirty="0">
                <a:solidFill>
                  <a:srgbClr val="FFFFFF"/>
                </a:solidFill>
                <a:latin typeface="Inter Black"/>
                <a:ea typeface="Inter Black"/>
                <a:cs typeface="Inter Black"/>
                <a:sym typeface="Inter Black"/>
              </a:rPr>
              <a:t>The Flow</a:t>
            </a:r>
            <a:endParaRPr sz="3000" dirty="0">
              <a:solidFill>
                <a:srgbClr val="FFFFFF"/>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dirty="0">
                <a:solidFill>
                  <a:srgbClr val="FFFFFF"/>
                </a:solidFill>
                <a:latin typeface="Inter"/>
                <a:ea typeface="Inter"/>
                <a:cs typeface="Inter"/>
                <a:sym typeface="Inter"/>
              </a:rPr>
              <a:t>Harmony Restored</a:t>
            </a:r>
            <a:endParaRPr sz="3000" i="1" dirty="0">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dirty="0">
              <a:solidFill>
                <a:srgbClr val="FFFFFF"/>
              </a:solidFill>
              <a:latin typeface="Inter SemiBold"/>
              <a:ea typeface="Inter SemiBold"/>
              <a:cs typeface="Inter SemiBold"/>
              <a:sym typeface="Inter SemiBold"/>
            </a:endParaRPr>
          </a:p>
        </p:txBody>
      </p:sp>
      <p:sp>
        <p:nvSpPr>
          <p:cNvPr id="339" name="Google Shape;346;p34">
            <a:extLst>
              <a:ext uri="{FF2B5EF4-FFF2-40B4-BE49-F238E27FC236}">
                <a16:creationId xmlns:a16="http://schemas.microsoft.com/office/drawing/2014/main" id="{73F82ADB-BB8F-A1B2-BDD7-6377302B1791}"/>
              </a:ext>
            </a:extLst>
          </p:cNvPr>
          <p:cNvSpPr/>
          <p:nvPr/>
        </p:nvSpPr>
        <p:spPr>
          <a:xfrm>
            <a:off x="522650" y="-4823618"/>
            <a:ext cx="1300800" cy="1314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FFFFF"/>
                </a:solidFill>
                <a:latin typeface="Inter Black"/>
                <a:ea typeface="Inter Black"/>
                <a:cs typeface="Inter Black"/>
                <a:sym typeface="Inter Black"/>
              </a:rPr>
              <a:t>5</a:t>
            </a:r>
            <a:endParaRPr sz="3500">
              <a:solidFill>
                <a:srgbClr val="FFFFFF"/>
              </a:solidFill>
              <a:latin typeface="Inter Black"/>
              <a:ea typeface="Inter Black"/>
              <a:cs typeface="Inter Black"/>
              <a:sym typeface="Inter Black"/>
            </a:endParaRPr>
          </a:p>
        </p:txBody>
      </p:sp>
      <p:sp>
        <p:nvSpPr>
          <p:cNvPr id="340" name="Google Shape;383;p39">
            <a:extLst>
              <a:ext uri="{FF2B5EF4-FFF2-40B4-BE49-F238E27FC236}">
                <a16:creationId xmlns:a16="http://schemas.microsoft.com/office/drawing/2014/main" id="{3132C6A1-576D-1F31-369F-68B9C2607BC7}"/>
              </a:ext>
            </a:extLst>
          </p:cNvPr>
          <p:cNvSpPr/>
          <p:nvPr/>
        </p:nvSpPr>
        <p:spPr>
          <a:xfrm>
            <a:off x="-8626695" y="858403"/>
            <a:ext cx="8278200" cy="399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385;p39">
            <a:extLst>
              <a:ext uri="{FF2B5EF4-FFF2-40B4-BE49-F238E27FC236}">
                <a16:creationId xmlns:a16="http://schemas.microsoft.com/office/drawing/2014/main" id="{993B644D-48EC-EF80-E0BC-8B653D8BE4E6}"/>
              </a:ext>
            </a:extLst>
          </p:cNvPr>
          <p:cNvSpPr txBox="1"/>
          <p:nvPr/>
        </p:nvSpPr>
        <p:spPr>
          <a:xfrm>
            <a:off x="-8622920" y="325650"/>
            <a:ext cx="7347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solidFill>
                  <a:schemeClr val="lt1"/>
                </a:solidFill>
                <a:latin typeface="Inter ExtraBold"/>
                <a:ea typeface="Inter ExtraBold"/>
                <a:cs typeface="Inter ExtraBold"/>
                <a:sym typeface="Inter ExtraBold"/>
              </a:rPr>
              <a:t>Checklist: Do I need a workflow orchestrator?</a:t>
            </a:r>
            <a:endParaRPr sz="2700">
              <a:solidFill>
                <a:schemeClr val="lt1"/>
              </a:solidFill>
              <a:latin typeface="Inter ExtraBold"/>
              <a:ea typeface="Inter ExtraBold"/>
              <a:cs typeface="Inter ExtraBold"/>
              <a:sym typeface="Inter ExtraBold"/>
            </a:endParaRPr>
          </a:p>
        </p:txBody>
      </p:sp>
      <p:sp>
        <p:nvSpPr>
          <p:cNvPr id="342" name="Google Shape;386;p39">
            <a:extLst>
              <a:ext uri="{FF2B5EF4-FFF2-40B4-BE49-F238E27FC236}">
                <a16:creationId xmlns:a16="http://schemas.microsoft.com/office/drawing/2014/main" id="{EB5E17B2-5B0F-5FD6-9ACE-A0E7128D2988}"/>
              </a:ext>
            </a:extLst>
          </p:cNvPr>
          <p:cNvSpPr txBox="1"/>
          <p:nvPr/>
        </p:nvSpPr>
        <p:spPr>
          <a:xfrm>
            <a:off x="-8424045" y="1080400"/>
            <a:ext cx="7872900" cy="3552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s" sz="1600" b="1">
                <a:latin typeface="Inter"/>
                <a:ea typeface="Inter"/>
                <a:cs typeface="Inter"/>
                <a:sym typeface="Inter"/>
              </a:rPr>
              <a:t>Simple scripts:</a:t>
            </a:r>
            <a:endParaRPr sz="1600" b="1">
              <a:latin typeface="Inter"/>
              <a:ea typeface="Inter"/>
              <a:cs typeface="Inter"/>
              <a:sym typeface="Inter"/>
            </a:endParaRPr>
          </a:p>
          <a:p>
            <a:pPr marL="36000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Few steps</a:t>
            </a:r>
            <a:endParaRPr>
              <a:latin typeface="Inter"/>
              <a:ea typeface="Inter"/>
              <a:cs typeface="Inter"/>
              <a:sym typeface="Inter"/>
            </a:endParaRPr>
          </a:p>
          <a:p>
            <a:pPr marL="36000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Minimal dependencies</a:t>
            </a:r>
            <a:endParaRPr>
              <a:latin typeface="Inter"/>
              <a:ea typeface="Inter"/>
              <a:cs typeface="Inter"/>
              <a:sym typeface="Inter"/>
            </a:endParaRPr>
          </a:p>
          <a:p>
            <a:pPr marL="36000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Low change rate</a:t>
            </a:r>
            <a:endParaRPr>
              <a:latin typeface="Inter"/>
              <a:ea typeface="Inter"/>
              <a:cs typeface="Inter"/>
              <a:sym typeface="Inter"/>
            </a:endParaRPr>
          </a:p>
          <a:p>
            <a:pPr marL="0" lvl="0" indent="0" algn="l" rtl="0">
              <a:lnSpc>
                <a:spcPct val="115000"/>
              </a:lnSpc>
              <a:spcBef>
                <a:spcPts val="1000"/>
              </a:spcBef>
              <a:spcAft>
                <a:spcPts val="0"/>
              </a:spcAft>
              <a:buNone/>
            </a:pPr>
            <a:r>
              <a:rPr lang="es" sz="1600" b="1">
                <a:latin typeface="Inter"/>
                <a:ea typeface="Inter"/>
                <a:cs typeface="Inter"/>
                <a:sym typeface="Inter"/>
              </a:rPr>
              <a:t>Event-driven system:</a:t>
            </a:r>
            <a:endParaRPr sz="1600" b="1">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Tasks are short-lived</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Triggered by external events</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Near-real-time</a:t>
            </a:r>
            <a:endParaRPr>
              <a:latin typeface="Inter"/>
              <a:ea typeface="Inter"/>
              <a:cs typeface="Inter"/>
              <a:sym typeface="Inter"/>
            </a:endParaRPr>
          </a:p>
          <a:p>
            <a:pPr marL="0" lvl="0" indent="0" algn="l" rtl="0">
              <a:lnSpc>
                <a:spcPct val="115000"/>
              </a:lnSpc>
              <a:spcBef>
                <a:spcPts val="1000"/>
              </a:spcBef>
              <a:spcAft>
                <a:spcPts val="0"/>
              </a:spcAft>
              <a:buNone/>
            </a:pPr>
            <a:r>
              <a:rPr lang="es" sz="1600" b="1">
                <a:latin typeface="Inter"/>
                <a:ea typeface="Inter"/>
                <a:cs typeface="Inter"/>
                <a:sym typeface="Inter"/>
              </a:rPr>
              <a:t>Workflow Management System:</a:t>
            </a:r>
            <a:endParaRPr sz="1600">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Multiple steps with dependencies</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Need retries &amp; consistent error handling</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Requiere artifact/data passing</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Require observability &amp; auditability</a:t>
            </a:r>
            <a:endParaRPr>
              <a:latin typeface="Inter"/>
              <a:ea typeface="Inter"/>
              <a:cs typeface="Inter"/>
              <a:sym typeface="Inter"/>
            </a:endParaRPr>
          </a:p>
        </p:txBody>
      </p:sp>
      <p:grpSp>
        <p:nvGrpSpPr>
          <p:cNvPr id="331" name="Group 330">
            <a:extLst>
              <a:ext uri="{FF2B5EF4-FFF2-40B4-BE49-F238E27FC236}">
                <a16:creationId xmlns:a16="http://schemas.microsoft.com/office/drawing/2014/main" id="{1529F656-1B55-9815-14C0-6DBD70311476}"/>
              </a:ext>
            </a:extLst>
          </p:cNvPr>
          <p:cNvGrpSpPr/>
          <p:nvPr/>
        </p:nvGrpSpPr>
        <p:grpSpPr>
          <a:xfrm>
            <a:off x="1" y="-12199"/>
            <a:ext cx="9455470" cy="5296726"/>
            <a:chOff x="1" y="5157675"/>
            <a:chExt cx="9455470" cy="5296726"/>
          </a:xfrm>
        </p:grpSpPr>
        <p:sp>
          <p:nvSpPr>
            <p:cNvPr id="3" name="Google Shape;196;p24">
              <a:extLst>
                <a:ext uri="{FF2B5EF4-FFF2-40B4-BE49-F238E27FC236}">
                  <a16:creationId xmlns:a16="http://schemas.microsoft.com/office/drawing/2014/main" id="{2D76A783-7393-0545-9045-8E54E23AAA61}"/>
                </a:ext>
              </a:extLst>
            </p:cNvPr>
            <p:cNvSpPr/>
            <p:nvPr/>
          </p:nvSpPr>
          <p:spPr>
            <a:xfrm>
              <a:off x="1" y="5157675"/>
              <a:ext cx="9455470" cy="5296726"/>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204;p25">
              <a:extLst>
                <a:ext uri="{FF2B5EF4-FFF2-40B4-BE49-F238E27FC236}">
                  <a16:creationId xmlns:a16="http://schemas.microsoft.com/office/drawing/2014/main" id="{CA55E482-44FD-BE44-B509-79A78E224985}"/>
                </a:ext>
              </a:extLst>
            </p:cNvPr>
            <p:cNvSpPr/>
            <p:nvPr/>
          </p:nvSpPr>
          <p:spPr>
            <a:xfrm>
              <a:off x="3165101" y="6266235"/>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14" name="Google Shape;205;p25">
              <a:extLst>
                <a:ext uri="{FF2B5EF4-FFF2-40B4-BE49-F238E27FC236}">
                  <a16:creationId xmlns:a16="http://schemas.microsoft.com/office/drawing/2014/main" id="{08A8A1D2-F8F9-E004-1E45-8E4B78B81A0C}"/>
                </a:ext>
              </a:extLst>
            </p:cNvPr>
            <p:cNvSpPr/>
            <p:nvPr/>
          </p:nvSpPr>
          <p:spPr>
            <a:xfrm>
              <a:off x="3392274" y="6627500"/>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15" name="Google Shape;206;p25">
              <a:extLst>
                <a:ext uri="{FF2B5EF4-FFF2-40B4-BE49-F238E27FC236}">
                  <a16:creationId xmlns:a16="http://schemas.microsoft.com/office/drawing/2014/main" id="{43073EF0-33F2-FCF9-2AC6-970A323C21E9}"/>
                </a:ext>
              </a:extLst>
            </p:cNvPr>
            <p:cNvSpPr/>
            <p:nvPr/>
          </p:nvSpPr>
          <p:spPr>
            <a:xfrm>
              <a:off x="265501" y="6266235"/>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16" name="Google Shape;207;p25">
              <a:extLst>
                <a:ext uri="{FF2B5EF4-FFF2-40B4-BE49-F238E27FC236}">
                  <a16:creationId xmlns:a16="http://schemas.microsoft.com/office/drawing/2014/main" id="{EF8D4368-321F-A5C0-EC4F-87DCD7C44CBE}"/>
                </a:ext>
              </a:extLst>
            </p:cNvPr>
            <p:cNvSpPr txBox="1"/>
            <p:nvPr/>
          </p:nvSpPr>
          <p:spPr>
            <a:xfrm>
              <a:off x="1262351" y="7057411"/>
              <a:ext cx="1702257"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Bring consistency and reliability</a:t>
              </a:r>
              <a:endParaRPr b="1" dirty="0">
                <a:solidFill>
                  <a:schemeClr val="lt1"/>
                </a:solidFill>
                <a:latin typeface="Inter"/>
                <a:ea typeface="Inter"/>
                <a:cs typeface="Inter"/>
                <a:sym typeface="Inter"/>
              </a:endParaRPr>
            </a:p>
          </p:txBody>
        </p:sp>
        <p:sp>
          <p:nvSpPr>
            <p:cNvPr id="17" name="Google Shape;208;p25">
              <a:extLst>
                <a:ext uri="{FF2B5EF4-FFF2-40B4-BE49-F238E27FC236}">
                  <a16:creationId xmlns:a16="http://schemas.microsoft.com/office/drawing/2014/main" id="{16343807-15AE-845D-F731-62ADE765B2C5}"/>
                </a:ext>
              </a:extLst>
            </p:cNvPr>
            <p:cNvSpPr txBox="1"/>
            <p:nvPr/>
          </p:nvSpPr>
          <p:spPr>
            <a:xfrm>
              <a:off x="4183233" y="7057411"/>
              <a:ext cx="1610301"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Give you scalability and efficiency</a:t>
              </a:r>
              <a:endParaRPr b="1" dirty="0">
                <a:solidFill>
                  <a:schemeClr val="lt1"/>
                </a:solidFill>
                <a:latin typeface="Inter"/>
                <a:ea typeface="Inter"/>
                <a:cs typeface="Inter"/>
                <a:sym typeface="Inter"/>
              </a:endParaRPr>
            </a:p>
          </p:txBody>
        </p:sp>
        <p:sp>
          <p:nvSpPr>
            <p:cNvPr id="18" name="Google Shape;209;p25">
              <a:extLst>
                <a:ext uri="{FF2B5EF4-FFF2-40B4-BE49-F238E27FC236}">
                  <a16:creationId xmlns:a16="http://schemas.microsoft.com/office/drawing/2014/main" id="{AD3B737C-2BD3-FFB7-C53F-E6B4CBA168D5}"/>
                </a:ext>
              </a:extLst>
            </p:cNvPr>
            <p:cNvSpPr/>
            <p:nvPr/>
          </p:nvSpPr>
          <p:spPr>
            <a:xfrm>
              <a:off x="6064701" y="6266235"/>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19" name="Google Shape;210;p25">
              <a:extLst>
                <a:ext uri="{FF2B5EF4-FFF2-40B4-BE49-F238E27FC236}">
                  <a16:creationId xmlns:a16="http://schemas.microsoft.com/office/drawing/2014/main" id="{14095B3E-8D78-F42B-D4CD-3813FDC90C44}"/>
                </a:ext>
              </a:extLst>
            </p:cNvPr>
            <p:cNvSpPr txBox="1"/>
            <p:nvPr/>
          </p:nvSpPr>
          <p:spPr>
            <a:xfrm>
              <a:off x="7031414" y="7257443"/>
              <a:ext cx="1722812"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Provide visibility and traceability</a:t>
              </a:r>
              <a:endParaRPr b="1" dirty="0">
                <a:solidFill>
                  <a:schemeClr val="lt1"/>
                </a:solidFill>
                <a:latin typeface="Inter"/>
                <a:ea typeface="Inter"/>
                <a:cs typeface="Inter"/>
                <a:sym typeface="Inter"/>
              </a:endParaRPr>
            </a:p>
          </p:txBody>
        </p:sp>
        <p:sp>
          <p:nvSpPr>
            <p:cNvPr id="20" name="Google Shape;211;p25">
              <a:extLst>
                <a:ext uri="{FF2B5EF4-FFF2-40B4-BE49-F238E27FC236}">
                  <a16:creationId xmlns:a16="http://schemas.microsoft.com/office/drawing/2014/main" id="{2F4E85FF-B1DB-C024-1434-D6931F84AA07}"/>
                </a:ext>
              </a:extLst>
            </p:cNvPr>
            <p:cNvSpPr txBox="1"/>
            <p:nvPr/>
          </p:nvSpPr>
          <p:spPr>
            <a:xfrm>
              <a:off x="436676" y="5483325"/>
              <a:ext cx="4465800" cy="382156"/>
            </a:xfrm>
            <a:prstGeom prst="rect">
              <a:avLst/>
            </a:prstGeom>
            <a:noFill/>
            <a:ln>
              <a:noFill/>
            </a:ln>
          </p:spPr>
          <p:txBody>
            <a:bodyPr spcFirstLastPara="1" wrap="square" lIns="0" tIns="12700" rIns="0" bIns="0" anchor="t" anchorCtr="0">
              <a:spAutoFit/>
            </a:bodyPr>
            <a:lstStyle/>
            <a:p>
              <a:r>
                <a:rPr lang="en-US" sz="2400" b="1" dirty="0">
                  <a:solidFill>
                    <a:schemeClr val="bg1"/>
                  </a:solidFill>
                </a:rPr>
                <a:t>Automated workflows…</a:t>
              </a:r>
              <a:endParaRPr lang="en-US" sz="2400" dirty="0">
                <a:solidFill>
                  <a:schemeClr val="bg1"/>
                </a:solidFill>
              </a:endParaRPr>
            </a:p>
          </p:txBody>
        </p:sp>
        <p:grpSp>
          <p:nvGrpSpPr>
            <p:cNvPr id="21" name="Google Shape;213;p25">
              <a:extLst>
                <a:ext uri="{FF2B5EF4-FFF2-40B4-BE49-F238E27FC236}">
                  <a16:creationId xmlns:a16="http://schemas.microsoft.com/office/drawing/2014/main" id="{B8F0FFC5-43E7-AA65-FC94-DFF0A01C6D1C}"/>
                </a:ext>
              </a:extLst>
            </p:cNvPr>
            <p:cNvGrpSpPr/>
            <p:nvPr/>
          </p:nvGrpSpPr>
          <p:grpSpPr>
            <a:xfrm>
              <a:off x="543439" y="6627511"/>
              <a:ext cx="637360" cy="603486"/>
              <a:chOff x="1120775" y="1388952"/>
              <a:chExt cx="1010400" cy="956700"/>
            </a:xfrm>
          </p:grpSpPr>
          <p:sp>
            <p:nvSpPr>
              <p:cNvPr id="38" name="Google Shape;214;p25">
                <a:extLst>
                  <a:ext uri="{FF2B5EF4-FFF2-40B4-BE49-F238E27FC236}">
                    <a16:creationId xmlns:a16="http://schemas.microsoft.com/office/drawing/2014/main" id="{8B9A7F67-7E9B-EA40-8052-4114238AF993}"/>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39" name="Google Shape;215;p25">
                <a:extLst>
                  <a:ext uri="{FF2B5EF4-FFF2-40B4-BE49-F238E27FC236}">
                    <a16:creationId xmlns:a16="http://schemas.microsoft.com/office/drawing/2014/main" id="{4A1DCEE1-7016-AE85-DE75-88C9B1726D15}"/>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1</a:t>
                </a:r>
                <a:endParaRPr sz="1700" b="1" i="0" u="none" strike="noStrike" cap="none">
                  <a:solidFill>
                    <a:srgbClr val="F15F41"/>
                  </a:solidFill>
                  <a:latin typeface="Inter ExtraBold"/>
                  <a:ea typeface="Inter ExtraBold"/>
                  <a:cs typeface="Inter ExtraBold"/>
                  <a:sym typeface="Inter ExtraBold"/>
                </a:endParaRPr>
              </a:p>
            </p:txBody>
          </p:sp>
        </p:grpSp>
        <p:sp>
          <p:nvSpPr>
            <p:cNvPr id="22" name="Google Shape;216;p25">
              <a:extLst>
                <a:ext uri="{FF2B5EF4-FFF2-40B4-BE49-F238E27FC236}">
                  <a16:creationId xmlns:a16="http://schemas.microsoft.com/office/drawing/2014/main" id="{22307781-A137-F569-6CEF-8D2ABE34A988}"/>
                </a:ext>
              </a:extLst>
            </p:cNvPr>
            <p:cNvSpPr txBox="1"/>
            <p:nvPr/>
          </p:nvSpPr>
          <p:spPr>
            <a:xfrm>
              <a:off x="3384239" y="6743896"/>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2</a:t>
              </a:r>
              <a:endParaRPr sz="1700" b="1" i="0" u="none" strike="noStrike" cap="none">
                <a:solidFill>
                  <a:srgbClr val="F15F41"/>
                </a:solidFill>
                <a:latin typeface="Inter ExtraBold"/>
                <a:ea typeface="Inter ExtraBold"/>
                <a:cs typeface="Inter ExtraBold"/>
                <a:sym typeface="Inter ExtraBold"/>
              </a:endParaRPr>
            </a:p>
          </p:txBody>
        </p:sp>
        <p:sp>
          <p:nvSpPr>
            <p:cNvPr id="23" name="Google Shape;217;p25">
              <a:extLst>
                <a:ext uri="{FF2B5EF4-FFF2-40B4-BE49-F238E27FC236}">
                  <a16:creationId xmlns:a16="http://schemas.microsoft.com/office/drawing/2014/main" id="{9817B2C1-FAA6-4180-DD39-E2275DB10424}"/>
                </a:ext>
              </a:extLst>
            </p:cNvPr>
            <p:cNvSpPr/>
            <p:nvPr/>
          </p:nvSpPr>
          <p:spPr>
            <a:xfrm>
              <a:off x="6298649" y="6627500"/>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4" name="Google Shape;218;p25">
              <a:extLst>
                <a:ext uri="{FF2B5EF4-FFF2-40B4-BE49-F238E27FC236}">
                  <a16:creationId xmlns:a16="http://schemas.microsoft.com/office/drawing/2014/main" id="{D8D711B9-5A2B-31D6-E226-4B4305E28BBD}"/>
                </a:ext>
              </a:extLst>
            </p:cNvPr>
            <p:cNvSpPr txBox="1"/>
            <p:nvPr/>
          </p:nvSpPr>
          <p:spPr>
            <a:xfrm>
              <a:off x="6290614" y="6743896"/>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3</a:t>
              </a:r>
              <a:endParaRPr sz="1700" b="1" i="0" u="none" strike="noStrike" cap="none">
                <a:solidFill>
                  <a:srgbClr val="F15F41"/>
                </a:solidFill>
                <a:latin typeface="Inter ExtraBold"/>
                <a:ea typeface="Inter ExtraBold"/>
                <a:cs typeface="Inter ExtraBold"/>
                <a:sym typeface="Inter ExtraBold"/>
              </a:endParaRPr>
            </a:p>
          </p:txBody>
        </p:sp>
        <p:sp>
          <p:nvSpPr>
            <p:cNvPr id="25" name="Google Shape;219;p25">
              <a:extLst>
                <a:ext uri="{FF2B5EF4-FFF2-40B4-BE49-F238E27FC236}">
                  <a16:creationId xmlns:a16="http://schemas.microsoft.com/office/drawing/2014/main" id="{64964894-5D97-3016-A4AE-8310178FD5D4}"/>
                </a:ext>
              </a:extLst>
            </p:cNvPr>
            <p:cNvSpPr/>
            <p:nvPr/>
          </p:nvSpPr>
          <p:spPr>
            <a:xfrm>
              <a:off x="3157281" y="8169407"/>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6" name="Google Shape;220;p25">
              <a:extLst>
                <a:ext uri="{FF2B5EF4-FFF2-40B4-BE49-F238E27FC236}">
                  <a16:creationId xmlns:a16="http://schemas.microsoft.com/office/drawing/2014/main" id="{23760050-4A48-E02B-6587-338146B0C286}"/>
                </a:ext>
              </a:extLst>
            </p:cNvPr>
            <p:cNvSpPr/>
            <p:nvPr/>
          </p:nvSpPr>
          <p:spPr>
            <a:xfrm>
              <a:off x="3384454" y="8530672"/>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7" name="Google Shape;221;p25">
              <a:extLst>
                <a:ext uri="{FF2B5EF4-FFF2-40B4-BE49-F238E27FC236}">
                  <a16:creationId xmlns:a16="http://schemas.microsoft.com/office/drawing/2014/main" id="{350A4714-1C8B-70F0-56D3-CD69EA65F84F}"/>
                </a:ext>
              </a:extLst>
            </p:cNvPr>
            <p:cNvSpPr/>
            <p:nvPr/>
          </p:nvSpPr>
          <p:spPr>
            <a:xfrm>
              <a:off x="257681" y="8169407"/>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8" name="Google Shape;222;p25">
              <a:extLst>
                <a:ext uri="{FF2B5EF4-FFF2-40B4-BE49-F238E27FC236}">
                  <a16:creationId xmlns:a16="http://schemas.microsoft.com/office/drawing/2014/main" id="{DB718249-B8CF-071C-929C-DA166970ADE8}"/>
                </a:ext>
              </a:extLst>
            </p:cNvPr>
            <p:cNvSpPr txBox="1"/>
            <p:nvPr/>
          </p:nvSpPr>
          <p:spPr>
            <a:xfrm>
              <a:off x="1262351" y="9158385"/>
              <a:ext cx="1702257"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Save time and costs</a:t>
              </a:r>
              <a:endParaRPr b="1" dirty="0">
                <a:solidFill>
                  <a:schemeClr val="lt1"/>
                </a:solidFill>
                <a:latin typeface="Inter"/>
                <a:ea typeface="Inter"/>
                <a:cs typeface="Inter"/>
                <a:sym typeface="Inter"/>
              </a:endParaRPr>
            </a:p>
          </p:txBody>
        </p:sp>
        <p:sp>
          <p:nvSpPr>
            <p:cNvPr id="29" name="Google Shape;223;p25">
              <a:extLst>
                <a:ext uri="{FF2B5EF4-FFF2-40B4-BE49-F238E27FC236}">
                  <a16:creationId xmlns:a16="http://schemas.microsoft.com/office/drawing/2014/main" id="{B048BAC0-113D-CCBF-E8AE-E603A129C6F5}"/>
                </a:ext>
              </a:extLst>
            </p:cNvPr>
            <p:cNvSpPr txBox="1"/>
            <p:nvPr/>
          </p:nvSpPr>
          <p:spPr>
            <a:xfrm>
              <a:off x="4183233" y="9017767"/>
              <a:ext cx="1648298"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Allow for integration and automation</a:t>
              </a:r>
              <a:endParaRPr b="1" dirty="0">
                <a:solidFill>
                  <a:schemeClr val="lt1"/>
                </a:solidFill>
                <a:latin typeface="Inter"/>
                <a:ea typeface="Inter"/>
                <a:cs typeface="Inter"/>
                <a:sym typeface="Inter"/>
              </a:endParaRPr>
            </a:p>
          </p:txBody>
        </p:sp>
        <p:grpSp>
          <p:nvGrpSpPr>
            <p:cNvPr id="30" name="Google Shape;224;p25">
              <a:extLst>
                <a:ext uri="{FF2B5EF4-FFF2-40B4-BE49-F238E27FC236}">
                  <a16:creationId xmlns:a16="http://schemas.microsoft.com/office/drawing/2014/main" id="{633487D5-7A2B-A0DA-3994-D1CCA88C587B}"/>
                </a:ext>
              </a:extLst>
            </p:cNvPr>
            <p:cNvGrpSpPr/>
            <p:nvPr/>
          </p:nvGrpSpPr>
          <p:grpSpPr>
            <a:xfrm>
              <a:off x="535619" y="8530682"/>
              <a:ext cx="637360" cy="603486"/>
              <a:chOff x="1120775" y="1388952"/>
              <a:chExt cx="1010400" cy="956700"/>
            </a:xfrm>
          </p:grpSpPr>
          <p:sp>
            <p:nvSpPr>
              <p:cNvPr id="36" name="Google Shape;225;p25">
                <a:extLst>
                  <a:ext uri="{FF2B5EF4-FFF2-40B4-BE49-F238E27FC236}">
                    <a16:creationId xmlns:a16="http://schemas.microsoft.com/office/drawing/2014/main" id="{B8966BB2-0A75-FAD3-524B-CF90789B53A0}"/>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37" name="Google Shape;226;p25">
                <a:extLst>
                  <a:ext uri="{FF2B5EF4-FFF2-40B4-BE49-F238E27FC236}">
                    <a16:creationId xmlns:a16="http://schemas.microsoft.com/office/drawing/2014/main" id="{F6514865-7C1B-A5FD-C229-ED23B6E2B0AD}"/>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4</a:t>
                </a:r>
                <a:endParaRPr sz="1700" b="1" i="0" u="none" strike="noStrike" cap="none">
                  <a:solidFill>
                    <a:srgbClr val="F15F41"/>
                  </a:solidFill>
                  <a:latin typeface="Inter ExtraBold"/>
                  <a:ea typeface="Inter ExtraBold"/>
                  <a:cs typeface="Inter ExtraBold"/>
                  <a:sym typeface="Inter ExtraBold"/>
                </a:endParaRPr>
              </a:p>
            </p:txBody>
          </p:sp>
        </p:grpSp>
        <p:sp>
          <p:nvSpPr>
            <p:cNvPr id="31" name="Google Shape;227;p25">
              <a:extLst>
                <a:ext uri="{FF2B5EF4-FFF2-40B4-BE49-F238E27FC236}">
                  <a16:creationId xmlns:a16="http://schemas.microsoft.com/office/drawing/2014/main" id="{5F38A3C7-07EE-A4D2-9DFB-C9F5D64A9719}"/>
                </a:ext>
              </a:extLst>
            </p:cNvPr>
            <p:cNvSpPr txBox="1"/>
            <p:nvPr/>
          </p:nvSpPr>
          <p:spPr>
            <a:xfrm>
              <a:off x="3376419" y="8647067"/>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5</a:t>
              </a:r>
              <a:endParaRPr sz="1700" b="1" i="0" u="none" strike="noStrike" cap="none">
                <a:solidFill>
                  <a:srgbClr val="F15F41"/>
                </a:solidFill>
                <a:latin typeface="Inter ExtraBold"/>
                <a:ea typeface="Inter ExtraBold"/>
                <a:cs typeface="Inter ExtraBold"/>
                <a:sym typeface="Inter ExtraBold"/>
              </a:endParaRPr>
            </a:p>
          </p:txBody>
        </p:sp>
        <p:pic>
          <p:nvPicPr>
            <p:cNvPr id="44" name="Picture 43">
              <a:extLst>
                <a:ext uri="{FF2B5EF4-FFF2-40B4-BE49-F238E27FC236}">
                  <a16:creationId xmlns:a16="http://schemas.microsoft.com/office/drawing/2014/main" id="{64266493-B907-B7EC-DCD7-58E5B239EDE2}"/>
                </a:ext>
              </a:extLst>
            </p:cNvPr>
            <p:cNvPicPr>
              <a:picLocks noChangeAspect="1"/>
            </p:cNvPicPr>
            <p:nvPr/>
          </p:nvPicPr>
          <p:blipFill>
            <a:blip r:embed="rId4"/>
            <a:srcRect l="18934" r="18735"/>
            <a:stretch>
              <a:fillRect/>
            </a:stretch>
          </p:blipFill>
          <p:spPr>
            <a:xfrm>
              <a:off x="6494780" y="7782553"/>
              <a:ext cx="2960691" cy="2671848"/>
            </a:xfrm>
            <a:prstGeom prst="rect">
              <a:avLst/>
            </a:prstGeom>
          </p:spPr>
        </p:pic>
        <p:cxnSp>
          <p:nvCxnSpPr>
            <p:cNvPr id="35" name="Google Shape;231;p25">
              <a:extLst>
                <a:ext uri="{FF2B5EF4-FFF2-40B4-BE49-F238E27FC236}">
                  <a16:creationId xmlns:a16="http://schemas.microsoft.com/office/drawing/2014/main" id="{30529233-F3CB-CA4C-F2CB-27AFA3A29082}"/>
                </a:ext>
              </a:extLst>
            </p:cNvPr>
            <p:cNvCxnSpPr>
              <a:cxnSpLocks/>
            </p:cNvCxnSpPr>
            <p:nvPr/>
          </p:nvCxnSpPr>
          <p:spPr>
            <a:xfrm>
              <a:off x="8458600" y="8069225"/>
              <a:ext cx="404301" cy="0"/>
            </a:xfrm>
            <a:prstGeom prst="straightConnector1">
              <a:avLst/>
            </a:prstGeom>
            <a:noFill/>
            <a:ln w="9525" cap="flat" cmpd="sng">
              <a:solidFill>
                <a:schemeClr val="lt1"/>
              </a:solidFill>
              <a:prstDash val="solid"/>
              <a:round/>
              <a:headEnd type="none" w="med" len="med"/>
              <a:tailEnd type="none" w="med" len="med"/>
            </a:ln>
          </p:spPr>
        </p:cxnSp>
        <p:cxnSp>
          <p:nvCxnSpPr>
            <p:cNvPr id="33" name="Google Shape;229;p25">
              <a:extLst>
                <a:ext uri="{FF2B5EF4-FFF2-40B4-BE49-F238E27FC236}">
                  <a16:creationId xmlns:a16="http://schemas.microsoft.com/office/drawing/2014/main" id="{F8B82667-DDF4-CB61-E98D-EA93547D2542}"/>
                </a:ext>
              </a:extLst>
            </p:cNvPr>
            <p:cNvCxnSpPr/>
            <p:nvPr/>
          </p:nvCxnSpPr>
          <p:spPr>
            <a:xfrm>
              <a:off x="6064701" y="8069183"/>
              <a:ext cx="1825500" cy="0"/>
            </a:xfrm>
            <a:prstGeom prst="straightConnector1">
              <a:avLst/>
            </a:prstGeom>
            <a:noFill/>
            <a:ln w="9525" cap="flat" cmpd="sng">
              <a:solidFill>
                <a:schemeClr val="lt1"/>
              </a:solidFill>
              <a:prstDash val="solid"/>
              <a:round/>
              <a:headEnd type="none" w="med" len="med"/>
              <a:tailEnd type="none" w="med" len="med"/>
            </a:ln>
          </p:spPr>
        </p:cxnSp>
        <p:cxnSp>
          <p:nvCxnSpPr>
            <p:cNvPr id="34" name="Google Shape;230;p25">
              <a:extLst>
                <a:ext uri="{FF2B5EF4-FFF2-40B4-BE49-F238E27FC236}">
                  <a16:creationId xmlns:a16="http://schemas.microsoft.com/office/drawing/2014/main" id="{B7D4D4DF-D307-D50E-6158-59D0DA05B343}"/>
                </a:ext>
              </a:extLst>
            </p:cNvPr>
            <p:cNvCxnSpPr/>
            <p:nvPr/>
          </p:nvCxnSpPr>
          <p:spPr>
            <a:xfrm>
              <a:off x="8861005" y="7131725"/>
              <a:ext cx="0" cy="938100"/>
            </a:xfrm>
            <a:prstGeom prst="straightConnector1">
              <a:avLst/>
            </a:prstGeom>
            <a:noFill/>
            <a:ln w="9525" cap="flat" cmpd="sng">
              <a:solidFill>
                <a:schemeClr val="lt1"/>
              </a:solidFill>
              <a:prstDash val="solid"/>
              <a:round/>
              <a:headEnd type="none" w="med" len="med"/>
              <a:tailEnd type="none" w="med" len="med"/>
            </a:ln>
          </p:spPr>
        </p:cxnSp>
      </p:grpSp>
      <p:pic>
        <p:nvPicPr>
          <p:cNvPr id="347" name="Google Shape;347;p34"/>
          <p:cNvPicPr preferRelativeResize="0"/>
          <p:nvPr/>
        </p:nvPicPr>
        <p:blipFill rotWithShape="1">
          <a:blip r:embed="rId5">
            <a:alphaModFix/>
          </a:blip>
          <a:srcRect r="-4701"/>
          <a:stretch/>
        </p:blipFill>
        <p:spPr>
          <a:xfrm>
            <a:off x="8041300" y="237400"/>
            <a:ext cx="834600" cy="243325"/>
          </a:xfrm>
          <a:prstGeom prst="rect">
            <a:avLst/>
          </a:prstGeom>
          <a:noFill/>
          <a:ln>
            <a:noFill/>
          </a:ln>
        </p:spPr>
      </p:pic>
    </p:spTree>
    <p:extLst>
      <p:ext uri="{BB962C8B-B14F-4D97-AF65-F5344CB8AC3E}">
        <p14:creationId xmlns:p14="http://schemas.microsoft.com/office/powerpoint/2010/main" val="133458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a:extLst>
            <a:ext uri="{FF2B5EF4-FFF2-40B4-BE49-F238E27FC236}">
              <a16:creationId xmlns:a16="http://schemas.microsoft.com/office/drawing/2014/main" id="{6ECB30BA-4B1D-E5D4-49A8-A9BA9FC9EB31}"/>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E02B8159-A1C1-277A-D522-E41DA2D19D87}"/>
              </a:ext>
            </a:extLst>
          </p:cNvPr>
          <p:cNvGrpSpPr/>
          <p:nvPr/>
        </p:nvGrpSpPr>
        <p:grpSpPr>
          <a:xfrm>
            <a:off x="10313234" y="2791"/>
            <a:ext cx="9455470" cy="5296726"/>
            <a:chOff x="1" y="5157675"/>
            <a:chExt cx="9455470" cy="5296726"/>
          </a:xfrm>
        </p:grpSpPr>
        <p:sp>
          <p:nvSpPr>
            <p:cNvPr id="12" name="Google Shape;196;p24">
              <a:extLst>
                <a:ext uri="{FF2B5EF4-FFF2-40B4-BE49-F238E27FC236}">
                  <a16:creationId xmlns:a16="http://schemas.microsoft.com/office/drawing/2014/main" id="{10B565D4-E630-703D-EBB8-73088E401DFE}"/>
                </a:ext>
              </a:extLst>
            </p:cNvPr>
            <p:cNvSpPr/>
            <p:nvPr/>
          </p:nvSpPr>
          <p:spPr>
            <a:xfrm>
              <a:off x="1" y="5157675"/>
              <a:ext cx="9455470" cy="5296726"/>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204;p25">
              <a:extLst>
                <a:ext uri="{FF2B5EF4-FFF2-40B4-BE49-F238E27FC236}">
                  <a16:creationId xmlns:a16="http://schemas.microsoft.com/office/drawing/2014/main" id="{A348416D-E2AB-3727-F1BA-B34975F0E26C}"/>
                </a:ext>
              </a:extLst>
            </p:cNvPr>
            <p:cNvSpPr/>
            <p:nvPr/>
          </p:nvSpPr>
          <p:spPr>
            <a:xfrm>
              <a:off x="3165101" y="6266235"/>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17" name="Google Shape;205;p25">
              <a:extLst>
                <a:ext uri="{FF2B5EF4-FFF2-40B4-BE49-F238E27FC236}">
                  <a16:creationId xmlns:a16="http://schemas.microsoft.com/office/drawing/2014/main" id="{AFAF7118-37FC-27B6-8964-41894AF635E9}"/>
                </a:ext>
              </a:extLst>
            </p:cNvPr>
            <p:cNvSpPr/>
            <p:nvPr/>
          </p:nvSpPr>
          <p:spPr>
            <a:xfrm>
              <a:off x="3392274" y="6627500"/>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18" name="Google Shape;206;p25">
              <a:extLst>
                <a:ext uri="{FF2B5EF4-FFF2-40B4-BE49-F238E27FC236}">
                  <a16:creationId xmlns:a16="http://schemas.microsoft.com/office/drawing/2014/main" id="{301EA4D3-3FC3-86E4-9386-B75BFA11F825}"/>
                </a:ext>
              </a:extLst>
            </p:cNvPr>
            <p:cNvSpPr/>
            <p:nvPr/>
          </p:nvSpPr>
          <p:spPr>
            <a:xfrm>
              <a:off x="265501" y="6266235"/>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19" name="Google Shape;207;p25">
              <a:extLst>
                <a:ext uri="{FF2B5EF4-FFF2-40B4-BE49-F238E27FC236}">
                  <a16:creationId xmlns:a16="http://schemas.microsoft.com/office/drawing/2014/main" id="{3E0E982E-E30A-B237-8695-51223A22F7DE}"/>
                </a:ext>
              </a:extLst>
            </p:cNvPr>
            <p:cNvSpPr txBox="1"/>
            <p:nvPr/>
          </p:nvSpPr>
          <p:spPr>
            <a:xfrm>
              <a:off x="1262351" y="7057411"/>
              <a:ext cx="1702257"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Bring consistency and reliability</a:t>
              </a:r>
              <a:endParaRPr b="1" dirty="0">
                <a:solidFill>
                  <a:schemeClr val="lt1"/>
                </a:solidFill>
                <a:latin typeface="Inter"/>
                <a:ea typeface="Inter"/>
                <a:cs typeface="Inter"/>
                <a:sym typeface="Inter"/>
              </a:endParaRPr>
            </a:p>
          </p:txBody>
        </p:sp>
        <p:sp>
          <p:nvSpPr>
            <p:cNvPr id="20" name="Google Shape;208;p25">
              <a:extLst>
                <a:ext uri="{FF2B5EF4-FFF2-40B4-BE49-F238E27FC236}">
                  <a16:creationId xmlns:a16="http://schemas.microsoft.com/office/drawing/2014/main" id="{962D163E-840B-430E-AE3A-C2F5B16F34AF}"/>
                </a:ext>
              </a:extLst>
            </p:cNvPr>
            <p:cNvSpPr txBox="1"/>
            <p:nvPr/>
          </p:nvSpPr>
          <p:spPr>
            <a:xfrm>
              <a:off x="4183233" y="7057411"/>
              <a:ext cx="1610301"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Give you scalability and efficiency</a:t>
              </a:r>
              <a:endParaRPr b="1" dirty="0">
                <a:solidFill>
                  <a:schemeClr val="lt1"/>
                </a:solidFill>
                <a:latin typeface="Inter"/>
                <a:ea typeface="Inter"/>
                <a:cs typeface="Inter"/>
                <a:sym typeface="Inter"/>
              </a:endParaRPr>
            </a:p>
          </p:txBody>
        </p:sp>
        <p:sp>
          <p:nvSpPr>
            <p:cNvPr id="21" name="Google Shape;209;p25">
              <a:extLst>
                <a:ext uri="{FF2B5EF4-FFF2-40B4-BE49-F238E27FC236}">
                  <a16:creationId xmlns:a16="http://schemas.microsoft.com/office/drawing/2014/main" id="{9E2C0858-7FEF-AC99-1CD7-4F1442000B83}"/>
                </a:ext>
              </a:extLst>
            </p:cNvPr>
            <p:cNvSpPr/>
            <p:nvPr/>
          </p:nvSpPr>
          <p:spPr>
            <a:xfrm>
              <a:off x="6064701" y="6266235"/>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2" name="Google Shape;210;p25">
              <a:extLst>
                <a:ext uri="{FF2B5EF4-FFF2-40B4-BE49-F238E27FC236}">
                  <a16:creationId xmlns:a16="http://schemas.microsoft.com/office/drawing/2014/main" id="{08CDB818-FC25-7A77-AC66-3D41968E53EE}"/>
                </a:ext>
              </a:extLst>
            </p:cNvPr>
            <p:cNvSpPr txBox="1"/>
            <p:nvPr/>
          </p:nvSpPr>
          <p:spPr>
            <a:xfrm>
              <a:off x="7031414" y="7257443"/>
              <a:ext cx="1722812"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Provide visibility and traceability</a:t>
              </a:r>
              <a:endParaRPr b="1" dirty="0">
                <a:solidFill>
                  <a:schemeClr val="lt1"/>
                </a:solidFill>
                <a:latin typeface="Inter"/>
                <a:ea typeface="Inter"/>
                <a:cs typeface="Inter"/>
                <a:sym typeface="Inter"/>
              </a:endParaRPr>
            </a:p>
          </p:txBody>
        </p:sp>
        <p:sp>
          <p:nvSpPr>
            <p:cNvPr id="23" name="Google Shape;211;p25">
              <a:extLst>
                <a:ext uri="{FF2B5EF4-FFF2-40B4-BE49-F238E27FC236}">
                  <a16:creationId xmlns:a16="http://schemas.microsoft.com/office/drawing/2014/main" id="{22AC1CBB-CF22-8CBC-B949-67DDDC4C5020}"/>
                </a:ext>
              </a:extLst>
            </p:cNvPr>
            <p:cNvSpPr txBox="1"/>
            <p:nvPr/>
          </p:nvSpPr>
          <p:spPr>
            <a:xfrm>
              <a:off x="436676" y="5483325"/>
              <a:ext cx="4465800" cy="382156"/>
            </a:xfrm>
            <a:prstGeom prst="rect">
              <a:avLst/>
            </a:prstGeom>
            <a:noFill/>
            <a:ln>
              <a:noFill/>
            </a:ln>
          </p:spPr>
          <p:txBody>
            <a:bodyPr spcFirstLastPara="1" wrap="square" lIns="0" tIns="12700" rIns="0" bIns="0" anchor="t" anchorCtr="0">
              <a:spAutoFit/>
            </a:bodyPr>
            <a:lstStyle/>
            <a:p>
              <a:r>
                <a:rPr lang="en-US" sz="2400" b="1" dirty="0">
                  <a:solidFill>
                    <a:schemeClr val="bg1"/>
                  </a:solidFill>
                </a:rPr>
                <a:t>Automated workflows…</a:t>
              </a:r>
              <a:endParaRPr lang="en-US" sz="2400" dirty="0">
                <a:solidFill>
                  <a:schemeClr val="bg1"/>
                </a:solidFill>
              </a:endParaRPr>
            </a:p>
          </p:txBody>
        </p:sp>
        <p:grpSp>
          <p:nvGrpSpPr>
            <p:cNvPr id="24" name="Google Shape;213;p25">
              <a:extLst>
                <a:ext uri="{FF2B5EF4-FFF2-40B4-BE49-F238E27FC236}">
                  <a16:creationId xmlns:a16="http://schemas.microsoft.com/office/drawing/2014/main" id="{F6BE5A4A-9AF2-5A11-1CD8-DA2907CAD180}"/>
                </a:ext>
              </a:extLst>
            </p:cNvPr>
            <p:cNvGrpSpPr/>
            <p:nvPr/>
          </p:nvGrpSpPr>
          <p:grpSpPr>
            <a:xfrm>
              <a:off x="543439" y="6627511"/>
              <a:ext cx="637360" cy="603486"/>
              <a:chOff x="1120775" y="1388952"/>
              <a:chExt cx="1010400" cy="956700"/>
            </a:xfrm>
          </p:grpSpPr>
          <p:sp>
            <p:nvSpPr>
              <p:cNvPr id="41" name="Google Shape;214;p25">
                <a:extLst>
                  <a:ext uri="{FF2B5EF4-FFF2-40B4-BE49-F238E27FC236}">
                    <a16:creationId xmlns:a16="http://schemas.microsoft.com/office/drawing/2014/main" id="{150C9C8E-BA4E-6B01-15B4-6D436141B8B8}"/>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42" name="Google Shape;215;p25">
                <a:extLst>
                  <a:ext uri="{FF2B5EF4-FFF2-40B4-BE49-F238E27FC236}">
                    <a16:creationId xmlns:a16="http://schemas.microsoft.com/office/drawing/2014/main" id="{6B3DC480-313B-C156-6BC6-6FCA5A0B6307}"/>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1</a:t>
                </a:r>
                <a:endParaRPr sz="1700" b="1" i="0" u="none" strike="noStrike" cap="none">
                  <a:solidFill>
                    <a:srgbClr val="F15F41"/>
                  </a:solidFill>
                  <a:latin typeface="Inter ExtraBold"/>
                  <a:ea typeface="Inter ExtraBold"/>
                  <a:cs typeface="Inter ExtraBold"/>
                  <a:sym typeface="Inter ExtraBold"/>
                </a:endParaRPr>
              </a:p>
            </p:txBody>
          </p:sp>
        </p:grpSp>
        <p:sp>
          <p:nvSpPr>
            <p:cNvPr id="25" name="Google Shape;216;p25">
              <a:extLst>
                <a:ext uri="{FF2B5EF4-FFF2-40B4-BE49-F238E27FC236}">
                  <a16:creationId xmlns:a16="http://schemas.microsoft.com/office/drawing/2014/main" id="{9141C9C3-0DF6-76AE-8790-6E3CF2CD7E17}"/>
                </a:ext>
              </a:extLst>
            </p:cNvPr>
            <p:cNvSpPr txBox="1"/>
            <p:nvPr/>
          </p:nvSpPr>
          <p:spPr>
            <a:xfrm>
              <a:off x="3384239" y="6743896"/>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2</a:t>
              </a:r>
              <a:endParaRPr sz="1700" b="1" i="0" u="none" strike="noStrike" cap="none">
                <a:solidFill>
                  <a:srgbClr val="F15F41"/>
                </a:solidFill>
                <a:latin typeface="Inter ExtraBold"/>
                <a:ea typeface="Inter ExtraBold"/>
                <a:cs typeface="Inter ExtraBold"/>
                <a:sym typeface="Inter ExtraBold"/>
              </a:endParaRPr>
            </a:p>
          </p:txBody>
        </p:sp>
        <p:sp>
          <p:nvSpPr>
            <p:cNvPr id="26" name="Google Shape;217;p25">
              <a:extLst>
                <a:ext uri="{FF2B5EF4-FFF2-40B4-BE49-F238E27FC236}">
                  <a16:creationId xmlns:a16="http://schemas.microsoft.com/office/drawing/2014/main" id="{7A71CF60-D9D5-6B46-5392-532C8B592046}"/>
                </a:ext>
              </a:extLst>
            </p:cNvPr>
            <p:cNvSpPr/>
            <p:nvPr/>
          </p:nvSpPr>
          <p:spPr>
            <a:xfrm>
              <a:off x="6298649" y="6627500"/>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27" name="Google Shape;218;p25">
              <a:extLst>
                <a:ext uri="{FF2B5EF4-FFF2-40B4-BE49-F238E27FC236}">
                  <a16:creationId xmlns:a16="http://schemas.microsoft.com/office/drawing/2014/main" id="{6897AD9C-E8B3-FCD4-8A6D-7E006F1D2873}"/>
                </a:ext>
              </a:extLst>
            </p:cNvPr>
            <p:cNvSpPr txBox="1"/>
            <p:nvPr/>
          </p:nvSpPr>
          <p:spPr>
            <a:xfrm>
              <a:off x="6290614" y="6743896"/>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3</a:t>
              </a:r>
              <a:endParaRPr sz="1700" b="1" i="0" u="none" strike="noStrike" cap="none">
                <a:solidFill>
                  <a:srgbClr val="F15F41"/>
                </a:solidFill>
                <a:latin typeface="Inter ExtraBold"/>
                <a:ea typeface="Inter ExtraBold"/>
                <a:cs typeface="Inter ExtraBold"/>
                <a:sym typeface="Inter ExtraBold"/>
              </a:endParaRPr>
            </a:p>
          </p:txBody>
        </p:sp>
        <p:sp>
          <p:nvSpPr>
            <p:cNvPr id="28" name="Google Shape;219;p25">
              <a:extLst>
                <a:ext uri="{FF2B5EF4-FFF2-40B4-BE49-F238E27FC236}">
                  <a16:creationId xmlns:a16="http://schemas.microsoft.com/office/drawing/2014/main" id="{A21941E9-1961-3D28-8378-DD159308458A}"/>
                </a:ext>
              </a:extLst>
            </p:cNvPr>
            <p:cNvSpPr/>
            <p:nvPr/>
          </p:nvSpPr>
          <p:spPr>
            <a:xfrm>
              <a:off x="3157281" y="8169407"/>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29" name="Google Shape;220;p25">
              <a:extLst>
                <a:ext uri="{FF2B5EF4-FFF2-40B4-BE49-F238E27FC236}">
                  <a16:creationId xmlns:a16="http://schemas.microsoft.com/office/drawing/2014/main" id="{962D0DCA-CBBC-5F6B-3E50-43546880DA36}"/>
                </a:ext>
              </a:extLst>
            </p:cNvPr>
            <p:cNvSpPr/>
            <p:nvPr/>
          </p:nvSpPr>
          <p:spPr>
            <a:xfrm>
              <a:off x="3384454" y="8530672"/>
              <a:ext cx="621300" cy="6036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700" b="0" i="0" u="none" strike="noStrike" cap="none">
                <a:solidFill>
                  <a:srgbClr val="F15F41"/>
                </a:solidFill>
                <a:latin typeface="Calibri"/>
                <a:ea typeface="Calibri"/>
                <a:cs typeface="Calibri"/>
                <a:sym typeface="Calibri"/>
              </a:endParaRPr>
            </a:p>
          </p:txBody>
        </p:sp>
        <p:sp>
          <p:nvSpPr>
            <p:cNvPr id="30" name="Google Shape;221;p25">
              <a:extLst>
                <a:ext uri="{FF2B5EF4-FFF2-40B4-BE49-F238E27FC236}">
                  <a16:creationId xmlns:a16="http://schemas.microsoft.com/office/drawing/2014/main" id="{56FB3DB3-9911-BC64-38B6-B6D93F666B78}"/>
                </a:ext>
              </a:extLst>
            </p:cNvPr>
            <p:cNvSpPr/>
            <p:nvPr/>
          </p:nvSpPr>
          <p:spPr>
            <a:xfrm>
              <a:off x="257681" y="8169407"/>
              <a:ext cx="2796300" cy="1803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rgbClr val="FFFFFF"/>
                </a:highlight>
              </a:endParaRPr>
            </a:p>
          </p:txBody>
        </p:sp>
        <p:sp>
          <p:nvSpPr>
            <p:cNvPr id="31" name="Google Shape;222;p25">
              <a:extLst>
                <a:ext uri="{FF2B5EF4-FFF2-40B4-BE49-F238E27FC236}">
                  <a16:creationId xmlns:a16="http://schemas.microsoft.com/office/drawing/2014/main" id="{6AC0C8CB-BA28-F039-B371-6C8EBD0DDBB4}"/>
                </a:ext>
              </a:extLst>
            </p:cNvPr>
            <p:cNvSpPr txBox="1"/>
            <p:nvPr/>
          </p:nvSpPr>
          <p:spPr>
            <a:xfrm>
              <a:off x="1262351" y="9158385"/>
              <a:ext cx="1702257"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Save time and costs</a:t>
              </a:r>
              <a:endParaRPr b="1" dirty="0">
                <a:solidFill>
                  <a:schemeClr val="lt1"/>
                </a:solidFill>
                <a:latin typeface="Inter"/>
                <a:ea typeface="Inter"/>
                <a:cs typeface="Inter"/>
                <a:sym typeface="Inter"/>
              </a:endParaRPr>
            </a:p>
          </p:txBody>
        </p:sp>
        <p:sp>
          <p:nvSpPr>
            <p:cNvPr id="32" name="Google Shape;223;p25">
              <a:extLst>
                <a:ext uri="{FF2B5EF4-FFF2-40B4-BE49-F238E27FC236}">
                  <a16:creationId xmlns:a16="http://schemas.microsoft.com/office/drawing/2014/main" id="{246ECC78-B5A8-1873-FB43-72AC9641D18B}"/>
                </a:ext>
              </a:extLst>
            </p:cNvPr>
            <p:cNvSpPr txBox="1"/>
            <p:nvPr/>
          </p:nvSpPr>
          <p:spPr>
            <a:xfrm>
              <a:off x="4183233" y="9017767"/>
              <a:ext cx="1648298"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solidFill>
                    <a:schemeClr val="lt1"/>
                  </a:solidFill>
                  <a:latin typeface="Inter"/>
                  <a:ea typeface="Inter"/>
                  <a:cs typeface="Inter"/>
                  <a:sym typeface="Inter"/>
                </a:rPr>
                <a:t>Allow for integration and automation</a:t>
              </a:r>
              <a:endParaRPr b="1" dirty="0">
                <a:solidFill>
                  <a:schemeClr val="lt1"/>
                </a:solidFill>
                <a:latin typeface="Inter"/>
                <a:ea typeface="Inter"/>
                <a:cs typeface="Inter"/>
                <a:sym typeface="Inter"/>
              </a:endParaRPr>
            </a:p>
          </p:txBody>
        </p:sp>
        <p:grpSp>
          <p:nvGrpSpPr>
            <p:cNvPr id="33" name="Google Shape;224;p25">
              <a:extLst>
                <a:ext uri="{FF2B5EF4-FFF2-40B4-BE49-F238E27FC236}">
                  <a16:creationId xmlns:a16="http://schemas.microsoft.com/office/drawing/2014/main" id="{57C8E4B3-9589-A09D-CBE2-429BC603A2A0}"/>
                </a:ext>
              </a:extLst>
            </p:cNvPr>
            <p:cNvGrpSpPr/>
            <p:nvPr/>
          </p:nvGrpSpPr>
          <p:grpSpPr>
            <a:xfrm>
              <a:off x="535619" y="8530682"/>
              <a:ext cx="637360" cy="603486"/>
              <a:chOff x="1120775" y="1388952"/>
              <a:chExt cx="1010400" cy="956700"/>
            </a:xfrm>
          </p:grpSpPr>
          <p:sp>
            <p:nvSpPr>
              <p:cNvPr id="39" name="Google Shape;225;p25">
                <a:extLst>
                  <a:ext uri="{FF2B5EF4-FFF2-40B4-BE49-F238E27FC236}">
                    <a16:creationId xmlns:a16="http://schemas.microsoft.com/office/drawing/2014/main" id="{AD0D0383-7665-C6D4-663C-AAA67070A89B}"/>
                  </a:ext>
                </a:extLst>
              </p:cNvPr>
              <p:cNvSpPr/>
              <p:nvPr/>
            </p:nvSpPr>
            <p:spPr>
              <a:xfrm>
                <a:off x="1146275" y="1388952"/>
                <a:ext cx="984900" cy="9567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700" b="0" i="0" u="none" strike="noStrike" cap="none">
                  <a:solidFill>
                    <a:srgbClr val="FFFFFF"/>
                  </a:solidFill>
                  <a:latin typeface="Calibri"/>
                  <a:ea typeface="Calibri"/>
                  <a:cs typeface="Calibri"/>
                  <a:sym typeface="Calibri"/>
                </a:endParaRPr>
              </a:p>
            </p:txBody>
          </p:sp>
          <p:sp>
            <p:nvSpPr>
              <p:cNvPr id="40" name="Google Shape;226;p25">
                <a:extLst>
                  <a:ext uri="{FF2B5EF4-FFF2-40B4-BE49-F238E27FC236}">
                    <a16:creationId xmlns:a16="http://schemas.microsoft.com/office/drawing/2014/main" id="{3FF10010-399D-7D61-E435-21106BD1D145}"/>
                  </a:ext>
                </a:extLst>
              </p:cNvPr>
              <p:cNvSpPr txBox="1"/>
              <p:nvPr/>
            </p:nvSpPr>
            <p:spPr>
              <a:xfrm>
                <a:off x="1120775" y="1573423"/>
                <a:ext cx="10104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4</a:t>
                </a:r>
                <a:endParaRPr sz="1700" b="1" i="0" u="none" strike="noStrike" cap="none">
                  <a:solidFill>
                    <a:srgbClr val="F15F41"/>
                  </a:solidFill>
                  <a:latin typeface="Inter ExtraBold"/>
                  <a:ea typeface="Inter ExtraBold"/>
                  <a:cs typeface="Inter ExtraBold"/>
                  <a:sym typeface="Inter ExtraBold"/>
                </a:endParaRPr>
              </a:p>
            </p:txBody>
          </p:sp>
        </p:grpSp>
        <p:sp>
          <p:nvSpPr>
            <p:cNvPr id="34" name="Google Shape;227;p25">
              <a:extLst>
                <a:ext uri="{FF2B5EF4-FFF2-40B4-BE49-F238E27FC236}">
                  <a16:creationId xmlns:a16="http://schemas.microsoft.com/office/drawing/2014/main" id="{C703A9AB-32F9-571C-EA81-C66801C47A37}"/>
                </a:ext>
              </a:extLst>
            </p:cNvPr>
            <p:cNvSpPr txBox="1"/>
            <p:nvPr/>
          </p:nvSpPr>
          <p:spPr>
            <a:xfrm>
              <a:off x="3376419" y="8647067"/>
              <a:ext cx="637500" cy="37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700" b="1" i="0" u="none" strike="noStrike" cap="none">
                  <a:solidFill>
                    <a:srgbClr val="F15F41"/>
                  </a:solidFill>
                  <a:latin typeface="Inter ExtraBold"/>
                  <a:ea typeface="Inter ExtraBold"/>
                  <a:cs typeface="Inter ExtraBold"/>
                  <a:sym typeface="Inter ExtraBold"/>
                </a:rPr>
                <a:t>0</a:t>
              </a:r>
              <a:r>
                <a:rPr lang="es" sz="1700" b="1">
                  <a:solidFill>
                    <a:srgbClr val="F15F41"/>
                  </a:solidFill>
                  <a:latin typeface="Inter ExtraBold"/>
                  <a:ea typeface="Inter ExtraBold"/>
                  <a:cs typeface="Inter ExtraBold"/>
                  <a:sym typeface="Inter ExtraBold"/>
                </a:rPr>
                <a:t>5</a:t>
              </a:r>
              <a:endParaRPr sz="1700" b="1" i="0" u="none" strike="noStrike" cap="none">
                <a:solidFill>
                  <a:srgbClr val="F15F41"/>
                </a:solidFill>
                <a:latin typeface="Inter ExtraBold"/>
                <a:ea typeface="Inter ExtraBold"/>
                <a:cs typeface="Inter ExtraBold"/>
                <a:sym typeface="Inter ExtraBold"/>
              </a:endParaRPr>
            </a:p>
          </p:txBody>
        </p:sp>
        <p:pic>
          <p:nvPicPr>
            <p:cNvPr id="35" name="Picture 34">
              <a:extLst>
                <a:ext uri="{FF2B5EF4-FFF2-40B4-BE49-F238E27FC236}">
                  <a16:creationId xmlns:a16="http://schemas.microsoft.com/office/drawing/2014/main" id="{1A9035AE-CD88-5DE0-2C9F-B4F531D95D1F}"/>
                </a:ext>
              </a:extLst>
            </p:cNvPr>
            <p:cNvPicPr>
              <a:picLocks noChangeAspect="1"/>
            </p:cNvPicPr>
            <p:nvPr/>
          </p:nvPicPr>
          <p:blipFill>
            <a:blip r:embed="rId3"/>
            <a:srcRect l="18934" r="18735"/>
            <a:stretch>
              <a:fillRect/>
            </a:stretch>
          </p:blipFill>
          <p:spPr>
            <a:xfrm>
              <a:off x="6494780" y="7782553"/>
              <a:ext cx="2960691" cy="2671848"/>
            </a:xfrm>
            <a:prstGeom prst="rect">
              <a:avLst/>
            </a:prstGeom>
          </p:spPr>
        </p:pic>
        <p:cxnSp>
          <p:nvCxnSpPr>
            <p:cNvPr id="36" name="Google Shape;231;p25">
              <a:extLst>
                <a:ext uri="{FF2B5EF4-FFF2-40B4-BE49-F238E27FC236}">
                  <a16:creationId xmlns:a16="http://schemas.microsoft.com/office/drawing/2014/main" id="{D0A32B84-40BD-69AD-C0C9-5120C6A8E14F}"/>
                </a:ext>
              </a:extLst>
            </p:cNvPr>
            <p:cNvCxnSpPr>
              <a:cxnSpLocks/>
            </p:cNvCxnSpPr>
            <p:nvPr/>
          </p:nvCxnSpPr>
          <p:spPr>
            <a:xfrm>
              <a:off x="8458600" y="8069225"/>
              <a:ext cx="404301" cy="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229;p25">
              <a:extLst>
                <a:ext uri="{FF2B5EF4-FFF2-40B4-BE49-F238E27FC236}">
                  <a16:creationId xmlns:a16="http://schemas.microsoft.com/office/drawing/2014/main" id="{ED345313-348D-DAC3-75A0-A3947288D681}"/>
                </a:ext>
              </a:extLst>
            </p:cNvPr>
            <p:cNvCxnSpPr/>
            <p:nvPr/>
          </p:nvCxnSpPr>
          <p:spPr>
            <a:xfrm>
              <a:off x="6064701" y="8069183"/>
              <a:ext cx="1825500" cy="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230;p25">
              <a:extLst>
                <a:ext uri="{FF2B5EF4-FFF2-40B4-BE49-F238E27FC236}">
                  <a16:creationId xmlns:a16="http://schemas.microsoft.com/office/drawing/2014/main" id="{FE18C51A-4229-FA10-BD88-BCEC87055BA5}"/>
                </a:ext>
              </a:extLst>
            </p:cNvPr>
            <p:cNvCxnSpPr/>
            <p:nvPr/>
          </p:nvCxnSpPr>
          <p:spPr>
            <a:xfrm>
              <a:off x="8861005" y="7131725"/>
              <a:ext cx="0" cy="938100"/>
            </a:xfrm>
            <a:prstGeom prst="straightConnector1">
              <a:avLst/>
            </a:prstGeom>
            <a:noFill/>
            <a:ln w="9525" cap="flat" cmpd="sng">
              <a:solidFill>
                <a:schemeClr val="lt1"/>
              </a:solidFill>
              <a:prstDash val="solid"/>
              <a:round/>
              <a:headEnd type="none" w="med" len="med"/>
              <a:tailEnd type="none" w="med" len="med"/>
            </a:ln>
          </p:spPr>
        </p:cxnSp>
      </p:grpSp>
      <p:pic>
        <p:nvPicPr>
          <p:cNvPr id="2" name="Google Shape;358;p36">
            <a:extLst>
              <a:ext uri="{FF2B5EF4-FFF2-40B4-BE49-F238E27FC236}">
                <a16:creationId xmlns:a16="http://schemas.microsoft.com/office/drawing/2014/main" id="{B36A0A4F-8917-08EC-F09A-67B9B8D3B00B}"/>
              </a:ext>
            </a:extLst>
          </p:cNvPr>
          <p:cNvPicPr preferRelativeResize="0"/>
          <p:nvPr/>
        </p:nvPicPr>
        <p:blipFill>
          <a:blip r:embed="rId4">
            <a:alphaModFix/>
          </a:blip>
          <a:stretch>
            <a:fillRect/>
          </a:stretch>
        </p:blipFill>
        <p:spPr>
          <a:xfrm>
            <a:off x="8057450" y="261000"/>
            <a:ext cx="758850" cy="198100"/>
          </a:xfrm>
          <a:prstGeom prst="rect">
            <a:avLst/>
          </a:prstGeom>
          <a:noFill/>
          <a:ln>
            <a:noFill/>
          </a:ln>
        </p:spPr>
      </p:pic>
      <p:sp>
        <p:nvSpPr>
          <p:cNvPr id="3" name="Google Shape;359;p36">
            <a:extLst>
              <a:ext uri="{FF2B5EF4-FFF2-40B4-BE49-F238E27FC236}">
                <a16:creationId xmlns:a16="http://schemas.microsoft.com/office/drawing/2014/main" id="{8A7BE229-2CB5-2172-E3D6-2433807CC683}"/>
              </a:ext>
            </a:extLst>
          </p:cNvPr>
          <p:cNvSpPr/>
          <p:nvPr/>
        </p:nvSpPr>
        <p:spPr>
          <a:xfrm>
            <a:off x="-7000" y="-7000"/>
            <a:ext cx="9151000" cy="5150400"/>
          </a:xfrm>
          <a:prstGeom prst="rect">
            <a:avLst/>
          </a:prstGeom>
          <a:solidFill>
            <a:srgbClr val="F15F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8" name="Google Shape;361;p36">
            <a:extLst>
              <a:ext uri="{FF2B5EF4-FFF2-40B4-BE49-F238E27FC236}">
                <a16:creationId xmlns:a16="http://schemas.microsoft.com/office/drawing/2014/main" id="{B605DBC0-02EA-86F3-619E-F0C23C8C39FA}"/>
              </a:ext>
            </a:extLst>
          </p:cNvPr>
          <p:cNvCxnSpPr/>
          <p:nvPr/>
        </p:nvCxnSpPr>
        <p:spPr>
          <a:xfrm rot="10800000">
            <a:off x="9636321" y="4575900"/>
            <a:ext cx="3906600" cy="0"/>
          </a:xfrm>
          <a:prstGeom prst="straightConnector1">
            <a:avLst/>
          </a:prstGeom>
          <a:noFill/>
          <a:ln w="9525" cap="flat" cmpd="sng">
            <a:solidFill>
              <a:schemeClr val="lt1"/>
            </a:solidFill>
            <a:prstDash val="solid"/>
            <a:round/>
            <a:headEnd type="oval" w="med" len="med"/>
            <a:tailEnd type="none" w="med" len="med"/>
          </a:ln>
        </p:spPr>
      </p:cxnSp>
      <p:pic>
        <p:nvPicPr>
          <p:cNvPr id="4" name="Google Shape;347;p34">
            <a:extLst>
              <a:ext uri="{FF2B5EF4-FFF2-40B4-BE49-F238E27FC236}">
                <a16:creationId xmlns:a16="http://schemas.microsoft.com/office/drawing/2014/main" id="{F48F07BC-A8EA-6BB8-B749-B928E89695D4}"/>
              </a:ext>
            </a:extLst>
          </p:cNvPr>
          <p:cNvPicPr preferRelativeResize="0"/>
          <p:nvPr/>
        </p:nvPicPr>
        <p:blipFill rotWithShape="1">
          <a:blip r:embed="rId5">
            <a:alphaModFix/>
          </a:blip>
          <a:srcRect r="-4701"/>
          <a:stretch/>
        </p:blipFill>
        <p:spPr>
          <a:xfrm>
            <a:off x="8041300" y="237400"/>
            <a:ext cx="834600" cy="243325"/>
          </a:xfrm>
          <a:prstGeom prst="rect">
            <a:avLst/>
          </a:prstGeom>
          <a:noFill/>
          <a:ln>
            <a:noFill/>
          </a:ln>
        </p:spPr>
      </p:pic>
      <p:sp>
        <p:nvSpPr>
          <p:cNvPr id="5" name="Google Shape;383;p39">
            <a:extLst>
              <a:ext uri="{FF2B5EF4-FFF2-40B4-BE49-F238E27FC236}">
                <a16:creationId xmlns:a16="http://schemas.microsoft.com/office/drawing/2014/main" id="{2794E4E8-1582-03D7-AD0C-A86DCD0F1CCA}"/>
              </a:ext>
            </a:extLst>
          </p:cNvPr>
          <p:cNvSpPr/>
          <p:nvPr/>
        </p:nvSpPr>
        <p:spPr>
          <a:xfrm>
            <a:off x="432900" y="858403"/>
            <a:ext cx="8278200" cy="399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385;p39">
            <a:extLst>
              <a:ext uri="{FF2B5EF4-FFF2-40B4-BE49-F238E27FC236}">
                <a16:creationId xmlns:a16="http://schemas.microsoft.com/office/drawing/2014/main" id="{96B76AF3-AD98-11A1-B93F-1EB4364EA7AB}"/>
              </a:ext>
            </a:extLst>
          </p:cNvPr>
          <p:cNvSpPr txBox="1"/>
          <p:nvPr/>
        </p:nvSpPr>
        <p:spPr>
          <a:xfrm>
            <a:off x="436675" y="325650"/>
            <a:ext cx="7347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solidFill>
                  <a:schemeClr val="lt1"/>
                </a:solidFill>
                <a:latin typeface="Inter ExtraBold"/>
                <a:ea typeface="Inter ExtraBold"/>
                <a:cs typeface="Inter ExtraBold"/>
                <a:sym typeface="Inter ExtraBold"/>
              </a:rPr>
              <a:t>Checklist: Do I need a workflow orchestrator?</a:t>
            </a:r>
            <a:endParaRPr sz="2700">
              <a:solidFill>
                <a:schemeClr val="lt1"/>
              </a:solidFill>
              <a:latin typeface="Inter ExtraBold"/>
              <a:ea typeface="Inter ExtraBold"/>
              <a:cs typeface="Inter ExtraBold"/>
              <a:sym typeface="Inter ExtraBold"/>
            </a:endParaRPr>
          </a:p>
        </p:txBody>
      </p:sp>
      <p:sp>
        <p:nvSpPr>
          <p:cNvPr id="10" name="Google Shape;386;p39">
            <a:extLst>
              <a:ext uri="{FF2B5EF4-FFF2-40B4-BE49-F238E27FC236}">
                <a16:creationId xmlns:a16="http://schemas.microsoft.com/office/drawing/2014/main" id="{028C113C-CBF7-AFCC-ACC8-68D1449324C8}"/>
              </a:ext>
            </a:extLst>
          </p:cNvPr>
          <p:cNvSpPr txBox="1"/>
          <p:nvPr/>
        </p:nvSpPr>
        <p:spPr>
          <a:xfrm>
            <a:off x="635550" y="1080400"/>
            <a:ext cx="7872900" cy="3552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s" sz="1600" b="1">
                <a:latin typeface="Inter"/>
                <a:ea typeface="Inter"/>
                <a:cs typeface="Inter"/>
                <a:sym typeface="Inter"/>
              </a:rPr>
              <a:t>Simple scripts:</a:t>
            </a:r>
            <a:endParaRPr sz="1600" b="1">
              <a:latin typeface="Inter"/>
              <a:ea typeface="Inter"/>
              <a:cs typeface="Inter"/>
              <a:sym typeface="Inter"/>
            </a:endParaRPr>
          </a:p>
          <a:p>
            <a:pPr marL="36000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Few steps</a:t>
            </a:r>
            <a:endParaRPr>
              <a:latin typeface="Inter"/>
              <a:ea typeface="Inter"/>
              <a:cs typeface="Inter"/>
              <a:sym typeface="Inter"/>
            </a:endParaRPr>
          </a:p>
          <a:p>
            <a:pPr marL="36000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Minimal dependencies</a:t>
            </a:r>
            <a:endParaRPr>
              <a:latin typeface="Inter"/>
              <a:ea typeface="Inter"/>
              <a:cs typeface="Inter"/>
              <a:sym typeface="Inter"/>
            </a:endParaRPr>
          </a:p>
          <a:p>
            <a:pPr marL="36000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Low change rate</a:t>
            </a:r>
            <a:endParaRPr>
              <a:latin typeface="Inter"/>
              <a:ea typeface="Inter"/>
              <a:cs typeface="Inter"/>
              <a:sym typeface="Inter"/>
            </a:endParaRPr>
          </a:p>
          <a:p>
            <a:pPr marL="0" lvl="0" indent="0" algn="l" rtl="0">
              <a:lnSpc>
                <a:spcPct val="115000"/>
              </a:lnSpc>
              <a:spcBef>
                <a:spcPts val="1000"/>
              </a:spcBef>
              <a:spcAft>
                <a:spcPts val="0"/>
              </a:spcAft>
              <a:buNone/>
            </a:pPr>
            <a:r>
              <a:rPr lang="es" sz="1600" b="1">
                <a:latin typeface="Inter"/>
                <a:ea typeface="Inter"/>
                <a:cs typeface="Inter"/>
                <a:sym typeface="Inter"/>
              </a:rPr>
              <a:t>Event-driven system:</a:t>
            </a:r>
            <a:endParaRPr sz="1600" b="1">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Tasks are short-lived</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Triggered by external events</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Near-real-time</a:t>
            </a:r>
            <a:endParaRPr>
              <a:latin typeface="Inter"/>
              <a:ea typeface="Inter"/>
              <a:cs typeface="Inter"/>
              <a:sym typeface="Inter"/>
            </a:endParaRPr>
          </a:p>
          <a:p>
            <a:pPr marL="0" lvl="0" indent="0" algn="l" rtl="0">
              <a:lnSpc>
                <a:spcPct val="115000"/>
              </a:lnSpc>
              <a:spcBef>
                <a:spcPts val="1000"/>
              </a:spcBef>
              <a:spcAft>
                <a:spcPts val="0"/>
              </a:spcAft>
              <a:buNone/>
            </a:pPr>
            <a:r>
              <a:rPr lang="es" sz="1600" b="1">
                <a:latin typeface="Inter"/>
                <a:ea typeface="Inter"/>
                <a:cs typeface="Inter"/>
                <a:sym typeface="Inter"/>
              </a:rPr>
              <a:t>Workflow Management System:</a:t>
            </a:r>
            <a:endParaRPr sz="1600">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Multiple steps with dependencies</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Need retries &amp; consistent error handling</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Requiere artifact/data passing</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Require observability &amp; auditability</a:t>
            </a:r>
            <a:endParaRPr>
              <a:latin typeface="Inter"/>
              <a:ea typeface="Inter"/>
              <a:cs typeface="Inter"/>
              <a:sym typeface="Inter"/>
            </a:endParaRPr>
          </a:p>
        </p:txBody>
      </p:sp>
      <p:sp>
        <p:nvSpPr>
          <p:cNvPr id="14" name="Google Shape;359;p36">
            <a:extLst>
              <a:ext uri="{FF2B5EF4-FFF2-40B4-BE49-F238E27FC236}">
                <a16:creationId xmlns:a16="http://schemas.microsoft.com/office/drawing/2014/main" id="{664580A1-9BE4-7E09-45DE-DE5944625C87}"/>
              </a:ext>
            </a:extLst>
          </p:cNvPr>
          <p:cNvSpPr/>
          <p:nvPr/>
        </p:nvSpPr>
        <p:spPr>
          <a:xfrm>
            <a:off x="-7000" y="-5150400"/>
            <a:ext cx="9151000" cy="5150400"/>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392;p40">
            <a:extLst>
              <a:ext uri="{FF2B5EF4-FFF2-40B4-BE49-F238E27FC236}">
                <a16:creationId xmlns:a16="http://schemas.microsoft.com/office/drawing/2014/main" id="{320E3EAF-D96C-18F8-98E2-29AD88CEA190}"/>
              </a:ext>
            </a:extLst>
          </p:cNvPr>
          <p:cNvSpPr txBox="1"/>
          <p:nvPr/>
        </p:nvSpPr>
        <p:spPr>
          <a:xfrm>
            <a:off x="436675" y="-4824750"/>
            <a:ext cx="53313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Orchestrator comparison</a:t>
            </a:r>
            <a:endParaRPr sz="2700" b="1">
              <a:latin typeface="Inter"/>
              <a:ea typeface="Inter"/>
              <a:cs typeface="Inter"/>
              <a:sym typeface="Inter"/>
            </a:endParaRPr>
          </a:p>
        </p:txBody>
      </p:sp>
      <p:graphicFrame>
        <p:nvGraphicFramePr>
          <p:cNvPr id="16" name="Google Shape;393;p40">
            <a:extLst>
              <a:ext uri="{FF2B5EF4-FFF2-40B4-BE49-F238E27FC236}">
                <a16:creationId xmlns:a16="http://schemas.microsoft.com/office/drawing/2014/main" id="{C20160E7-DDCF-881C-ACB5-01F70DEF412E}"/>
              </a:ext>
            </a:extLst>
          </p:cNvPr>
          <p:cNvGraphicFramePr/>
          <p:nvPr>
            <p:extLst>
              <p:ext uri="{D42A27DB-BD31-4B8C-83A1-F6EECF244321}">
                <p14:modId xmlns:p14="http://schemas.microsoft.com/office/powerpoint/2010/main" val="110976496"/>
              </p:ext>
            </p:extLst>
          </p:nvPr>
        </p:nvGraphicFramePr>
        <p:xfrm>
          <a:off x="436675" y="-4335500"/>
          <a:ext cx="8379500" cy="4053630"/>
        </p:xfrm>
        <a:graphic>
          <a:graphicData uri="http://schemas.openxmlformats.org/drawingml/2006/table">
            <a:tbl>
              <a:tblPr>
                <a:noFill/>
                <a:tableStyleId>{EBDE3094-91D1-4A02-AF8A-AA652D08BAD9}</a:tableStyleId>
              </a:tblPr>
              <a:tblGrid>
                <a:gridCol w="1379600">
                  <a:extLst>
                    <a:ext uri="{9D8B030D-6E8A-4147-A177-3AD203B41FA5}">
                      <a16:colId xmlns:a16="http://schemas.microsoft.com/office/drawing/2014/main" val="20000"/>
                    </a:ext>
                  </a:extLst>
                </a:gridCol>
                <a:gridCol w="1749975">
                  <a:extLst>
                    <a:ext uri="{9D8B030D-6E8A-4147-A177-3AD203B41FA5}">
                      <a16:colId xmlns:a16="http://schemas.microsoft.com/office/drawing/2014/main" val="20001"/>
                    </a:ext>
                  </a:extLst>
                </a:gridCol>
                <a:gridCol w="1749975">
                  <a:extLst>
                    <a:ext uri="{9D8B030D-6E8A-4147-A177-3AD203B41FA5}">
                      <a16:colId xmlns:a16="http://schemas.microsoft.com/office/drawing/2014/main" val="20002"/>
                    </a:ext>
                  </a:extLst>
                </a:gridCol>
                <a:gridCol w="1749975">
                  <a:extLst>
                    <a:ext uri="{9D8B030D-6E8A-4147-A177-3AD203B41FA5}">
                      <a16:colId xmlns:a16="http://schemas.microsoft.com/office/drawing/2014/main" val="20003"/>
                    </a:ext>
                  </a:extLst>
                </a:gridCol>
                <a:gridCol w="174997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Orchestrator</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Argo Workflows</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Airflow</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AWS Step</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Temporal</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Environment</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dirty="0">
                          <a:latin typeface="Inter"/>
                          <a:ea typeface="Inter"/>
                          <a:cs typeface="Inter"/>
                          <a:sym typeface="Inter"/>
                        </a:rPr>
                        <a:t>Kubernetes-native</a:t>
                      </a:r>
                      <a:endParaRPr dirty="0">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Python + Scheduler</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Fully managed</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Self-hosted/</a:t>
                      </a:r>
                      <a:br>
                        <a:rPr lang="es">
                          <a:latin typeface="Inter"/>
                          <a:ea typeface="Inter"/>
                          <a:cs typeface="Inter"/>
                          <a:sym typeface="Inter"/>
                        </a:rPr>
                      </a:br>
                      <a:r>
                        <a:rPr lang="es">
                          <a:latin typeface="Inter"/>
                          <a:ea typeface="Inter"/>
                          <a:cs typeface="Inter"/>
                          <a:sym typeface="Inter"/>
                        </a:rPr>
                        <a:t>Managed</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Best for</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Cloud-native, CI/CD, ML pipelines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Data pipelines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Cloud-native apps in AWS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Durable long-running workflows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Ease of start</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Medium (needs K8s)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Easy (Python DAGS)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Easy (visual + JSON/YAML)</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Medium (SDKs, infra)</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Cost</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Infra only</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Infra + ops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Pay-per-state transition</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Infra +ops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Observability</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UI +K8s logs/metrics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Limited UI</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AWS CloudWatch</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Built-in tracing/logs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Lock-in</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Low</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Low</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High (AWS only)</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dirty="0">
                          <a:latin typeface="Inter"/>
                          <a:ea typeface="Inter"/>
                          <a:cs typeface="Inter"/>
                          <a:sym typeface="Inter"/>
                        </a:rPr>
                        <a:t>Medium</a:t>
                      </a:r>
                      <a:endParaRPr dirty="0">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9516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0"/>
        <p:cNvGrpSpPr/>
        <p:nvPr/>
      </p:nvGrpSpPr>
      <p:grpSpPr>
        <a:xfrm>
          <a:off x="0" y="0"/>
          <a:ext cx="0" cy="0"/>
          <a:chOff x="0" y="0"/>
          <a:chExt cx="0" cy="0"/>
        </a:xfrm>
      </p:grpSpPr>
      <p:sp>
        <p:nvSpPr>
          <p:cNvPr id="19" name="Rectángulo 18">
            <a:extLst>
              <a:ext uri="{FF2B5EF4-FFF2-40B4-BE49-F238E27FC236}">
                <a16:creationId xmlns:a16="http://schemas.microsoft.com/office/drawing/2014/main" id="{736DBBBA-50CE-0586-0307-05EC6009C864}"/>
              </a:ext>
            </a:extLst>
          </p:cNvPr>
          <p:cNvSpPr/>
          <p:nvPr/>
        </p:nvSpPr>
        <p:spPr>
          <a:xfrm>
            <a:off x="9228410" y="0"/>
            <a:ext cx="9144000" cy="5150400"/>
          </a:xfrm>
          <a:prstGeom prst="rect">
            <a:avLst/>
          </a:prstGeom>
          <a:solidFill>
            <a:srgbClr val="1C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Google Shape;359;p36">
            <a:extLst>
              <a:ext uri="{FF2B5EF4-FFF2-40B4-BE49-F238E27FC236}">
                <a16:creationId xmlns:a16="http://schemas.microsoft.com/office/drawing/2014/main" id="{D3E914CE-59F1-ECC5-9CC4-B1D477255FB9}"/>
              </a:ext>
            </a:extLst>
          </p:cNvPr>
          <p:cNvSpPr/>
          <p:nvPr/>
        </p:nvSpPr>
        <p:spPr>
          <a:xfrm>
            <a:off x="-7000" y="0"/>
            <a:ext cx="9151000" cy="5150400"/>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91" name="Google Shape;391;p40"/>
          <p:cNvPicPr preferRelativeResize="0"/>
          <p:nvPr/>
        </p:nvPicPr>
        <p:blipFill>
          <a:blip r:embed="rId3">
            <a:alphaModFix/>
          </a:blip>
          <a:stretch>
            <a:fillRect/>
          </a:stretch>
        </p:blipFill>
        <p:spPr>
          <a:xfrm>
            <a:off x="8057450" y="261000"/>
            <a:ext cx="758850" cy="198100"/>
          </a:xfrm>
          <a:prstGeom prst="rect">
            <a:avLst/>
          </a:prstGeom>
          <a:noFill/>
          <a:ln>
            <a:noFill/>
          </a:ln>
        </p:spPr>
      </p:pic>
      <p:sp>
        <p:nvSpPr>
          <p:cNvPr id="392" name="Google Shape;392;p40"/>
          <p:cNvSpPr txBox="1"/>
          <p:nvPr/>
        </p:nvSpPr>
        <p:spPr>
          <a:xfrm>
            <a:off x="436675" y="325650"/>
            <a:ext cx="53313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Orchestrator comparison</a:t>
            </a:r>
            <a:endParaRPr sz="2700" b="1">
              <a:latin typeface="Inter"/>
              <a:ea typeface="Inter"/>
              <a:cs typeface="Inter"/>
              <a:sym typeface="Inter"/>
            </a:endParaRPr>
          </a:p>
        </p:txBody>
      </p:sp>
      <p:graphicFrame>
        <p:nvGraphicFramePr>
          <p:cNvPr id="393" name="Google Shape;393;p40"/>
          <p:cNvGraphicFramePr/>
          <p:nvPr/>
        </p:nvGraphicFramePr>
        <p:xfrm>
          <a:off x="436675" y="814900"/>
          <a:ext cx="8379500" cy="4053630"/>
        </p:xfrm>
        <a:graphic>
          <a:graphicData uri="http://schemas.openxmlformats.org/drawingml/2006/table">
            <a:tbl>
              <a:tblPr>
                <a:noFill/>
                <a:tableStyleId>{EBDE3094-91D1-4A02-AF8A-AA652D08BAD9}</a:tableStyleId>
              </a:tblPr>
              <a:tblGrid>
                <a:gridCol w="1379600">
                  <a:extLst>
                    <a:ext uri="{9D8B030D-6E8A-4147-A177-3AD203B41FA5}">
                      <a16:colId xmlns:a16="http://schemas.microsoft.com/office/drawing/2014/main" val="20000"/>
                    </a:ext>
                  </a:extLst>
                </a:gridCol>
                <a:gridCol w="1749975">
                  <a:extLst>
                    <a:ext uri="{9D8B030D-6E8A-4147-A177-3AD203B41FA5}">
                      <a16:colId xmlns:a16="http://schemas.microsoft.com/office/drawing/2014/main" val="20001"/>
                    </a:ext>
                  </a:extLst>
                </a:gridCol>
                <a:gridCol w="1749975">
                  <a:extLst>
                    <a:ext uri="{9D8B030D-6E8A-4147-A177-3AD203B41FA5}">
                      <a16:colId xmlns:a16="http://schemas.microsoft.com/office/drawing/2014/main" val="20002"/>
                    </a:ext>
                  </a:extLst>
                </a:gridCol>
                <a:gridCol w="1749975">
                  <a:extLst>
                    <a:ext uri="{9D8B030D-6E8A-4147-A177-3AD203B41FA5}">
                      <a16:colId xmlns:a16="http://schemas.microsoft.com/office/drawing/2014/main" val="20003"/>
                    </a:ext>
                  </a:extLst>
                </a:gridCol>
                <a:gridCol w="174997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Orchestrator</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Argo Workflows</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Airflow</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AWS Step</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Temporal</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Environment</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Kubernetes-native</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Python + Scheduler</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Fully managed</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Self-hosted/</a:t>
                      </a:r>
                      <a:br>
                        <a:rPr lang="es">
                          <a:latin typeface="Inter"/>
                          <a:ea typeface="Inter"/>
                          <a:cs typeface="Inter"/>
                          <a:sym typeface="Inter"/>
                        </a:rPr>
                      </a:br>
                      <a:r>
                        <a:rPr lang="es">
                          <a:latin typeface="Inter"/>
                          <a:ea typeface="Inter"/>
                          <a:cs typeface="Inter"/>
                          <a:sym typeface="Inter"/>
                        </a:rPr>
                        <a:t>Managed</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Best for</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Cloud-native, CI/CD, ML pipelines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Data pipelines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Cloud-native apps in AWS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Durable long-running workflows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Ease of start</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Medium (needs K8s)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Easy (Python DAGS)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Easy (visual + JSON/YAML)</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Medium (SDKs, infra)</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Cost</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Infra only</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Infra + ops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Pay-per-state transition</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Infra +ops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Observability</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UI +K8s logs/metrics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Limited UI</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AWS CloudWatch</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Built-in tracing/logs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Lock-in</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Low</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Low</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High (AWS only)</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Medium</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 name="Google Shape;359;p36">
            <a:extLst>
              <a:ext uri="{FF2B5EF4-FFF2-40B4-BE49-F238E27FC236}">
                <a16:creationId xmlns:a16="http://schemas.microsoft.com/office/drawing/2014/main" id="{DC41A2BC-3B91-92ED-B940-7973B2D3637F}"/>
              </a:ext>
            </a:extLst>
          </p:cNvPr>
          <p:cNvSpPr/>
          <p:nvPr/>
        </p:nvSpPr>
        <p:spPr>
          <a:xfrm>
            <a:off x="-7000" y="5183981"/>
            <a:ext cx="9151000" cy="5150400"/>
          </a:xfrm>
          <a:prstGeom prst="rect">
            <a:avLst/>
          </a:prstGeom>
          <a:solidFill>
            <a:srgbClr val="F15F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383;p39">
            <a:extLst>
              <a:ext uri="{FF2B5EF4-FFF2-40B4-BE49-F238E27FC236}">
                <a16:creationId xmlns:a16="http://schemas.microsoft.com/office/drawing/2014/main" id="{1935EDDD-7E7A-3ED1-1C66-CF3480CF74BA}"/>
              </a:ext>
            </a:extLst>
          </p:cNvPr>
          <p:cNvSpPr/>
          <p:nvPr/>
        </p:nvSpPr>
        <p:spPr>
          <a:xfrm>
            <a:off x="432900" y="6049384"/>
            <a:ext cx="8278200" cy="399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385;p39">
            <a:extLst>
              <a:ext uri="{FF2B5EF4-FFF2-40B4-BE49-F238E27FC236}">
                <a16:creationId xmlns:a16="http://schemas.microsoft.com/office/drawing/2014/main" id="{2745FD33-89DF-4E59-98DC-EA0B3828A6B6}"/>
              </a:ext>
            </a:extLst>
          </p:cNvPr>
          <p:cNvSpPr txBox="1"/>
          <p:nvPr/>
        </p:nvSpPr>
        <p:spPr>
          <a:xfrm>
            <a:off x="436675" y="5516631"/>
            <a:ext cx="7347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solidFill>
                  <a:schemeClr val="lt1"/>
                </a:solidFill>
                <a:latin typeface="Inter ExtraBold"/>
                <a:ea typeface="Inter ExtraBold"/>
                <a:cs typeface="Inter ExtraBold"/>
                <a:sym typeface="Inter ExtraBold"/>
              </a:rPr>
              <a:t>Checklist: Do I need a workflow orchestrator?</a:t>
            </a:r>
            <a:endParaRPr sz="2700">
              <a:solidFill>
                <a:schemeClr val="lt1"/>
              </a:solidFill>
              <a:latin typeface="Inter ExtraBold"/>
              <a:ea typeface="Inter ExtraBold"/>
              <a:cs typeface="Inter ExtraBold"/>
              <a:sym typeface="Inter ExtraBold"/>
            </a:endParaRPr>
          </a:p>
        </p:txBody>
      </p:sp>
      <p:sp>
        <p:nvSpPr>
          <p:cNvPr id="5" name="Google Shape;386;p39">
            <a:extLst>
              <a:ext uri="{FF2B5EF4-FFF2-40B4-BE49-F238E27FC236}">
                <a16:creationId xmlns:a16="http://schemas.microsoft.com/office/drawing/2014/main" id="{B71776E7-C63A-5ED8-9C6B-4EC4ADD1D1AB}"/>
              </a:ext>
            </a:extLst>
          </p:cNvPr>
          <p:cNvSpPr txBox="1"/>
          <p:nvPr/>
        </p:nvSpPr>
        <p:spPr>
          <a:xfrm>
            <a:off x="635550" y="6271381"/>
            <a:ext cx="7872900" cy="3552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s" sz="1600" b="1">
                <a:latin typeface="Inter"/>
                <a:ea typeface="Inter"/>
                <a:cs typeface="Inter"/>
                <a:sym typeface="Inter"/>
              </a:rPr>
              <a:t>Simple scripts:</a:t>
            </a:r>
            <a:endParaRPr sz="1600" b="1">
              <a:latin typeface="Inter"/>
              <a:ea typeface="Inter"/>
              <a:cs typeface="Inter"/>
              <a:sym typeface="Inter"/>
            </a:endParaRPr>
          </a:p>
          <a:p>
            <a:pPr marL="36000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Few steps</a:t>
            </a:r>
            <a:endParaRPr>
              <a:latin typeface="Inter"/>
              <a:ea typeface="Inter"/>
              <a:cs typeface="Inter"/>
              <a:sym typeface="Inter"/>
            </a:endParaRPr>
          </a:p>
          <a:p>
            <a:pPr marL="36000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Minimal dependencies</a:t>
            </a:r>
            <a:endParaRPr>
              <a:latin typeface="Inter"/>
              <a:ea typeface="Inter"/>
              <a:cs typeface="Inter"/>
              <a:sym typeface="Inter"/>
            </a:endParaRPr>
          </a:p>
          <a:p>
            <a:pPr marL="36000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Low change rate</a:t>
            </a:r>
            <a:endParaRPr>
              <a:latin typeface="Inter"/>
              <a:ea typeface="Inter"/>
              <a:cs typeface="Inter"/>
              <a:sym typeface="Inter"/>
            </a:endParaRPr>
          </a:p>
          <a:p>
            <a:pPr marL="0" lvl="0" indent="0" algn="l" rtl="0">
              <a:lnSpc>
                <a:spcPct val="115000"/>
              </a:lnSpc>
              <a:spcBef>
                <a:spcPts val="1000"/>
              </a:spcBef>
              <a:spcAft>
                <a:spcPts val="0"/>
              </a:spcAft>
              <a:buNone/>
            </a:pPr>
            <a:r>
              <a:rPr lang="es" sz="1600" b="1">
                <a:latin typeface="Inter"/>
                <a:ea typeface="Inter"/>
                <a:cs typeface="Inter"/>
                <a:sym typeface="Inter"/>
              </a:rPr>
              <a:t>Event-driven system:</a:t>
            </a:r>
            <a:endParaRPr sz="1600" b="1">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Tasks are short-lived</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Triggered by external events</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Near-real-time</a:t>
            </a:r>
            <a:endParaRPr>
              <a:latin typeface="Inter"/>
              <a:ea typeface="Inter"/>
              <a:cs typeface="Inter"/>
              <a:sym typeface="Inter"/>
            </a:endParaRPr>
          </a:p>
          <a:p>
            <a:pPr marL="0" lvl="0" indent="0" algn="l" rtl="0">
              <a:lnSpc>
                <a:spcPct val="115000"/>
              </a:lnSpc>
              <a:spcBef>
                <a:spcPts val="1000"/>
              </a:spcBef>
              <a:spcAft>
                <a:spcPts val="0"/>
              </a:spcAft>
              <a:buNone/>
            </a:pPr>
            <a:r>
              <a:rPr lang="es" sz="1600" b="1">
                <a:latin typeface="Inter"/>
                <a:ea typeface="Inter"/>
                <a:cs typeface="Inter"/>
                <a:sym typeface="Inter"/>
              </a:rPr>
              <a:t>Workflow Management System:</a:t>
            </a:r>
            <a:endParaRPr sz="1600">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Multiple steps with dependencies</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Need retries &amp; consistent error handling</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Requiere artifact/data passing</a:t>
            </a:r>
            <a:endParaRPr>
              <a:latin typeface="Inter"/>
              <a:ea typeface="Inter"/>
              <a:cs typeface="Inter"/>
              <a:sym typeface="Inter"/>
            </a:endParaRPr>
          </a:p>
          <a:p>
            <a:pPr marL="360000" marR="0" lvl="0" indent="-223901" algn="l" rtl="0">
              <a:lnSpc>
                <a:spcPct val="115000"/>
              </a:lnSpc>
              <a:spcBef>
                <a:spcPts val="0"/>
              </a:spcBef>
              <a:spcAft>
                <a:spcPts val="0"/>
              </a:spcAft>
              <a:buClr>
                <a:srgbClr val="F15F41"/>
              </a:buClr>
              <a:buSzPts val="1400"/>
              <a:buFont typeface="Inter"/>
              <a:buChar char="▢"/>
            </a:pPr>
            <a:r>
              <a:rPr lang="es">
                <a:latin typeface="Inter"/>
                <a:ea typeface="Inter"/>
                <a:cs typeface="Inter"/>
                <a:sym typeface="Inter"/>
              </a:rPr>
              <a:t>Require observability &amp; auditability</a:t>
            </a:r>
            <a:endParaRPr>
              <a:latin typeface="Inter"/>
              <a:ea typeface="Inter"/>
              <a:cs typeface="Inter"/>
              <a:sym typeface="Inter"/>
            </a:endParaRPr>
          </a:p>
        </p:txBody>
      </p:sp>
      <p:pic>
        <p:nvPicPr>
          <p:cNvPr id="14" name="Google Shape;374;p38">
            <a:extLst>
              <a:ext uri="{FF2B5EF4-FFF2-40B4-BE49-F238E27FC236}">
                <a16:creationId xmlns:a16="http://schemas.microsoft.com/office/drawing/2014/main" id="{98D2D9C4-A6DF-8E6E-43A7-E1A34BC7BA16}"/>
              </a:ext>
            </a:extLst>
          </p:cNvPr>
          <p:cNvPicPr preferRelativeResize="0"/>
          <p:nvPr/>
        </p:nvPicPr>
        <p:blipFill>
          <a:blip r:embed="rId4">
            <a:alphaModFix/>
          </a:blip>
          <a:stretch>
            <a:fillRect/>
          </a:stretch>
        </p:blipFill>
        <p:spPr>
          <a:xfrm>
            <a:off x="9228410" y="-167331"/>
            <a:ext cx="9144000" cy="6096000"/>
          </a:xfrm>
          <a:prstGeom prst="rect">
            <a:avLst/>
          </a:prstGeom>
          <a:noFill/>
          <a:ln>
            <a:noFill/>
          </a:ln>
        </p:spPr>
      </p:pic>
      <p:sp>
        <p:nvSpPr>
          <p:cNvPr id="15" name="Google Shape;375;p38">
            <a:extLst>
              <a:ext uri="{FF2B5EF4-FFF2-40B4-BE49-F238E27FC236}">
                <a16:creationId xmlns:a16="http://schemas.microsoft.com/office/drawing/2014/main" id="{43D6A7FE-015F-BF45-45F9-277211A17A73}"/>
              </a:ext>
            </a:extLst>
          </p:cNvPr>
          <p:cNvSpPr/>
          <p:nvPr/>
        </p:nvSpPr>
        <p:spPr>
          <a:xfrm>
            <a:off x="9228410" y="-167331"/>
            <a:ext cx="9144000" cy="60960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376;p38">
            <a:extLst>
              <a:ext uri="{FF2B5EF4-FFF2-40B4-BE49-F238E27FC236}">
                <a16:creationId xmlns:a16="http://schemas.microsoft.com/office/drawing/2014/main" id="{847AE3B5-91AA-47AA-DB36-219B6D28628E}"/>
              </a:ext>
            </a:extLst>
          </p:cNvPr>
          <p:cNvSpPr txBox="1"/>
          <p:nvPr/>
        </p:nvSpPr>
        <p:spPr>
          <a:xfrm>
            <a:off x="9864435" y="3793175"/>
            <a:ext cx="56802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FFFFFF"/>
                </a:solidFill>
                <a:latin typeface="Inter Black"/>
                <a:ea typeface="Inter Black"/>
                <a:cs typeface="Inter Black"/>
                <a:sym typeface="Inter Black"/>
              </a:rPr>
              <a:t>The Paths Beyond</a:t>
            </a:r>
            <a:endParaRPr sz="3000">
              <a:solidFill>
                <a:srgbClr val="FFFFFF"/>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a:solidFill>
                  <a:srgbClr val="FFFFFF"/>
                </a:solidFill>
                <a:latin typeface="Inter"/>
                <a:ea typeface="Inter"/>
                <a:cs typeface="Inter"/>
                <a:sym typeface="Inter"/>
              </a:rPr>
              <a:t>A New Era of Automation</a:t>
            </a:r>
            <a:endParaRPr sz="3000" i="1">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a:solidFill>
                <a:srgbClr val="FFFFFF"/>
              </a:solidFill>
              <a:latin typeface="Inter SemiBold"/>
              <a:ea typeface="Inter SemiBold"/>
              <a:cs typeface="Inter SemiBold"/>
              <a:sym typeface="Inter SemiBold"/>
            </a:endParaRPr>
          </a:p>
        </p:txBody>
      </p:sp>
      <p:sp>
        <p:nvSpPr>
          <p:cNvPr id="17" name="Google Shape;377;p38">
            <a:extLst>
              <a:ext uri="{FF2B5EF4-FFF2-40B4-BE49-F238E27FC236}">
                <a16:creationId xmlns:a16="http://schemas.microsoft.com/office/drawing/2014/main" id="{64487A83-3FA6-6DB3-8D12-391C9E422B59}"/>
              </a:ext>
            </a:extLst>
          </p:cNvPr>
          <p:cNvSpPr/>
          <p:nvPr/>
        </p:nvSpPr>
        <p:spPr>
          <a:xfrm>
            <a:off x="9751060" y="515650"/>
            <a:ext cx="1300800" cy="1314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FFFFF"/>
                </a:solidFill>
                <a:latin typeface="Inter Black"/>
                <a:ea typeface="Inter Black"/>
                <a:cs typeface="Inter Black"/>
                <a:sym typeface="Inter Black"/>
              </a:rPr>
              <a:t>6</a:t>
            </a:r>
            <a:endParaRPr sz="3500">
              <a:solidFill>
                <a:srgbClr val="FFFFFF"/>
              </a:solidFill>
              <a:latin typeface="Inter Black"/>
              <a:ea typeface="Inter Black"/>
              <a:cs typeface="Inter Black"/>
              <a:sym typeface="Inter Blac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3"/>
        <p:cNvGrpSpPr/>
        <p:nvPr/>
      </p:nvGrpSpPr>
      <p:grpSpPr>
        <a:xfrm>
          <a:off x="0" y="0"/>
          <a:ext cx="0" cy="0"/>
          <a:chOff x="0" y="0"/>
          <a:chExt cx="0" cy="0"/>
        </a:xfrm>
      </p:grpSpPr>
      <p:sp>
        <p:nvSpPr>
          <p:cNvPr id="8" name="Rectángulo 7">
            <a:extLst>
              <a:ext uri="{FF2B5EF4-FFF2-40B4-BE49-F238E27FC236}">
                <a16:creationId xmlns:a16="http://schemas.microsoft.com/office/drawing/2014/main" id="{24404532-31A5-0FB8-5B28-1D67986E216A}"/>
              </a:ext>
            </a:extLst>
          </p:cNvPr>
          <p:cNvSpPr/>
          <p:nvPr/>
        </p:nvSpPr>
        <p:spPr>
          <a:xfrm>
            <a:off x="0" y="0"/>
            <a:ext cx="9144000" cy="5150400"/>
          </a:xfrm>
          <a:prstGeom prst="rect">
            <a:avLst/>
          </a:prstGeom>
          <a:solidFill>
            <a:srgbClr val="1C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74" name="Google Shape;374;p38"/>
          <p:cNvPicPr preferRelativeResize="0"/>
          <p:nvPr/>
        </p:nvPicPr>
        <p:blipFill>
          <a:blip r:embed="rId3">
            <a:alphaModFix/>
          </a:blip>
          <a:stretch>
            <a:fillRect/>
          </a:stretch>
        </p:blipFill>
        <p:spPr>
          <a:xfrm>
            <a:off x="0" y="-167331"/>
            <a:ext cx="9144000" cy="6096000"/>
          </a:xfrm>
          <a:prstGeom prst="rect">
            <a:avLst/>
          </a:prstGeom>
          <a:noFill/>
          <a:ln>
            <a:noFill/>
          </a:ln>
        </p:spPr>
      </p:pic>
      <p:sp>
        <p:nvSpPr>
          <p:cNvPr id="375" name="Google Shape;375;p38"/>
          <p:cNvSpPr/>
          <p:nvPr/>
        </p:nvSpPr>
        <p:spPr>
          <a:xfrm>
            <a:off x="0" y="-167331"/>
            <a:ext cx="9144000" cy="60960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38"/>
          <p:cNvSpPr txBox="1"/>
          <p:nvPr/>
        </p:nvSpPr>
        <p:spPr>
          <a:xfrm>
            <a:off x="636025" y="3793175"/>
            <a:ext cx="56802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FFFFFF"/>
                </a:solidFill>
                <a:latin typeface="Inter Black"/>
                <a:ea typeface="Inter Black"/>
                <a:cs typeface="Inter Black"/>
                <a:sym typeface="Inter Black"/>
              </a:rPr>
              <a:t>The Paths Beyond</a:t>
            </a:r>
            <a:endParaRPr sz="3000">
              <a:solidFill>
                <a:srgbClr val="FFFFFF"/>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a:solidFill>
                  <a:srgbClr val="FFFFFF"/>
                </a:solidFill>
                <a:latin typeface="Inter"/>
                <a:ea typeface="Inter"/>
                <a:cs typeface="Inter"/>
                <a:sym typeface="Inter"/>
              </a:rPr>
              <a:t>A New Era of Automation</a:t>
            </a:r>
            <a:endParaRPr sz="3000" i="1">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a:solidFill>
                <a:srgbClr val="FFFFFF"/>
              </a:solidFill>
              <a:latin typeface="Inter SemiBold"/>
              <a:ea typeface="Inter SemiBold"/>
              <a:cs typeface="Inter SemiBold"/>
              <a:sym typeface="Inter SemiBold"/>
            </a:endParaRPr>
          </a:p>
        </p:txBody>
      </p:sp>
      <p:sp>
        <p:nvSpPr>
          <p:cNvPr id="377" name="Google Shape;377;p38"/>
          <p:cNvSpPr/>
          <p:nvPr/>
        </p:nvSpPr>
        <p:spPr>
          <a:xfrm>
            <a:off x="522650" y="515650"/>
            <a:ext cx="1300800" cy="1314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FFFFF"/>
                </a:solidFill>
                <a:latin typeface="Inter Black"/>
                <a:ea typeface="Inter Black"/>
                <a:cs typeface="Inter Black"/>
                <a:sym typeface="Inter Black"/>
              </a:rPr>
              <a:t>6</a:t>
            </a:r>
            <a:endParaRPr sz="3500">
              <a:solidFill>
                <a:srgbClr val="FFFFFF"/>
              </a:solidFill>
              <a:latin typeface="Inter Black"/>
              <a:ea typeface="Inter Black"/>
              <a:cs typeface="Inter Black"/>
              <a:sym typeface="Inter Black"/>
            </a:endParaRPr>
          </a:p>
        </p:txBody>
      </p:sp>
      <p:pic>
        <p:nvPicPr>
          <p:cNvPr id="378" name="Google Shape;378;p38"/>
          <p:cNvPicPr preferRelativeResize="0"/>
          <p:nvPr/>
        </p:nvPicPr>
        <p:blipFill rotWithShape="1">
          <a:blip r:embed="rId4">
            <a:alphaModFix/>
          </a:blip>
          <a:srcRect r="-4701"/>
          <a:stretch/>
        </p:blipFill>
        <p:spPr>
          <a:xfrm>
            <a:off x="8041300" y="237400"/>
            <a:ext cx="834600" cy="243325"/>
          </a:xfrm>
          <a:prstGeom prst="rect">
            <a:avLst/>
          </a:prstGeom>
          <a:noFill/>
          <a:ln>
            <a:noFill/>
          </a:ln>
        </p:spPr>
      </p:pic>
      <p:sp>
        <p:nvSpPr>
          <p:cNvPr id="2" name="Google Shape;359;p36">
            <a:extLst>
              <a:ext uri="{FF2B5EF4-FFF2-40B4-BE49-F238E27FC236}">
                <a16:creationId xmlns:a16="http://schemas.microsoft.com/office/drawing/2014/main" id="{AE03B944-2399-8406-4322-DEF96EA4A076}"/>
              </a:ext>
            </a:extLst>
          </p:cNvPr>
          <p:cNvSpPr/>
          <p:nvPr/>
        </p:nvSpPr>
        <p:spPr>
          <a:xfrm>
            <a:off x="-9151002" y="0"/>
            <a:ext cx="9151000" cy="5150400"/>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392;p40">
            <a:extLst>
              <a:ext uri="{FF2B5EF4-FFF2-40B4-BE49-F238E27FC236}">
                <a16:creationId xmlns:a16="http://schemas.microsoft.com/office/drawing/2014/main" id="{C0D6F37F-0D17-8446-6A60-CA789D7EBEC1}"/>
              </a:ext>
            </a:extLst>
          </p:cNvPr>
          <p:cNvSpPr txBox="1"/>
          <p:nvPr/>
        </p:nvSpPr>
        <p:spPr>
          <a:xfrm>
            <a:off x="-8707327" y="325650"/>
            <a:ext cx="53313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Orchestrator comparison</a:t>
            </a:r>
            <a:endParaRPr sz="2700" b="1">
              <a:latin typeface="Inter"/>
              <a:ea typeface="Inter"/>
              <a:cs typeface="Inter"/>
              <a:sym typeface="Inter"/>
            </a:endParaRPr>
          </a:p>
        </p:txBody>
      </p:sp>
      <p:graphicFrame>
        <p:nvGraphicFramePr>
          <p:cNvPr id="4" name="Google Shape;393;p40">
            <a:extLst>
              <a:ext uri="{FF2B5EF4-FFF2-40B4-BE49-F238E27FC236}">
                <a16:creationId xmlns:a16="http://schemas.microsoft.com/office/drawing/2014/main" id="{4C6B84FC-65F2-46F8-AA1F-73C4609099D5}"/>
              </a:ext>
            </a:extLst>
          </p:cNvPr>
          <p:cNvGraphicFramePr/>
          <p:nvPr>
            <p:extLst>
              <p:ext uri="{D42A27DB-BD31-4B8C-83A1-F6EECF244321}">
                <p14:modId xmlns:p14="http://schemas.microsoft.com/office/powerpoint/2010/main" val="1820082872"/>
              </p:ext>
            </p:extLst>
          </p:nvPr>
        </p:nvGraphicFramePr>
        <p:xfrm>
          <a:off x="-8707327" y="814900"/>
          <a:ext cx="8379500" cy="4053630"/>
        </p:xfrm>
        <a:graphic>
          <a:graphicData uri="http://schemas.openxmlformats.org/drawingml/2006/table">
            <a:tbl>
              <a:tblPr>
                <a:noFill/>
                <a:tableStyleId>{EBDE3094-91D1-4A02-AF8A-AA652D08BAD9}</a:tableStyleId>
              </a:tblPr>
              <a:tblGrid>
                <a:gridCol w="1379600">
                  <a:extLst>
                    <a:ext uri="{9D8B030D-6E8A-4147-A177-3AD203B41FA5}">
                      <a16:colId xmlns:a16="http://schemas.microsoft.com/office/drawing/2014/main" val="20000"/>
                    </a:ext>
                  </a:extLst>
                </a:gridCol>
                <a:gridCol w="1749975">
                  <a:extLst>
                    <a:ext uri="{9D8B030D-6E8A-4147-A177-3AD203B41FA5}">
                      <a16:colId xmlns:a16="http://schemas.microsoft.com/office/drawing/2014/main" val="20001"/>
                    </a:ext>
                  </a:extLst>
                </a:gridCol>
                <a:gridCol w="1749975">
                  <a:extLst>
                    <a:ext uri="{9D8B030D-6E8A-4147-A177-3AD203B41FA5}">
                      <a16:colId xmlns:a16="http://schemas.microsoft.com/office/drawing/2014/main" val="20002"/>
                    </a:ext>
                  </a:extLst>
                </a:gridCol>
                <a:gridCol w="1749975">
                  <a:extLst>
                    <a:ext uri="{9D8B030D-6E8A-4147-A177-3AD203B41FA5}">
                      <a16:colId xmlns:a16="http://schemas.microsoft.com/office/drawing/2014/main" val="20003"/>
                    </a:ext>
                  </a:extLst>
                </a:gridCol>
                <a:gridCol w="174997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Orchestrator</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Argo Workflows</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Airflow</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AWS Step</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Temporal</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Environment</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dirty="0">
                          <a:latin typeface="Inter"/>
                          <a:ea typeface="Inter"/>
                          <a:cs typeface="Inter"/>
                          <a:sym typeface="Inter"/>
                        </a:rPr>
                        <a:t>Kubernetes-native</a:t>
                      </a:r>
                      <a:endParaRPr dirty="0">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Python + Scheduler</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Fully managed</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Self-hosted/</a:t>
                      </a:r>
                      <a:br>
                        <a:rPr lang="es">
                          <a:latin typeface="Inter"/>
                          <a:ea typeface="Inter"/>
                          <a:cs typeface="Inter"/>
                          <a:sym typeface="Inter"/>
                        </a:rPr>
                      </a:br>
                      <a:r>
                        <a:rPr lang="es">
                          <a:latin typeface="Inter"/>
                          <a:ea typeface="Inter"/>
                          <a:cs typeface="Inter"/>
                          <a:sym typeface="Inter"/>
                        </a:rPr>
                        <a:t>Managed</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Best for</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Cloud-native, CI/CD, ML pipelines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Data pipelines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Cloud-native apps in AWS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Durable long-running workflows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Ease of start</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Medium (needs K8s)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Easy (Python DAGS)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Easy (visual + JSON/YAML)</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Medium (SDKs, infra)</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Cost</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Infra only</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Infra + ops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Pay-per-state transition</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Infra +ops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Observability</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UI +K8s logs/metrics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Limited UI</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AWS CloudWatch</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Built-in tracing/logs</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s">
                          <a:solidFill>
                            <a:schemeClr val="lt1"/>
                          </a:solidFill>
                          <a:latin typeface="Inter ExtraBold"/>
                          <a:ea typeface="Inter ExtraBold"/>
                          <a:cs typeface="Inter ExtraBold"/>
                          <a:sym typeface="Inter ExtraBold"/>
                        </a:rPr>
                        <a:t>Lock-in</a:t>
                      </a:r>
                      <a:endParaRPr>
                        <a:solidFill>
                          <a:schemeClr val="lt1"/>
                        </a:solidFill>
                        <a:latin typeface="Inter ExtraBold"/>
                        <a:ea typeface="Inter ExtraBold"/>
                        <a:cs typeface="Inter ExtraBold"/>
                        <a:sym typeface="Inter ExtraBold"/>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solidFill>
                      <a:srgbClr val="F15F41"/>
                    </a:solidFill>
                  </a:tcPr>
                </a:tc>
                <a:tc>
                  <a:txBody>
                    <a:bodyPr/>
                    <a:lstStyle/>
                    <a:p>
                      <a:pPr marL="0" lvl="0" indent="0" algn="l" rtl="0">
                        <a:spcBef>
                          <a:spcPts val="0"/>
                        </a:spcBef>
                        <a:spcAft>
                          <a:spcPts val="0"/>
                        </a:spcAft>
                        <a:buNone/>
                      </a:pPr>
                      <a:r>
                        <a:rPr lang="es">
                          <a:latin typeface="Inter"/>
                          <a:ea typeface="Inter"/>
                          <a:cs typeface="Inter"/>
                          <a:sym typeface="Inter"/>
                        </a:rPr>
                        <a:t>Low</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Low</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a:latin typeface="Inter"/>
                          <a:ea typeface="Inter"/>
                          <a:cs typeface="Inter"/>
                          <a:sym typeface="Inter"/>
                        </a:rPr>
                        <a:t>High (AWS only)</a:t>
                      </a:r>
                      <a:endParaRPr>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tc>
                  <a:txBody>
                    <a:bodyPr/>
                    <a:lstStyle/>
                    <a:p>
                      <a:pPr marL="0" lvl="0" indent="0" algn="l" rtl="0">
                        <a:spcBef>
                          <a:spcPts val="0"/>
                        </a:spcBef>
                        <a:spcAft>
                          <a:spcPts val="0"/>
                        </a:spcAft>
                        <a:buNone/>
                      </a:pPr>
                      <a:r>
                        <a:rPr lang="es" dirty="0">
                          <a:latin typeface="Inter"/>
                          <a:ea typeface="Inter"/>
                          <a:cs typeface="Inter"/>
                          <a:sym typeface="Inter"/>
                        </a:rPr>
                        <a:t>Medium</a:t>
                      </a:r>
                      <a:endParaRPr dirty="0">
                        <a:latin typeface="Inter"/>
                        <a:ea typeface="Inter"/>
                        <a:cs typeface="Inter"/>
                        <a:sym typeface="Inter"/>
                      </a:endParaRPr>
                    </a:p>
                  </a:txBody>
                  <a:tcPr marL="91425" marR="91425" marT="91425" marB="91425">
                    <a:lnL w="9525" cap="flat" cmpd="sng">
                      <a:solidFill>
                        <a:srgbClr val="FAA897"/>
                      </a:solidFill>
                      <a:prstDash val="solid"/>
                      <a:round/>
                      <a:headEnd type="none" w="sm" len="sm"/>
                      <a:tailEnd type="none" w="sm" len="sm"/>
                    </a:lnL>
                    <a:lnR w="9525" cap="flat" cmpd="sng">
                      <a:solidFill>
                        <a:srgbClr val="FAA897"/>
                      </a:solidFill>
                      <a:prstDash val="solid"/>
                      <a:round/>
                      <a:headEnd type="none" w="sm" len="sm"/>
                      <a:tailEnd type="none" w="sm" len="sm"/>
                    </a:lnR>
                    <a:lnT w="9525" cap="flat" cmpd="sng">
                      <a:solidFill>
                        <a:srgbClr val="FAA897"/>
                      </a:solidFill>
                      <a:prstDash val="solid"/>
                      <a:round/>
                      <a:headEnd type="none" w="sm" len="sm"/>
                      <a:tailEnd type="none" w="sm" len="sm"/>
                    </a:lnT>
                    <a:lnB w="9525" cap="flat" cmpd="sng">
                      <a:solidFill>
                        <a:srgbClr val="FAA89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6" name="Google Shape;401;p41">
            <a:extLst>
              <a:ext uri="{FF2B5EF4-FFF2-40B4-BE49-F238E27FC236}">
                <a16:creationId xmlns:a16="http://schemas.microsoft.com/office/drawing/2014/main" id="{53A0853F-7982-9CA1-1463-06775EE76198}"/>
              </a:ext>
            </a:extLst>
          </p:cNvPr>
          <p:cNvSpPr txBox="1"/>
          <p:nvPr/>
        </p:nvSpPr>
        <p:spPr>
          <a:xfrm>
            <a:off x="1833750" y="6004096"/>
            <a:ext cx="54765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5500">
                <a:solidFill>
                  <a:schemeClr val="lt1"/>
                </a:solidFill>
                <a:latin typeface="Inter ExtraBold"/>
                <a:ea typeface="Inter ExtraBold"/>
                <a:cs typeface="Inter ExtraBold"/>
                <a:sym typeface="Inter ExtraBold"/>
              </a:rPr>
              <a:t>Epilogue</a:t>
            </a:r>
            <a:endParaRPr sz="5500">
              <a:solidFill>
                <a:schemeClr val="lt1"/>
              </a:solidFill>
              <a:latin typeface="Inter ExtraBold"/>
              <a:ea typeface="Inter ExtraBold"/>
              <a:cs typeface="Inter ExtraBold"/>
              <a:sym typeface="Inter ExtraBold"/>
            </a:endParaRPr>
          </a:p>
          <a:p>
            <a:pPr marL="0" lvl="0" indent="0" algn="ctr" rtl="0">
              <a:spcBef>
                <a:spcPts val="0"/>
              </a:spcBef>
              <a:spcAft>
                <a:spcPts val="0"/>
              </a:spcAft>
              <a:buNone/>
            </a:pPr>
            <a:r>
              <a:rPr lang="es" sz="5500">
                <a:solidFill>
                  <a:schemeClr val="lt1"/>
                </a:solidFill>
                <a:latin typeface="Inter"/>
                <a:ea typeface="Inter"/>
                <a:cs typeface="Inter"/>
                <a:sym typeface="Inter"/>
              </a:rPr>
              <a:t>Questions?</a:t>
            </a:r>
            <a:endParaRPr sz="5500">
              <a:solidFill>
                <a:schemeClr val="lt1"/>
              </a:solidFill>
              <a:latin typeface="Inter"/>
              <a:ea typeface="Inter"/>
              <a:cs typeface="Inter"/>
              <a:sym typeface="Inter"/>
            </a:endParaRPr>
          </a:p>
          <a:p>
            <a:pPr marL="0" lvl="0" indent="0" algn="ctr" rtl="0">
              <a:spcBef>
                <a:spcPts val="0"/>
              </a:spcBef>
              <a:spcAft>
                <a:spcPts val="0"/>
              </a:spcAft>
              <a:buNone/>
            </a:pPr>
            <a:endParaRPr sz="3600">
              <a:latin typeface="Roboto"/>
              <a:ea typeface="Roboto"/>
              <a:cs typeface="Roboto"/>
              <a:sym typeface="Roboto"/>
            </a:endParaRPr>
          </a:p>
        </p:txBody>
      </p:sp>
      <p:sp>
        <p:nvSpPr>
          <p:cNvPr id="9" name="Google Shape;359;p36">
            <a:extLst>
              <a:ext uri="{FF2B5EF4-FFF2-40B4-BE49-F238E27FC236}">
                <a16:creationId xmlns:a16="http://schemas.microsoft.com/office/drawing/2014/main" id="{8C32329F-F10D-9A9A-A298-FF5B429B3B91}"/>
              </a:ext>
            </a:extLst>
          </p:cNvPr>
          <p:cNvSpPr/>
          <p:nvPr/>
        </p:nvSpPr>
        <p:spPr>
          <a:xfrm>
            <a:off x="0" y="5928669"/>
            <a:ext cx="9151000" cy="5150400"/>
          </a:xfrm>
          <a:prstGeom prst="rect">
            <a:avLst/>
          </a:prstGeom>
          <a:solidFill>
            <a:srgbClr val="F15F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409;p42">
            <a:extLst>
              <a:ext uri="{FF2B5EF4-FFF2-40B4-BE49-F238E27FC236}">
                <a16:creationId xmlns:a16="http://schemas.microsoft.com/office/drawing/2014/main" id="{E4600BBF-48CF-D27E-DFFD-76604FF62943}"/>
              </a:ext>
            </a:extLst>
          </p:cNvPr>
          <p:cNvSpPr txBox="1"/>
          <p:nvPr/>
        </p:nvSpPr>
        <p:spPr>
          <a:xfrm>
            <a:off x="413650" y="8703969"/>
            <a:ext cx="4620300" cy="1293000"/>
          </a:xfrm>
          <a:prstGeom prst="rect">
            <a:avLst/>
          </a:prstGeom>
          <a:noFill/>
          <a:ln>
            <a:noFill/>
          </a:ln>
        </p:spPr>
        <p:txBody>
          <a:bodyPr spcFirstLastPara="1" wrap="square" lIns="91425" tIns="91425" rIns="91425" bIns="91425" anchor="t" anchorCtr="0">
            <a:spAutoFit/>
          </a:bodyPr>
          <a:lstStyle/>
          <a:p>
            <a:pPr lvl="0"/>
            <a:r>
              <a:rPr lang="es" sz="1800" dirty="0">
                <a:solidFill>
                  <a:schemeClr val="lt1"/>
                </a:solidFill>
                <a:latin typeface="Inter"/>
                <a:ea typeface="Inter"/>
                <a:cs typeface="Inter"/>
                <a:sym typeface="Inter"/>
              </a:rPr>
              <a:t>If you'd like recommendations on documentation for the Argo ecosystem or beyond basic workflows, feel free to check out my GitHub ( ˆ </a:t>
            </a:r>
            <a:r>
              <a:rPr lang="es-MX" sz="1800" dirty="0">
                <a:solidFill>
                  <a:schemeClr val="lt1"/>
                </a:solidFill>
                <a:latin typeface="Inter"/>
                <a:ea typeface="Inter"/>
                <a:cs typeface="Inter"/>
                <a:sym typeface="Inter"/>
              </a:rPr>
              <a:t>ᴗ </a:t>
            </a:r>
            <a:r>
              <a:rPr lang="es" sz="1800" dirty="0">
                <a:solidFill>
                  <a:schemeClr val="lt1"/>
                </a:solidFill>
                <a:latin typeface="Inter"/>
                <a:ea typeface="Inter"/>
                <a:cs typeface="Inter"/>
                <a:sym typeface="Inter"/>
              </a:rPr>
              <a:t>ˆ) .ᐟ.ᐟ</a:t>
            </a:r>
            <a:endParaRPr sz="1800" dirty="0">
              <a:solidFill>
                <a:schemeClr val="lt1"/>
              </a:solidFill>
              <a:latin typeface="Inter"/>
              <a:ea typeface="Inter"/>
              <a:cs typeface="Inter"/>
              <a:sym typeface="Inter"/>
            </a:endParaRPr>
          </a:p>
        </p:txBody>
      </p:sp>
      <p:cxnSp>
        <p:nvCxnSpPr>
          <p:cNvPr id="11" name="Google Shape;410;p42">
            <a:extLst>
              <a:ext uri="{FF2B5EF4-FFF2-40B4-BE49-F238E27FC236}">
                <a16:creationId xmlns:a16="http://schemas.microsoft.com/office/drawing/2014/main" id="{474E502C-2B7F-FBC4-8DA8-E714B39CC4B8}"/>
              </a:ext>
            </a:extLst>
          </p:cNvPr>
          <p:cNvCxnSpPr/>
          <p:nvPr/>
        </p:nvCxnSpPr>
        <p:spPr>
          <a:xfrm>
            <a:off x="-95725" y="10171219"/>
            <a:ext cx="5951400" cy="0"/>
          </a:xfrm>
          <a:prstGeom prst="straightConnector1">
            <a:avLst/>
          </a:prstGeom>
          <a:noFill/>
          <a:ln w="9525" cap="flat" cmpd="sng">
            <a:solidFill>
              <a:srgbClr val="FFFFFF"/>
            </a:solidFill>
            <a:prstDash val="solid"/>
            <a:round/>
            <a:headEnd type="none" w="med" len="med"/>
            <a:tailEnd type="stealth" w="med" len="med"/>
          </a:ln>
        </p:spPr>
      </p:cxnSp>
      <p:sp>
        <p:nvSpPr>
          <p:cNvPr id="12" name="Google Shape;411;p42">
            <a:extLst>
              <a:ext uri="{FF2B5EF4-FFF2-40B4-BE49-F238E27FC236}">
                <a16:creationId xmlns:a16="http://schemas.microsoft.com/office/drawing/2014/main" id="{FFCE22EE-5B20-A2A6-8D30-D6F23EBE088C}"/>
              </a:ext>
            </a:extLst>
          </p:cNvPr>
          <p:cNvSpPr txBox="1"/>
          <p:nvPr/>
        </p:nvSpPr>
        <p:spPr>
          <a:xfrm>
            <a:off x="413649" y="8196869"/>
            <a:ext cx="3741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200">
                <a:solidFill>
                  <a:schemeClr val="lt1"/>
                </a:solidFill>
                <a:latin typeface="Inter ExtraBold"/>
                <a:ea typeface="Inter ExtraBold"/>
                <a:cs typeface="Inter ExtraBold"/>
                <a:sym typeface="Inter ExtraBold"/>
              </a:rPr>
              <a:t>Thank you for your time!</a:t>
            </a:r>
            <a:endParaRPr sz="2200">
              <a:solidFill>
                <a:schemeClr val="lt1"/>
              </a:solidFill>
              <a:latin typeface="Inter ExtraBold"/>
              <a:ea typeface="Inter ExtraBold"/>
              <a:cs typeface="Inter ExtraBold"/>
              <a:sym typeface="Inter ExtraBold"/>
            </a:endParaRPr>
          </a:p>
        </p:txBody>
      </p:sp>
      <p:grpSp>
        <p:nvGrpSpPr>
          <p:cNvPr id="13" name="Grupo 12">
            <a:extLst>
              <a:ext uri="{FF2B5EF4-FFF2-40B4-BE49-F238E27FC236}">
                <a16:creationId xmlns:a16="http://schemas.microsoft.com/office/drawing/2014/main" id="{DD122B95-7BFE-7D97-A95E-9CB9DFB18E02}"/>
              </a:ext>
            </a:extLst>
          </p:cNvPr>
          <p:cNvGrpSpPr/>
          <p:nvPr/>
        </p:nvGrpSpPr>
        <p:grpSpPr>
          <a:xfrm>
            <a:off x="6202700" y="7688469"/>
            <a:ext cx="2527800" cy="2482800"/>
            <a:chOff x="6195700" y="7598367"/>
            <a:chExt cx="2527800" cy="2482800"/>
          </a:xfrm>
        </p:grpSpPr>
        <p:sp>
          <p:nvSpPr>
            <p:cNvPr id="14" name="Google Shape;407;p42">
              <a:extLst>
                <a:ext uri="{FF2B5EF4-FFF2-40B4-BE49-F238E27FC236}">
                  <a16:creationId xmlns:a16="http://schemas.microsoft.com/office/drawing/2014/main" id="{7EDC59F2-E1C7-25E3-8527-481454D446CB}"/>
                </a:ext>
              </a:extLst>
            </p:cNvPr>
            <p:cNvSpPr/>
            <p:nvPr/>
          </p:nvSpPr>
          <p:spPr>
            <a:xfrm>
              <a:off x="6195700" y="7598367"/>
              <a:ext cx="2527800" cy="24828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 name="Imagen 14">
              <a:extLst>
                <a:ext uri="{FF2B5EF4-FFF2-40B4-BE49-F238E27FC236}">
                  <a16:creationId xmlns:a16="http://schemas.microsoft.com/office/drawing/2014/main" id="{E62929CB-7649-4713-D116-7F17D31D1F94}"/>
                </a:ext>
              </a:extLst>
            </p:cNvPr>
            <p:cNvPicPr>
              <a:picLocks noChangeAspect="1"/>
            </p:cNvPicPr>
            <p:nvPr/>
          </p:nvPicPr>
          <p:blipFill>
            <a:blip r:embed="rId5"/>
            <a:srcRect l="7650" t="7670" r="7482" b="7462"/>
            <a:stretch>
              <a:fillRect/>
            </a:stretch>
          </p:blipFill>
          <p:spPr>
            <a:xfrm>
              <a:off x="6251264" y="7631431"/>
              <a:ext cx="2416672" cy="2416672"/>
            </a:xfrm>
            <a:prstGeom prst="rect">
              <a:avLst/>
            </a:prstGeom>
          </p:spPr>
        </p:pic>
        <p:grpSp>
          <p:nvGrpSpPr>
            <p:cNvPr id="16" name="Grupo 15">
              <a:extLst>
                <a:ext uri="{FF2B5EF4-FFF2-40B4-BE49-F238E27FC236}">
                  <a16:creationId xmlns:a16="http://schemas.microsoft.com/office/drawing/2014/main" id="{DB761733-866B-D2E1-A3D7-D6AEDC2FC14A}"/>
                </a:ext>
              </a:extLst>
            </p:cNvPr>
            <p:cNvGrpSpPr/>
            <p:nvPr/>
          </p:nvGrpSpPr>
          <p:grpSpPr>
            <a:xfrm>
              <a:off x="7129869" y="8510036"/>
              <a:ext cx="659461" cy="659461"/>
              <a:chOff x="4759870" y="2167623"/>
              <a:chExt cx="659461" cy="659461"/>
            </a:xfrm>
          </p:grpSpPr>
          <p:sp>
            <p:nvSpPr>
              <p:cNvPr id="17" name="Rectángulo 16">
                <a:extLst>
                  <a:ext uri="{FF2B5EF4-FFF2-40B4-BE49-F238E27FC236}">
                    <a16:creationId xmlns:a16="http://schemas.microsoft.com/office/drawing/2014/main" id="{1925AB99-2326-A2FD-E532-175FA625DCBA}"/>
                  </a:ext>
                </a:extLst>
              </p:cNvPr>
              <p:cNvSpPr/>
              <p:nvPr/>
            </p:nvSpPr>
            <p:spPr>
              <a:xfrm>
                <a:off x="4806067" y="2167623"/>
                <a:ext cx="552893" cy="623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Picture 2">
                <a:extLst>
                  <a:ext uri="{FF2B5EF4-FFF2-40B4-BE49-F238E27FC236}">
                    <a16:creationId xmlns:a16="http://schemas.microsoft.com/office/drawing/2014/main" id="{94499C11-8878-5B68-42A5-DFC8D988EBA1}"/>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4759870" y="2167623"/>
                <a:ext cx="659461" cy="659461"/>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alpha val="13920"/>
          </a:srgbClr>
        </a:solidFill>
        <a:effectLst/>
      </p:bgPr>
    </p:bg>
    <p:spTree>
      <p:nvGrpSpPr>
        <p:cNvPr id="1" name="Shape 112">
          <a:extLst>
            <a:ext uri="{FF2B5EF4-FFF2-40B4-BE49-F238E27FC236}">
              <a16:creationId xmlns:a16="http://schemas.microsoft.com/office/drawing/2014/main" id="{3A8A191A-1F08-FF54-5600-8A04CF9BACB6}"/>
            </a:ext>
          </a:extLst>
        </p:cNvPr>
        <p:cNvGrpSpPr/>
        <p:nvPr/>
      </p:nvGrpSpPr>
      <p:grpSpPr>
        <a:xfrm>
          <a:off x="0" y="0"/>
          <a:ext cx="0" cy="0"/>
          <a:chOff x="0" y="0"/>
          <a:chExt cx="0" cy="0"/>
        </a:xfrm>
      </p:grpSpPr>
      <p:pic>
        <p:nvPicPr>
          <p:cNvPr id="26" name="Google Shape;126;p18">
            <a:extLst>
              <a:ext uri="{FF2B5EF4-FFF2-40B4-BE49-F238E27FC236}">
                <a16:creationId xmlns:a16="http://schemas.microsoft.com/office/drawing/2014/main" id="{E2DE3154-3092-EA4B-67D0-A475C4FB671E}"/>
              </a:ext>
            </a:extLst>
          </p:cNvPr>
          <p:cNvPicPr preferRelativeResize="0"/>
          <p:nvPr/>
        </p:nvPicPr>
        <p:blipFill rotWithShape="1">
          <a:blip r:embed="rId3">
            <a:alphaModFix/>
          </a:blip>
          <a:srcRect r="-4701"/>
          <a:stretch/>
        </p:blipFill>
        <p:spPr>
          <a:xfrm>
            <a:off x="8041300" y="235720"/>
            <a:ext cx="834600" cy="243325"/>
          </a:xfrm>
          <a:prstGeom prst="rect">
            <a:avLst/>
          </a:prstGeom>
          <a:noFill/>
          <a:ln>
            <a:noFill/>
          </a:ln>
        </p:spPr>
      </p:pic>
      <p:sp>
        <p:nvSpPr>
          <p:cNvPr id="117" name="Google Shape;117;p17">
            <a:extLst>
              <a:ext uri="{FF2B5EF4-FFF2-40B4-BE49-F238E27FC236}">
                <a16:creationId xmlns:a16="http://schemas.microsoft.com/office/drawing/2014/main" id="{C4D8B0C5-D0D7-2569-492A-09375F7089B6}"/>
              </a:ext>
            </a:extLst>
          </p:cNvPr>
          <p:cNvSpPr txBox="1"/>
          <p:nvPr/>
        </p:nvSpPr>
        <p:spPr>
          <a:xfrm>
            <a:off x="521875" y="2321383"/>
            <a:ext cx="3953400" cy="2398495"/>
          </a:xfrm>
          <a:prstGeom prst="rect">
            <a:avLst/>
          </a:prstGeom>
          <a:solidFill>
            <a:srgbClr val="FFFFFF">
              <a:alpha val="41176"/>
            </a:srgbClr>
          </a:solid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1E1E1E"/>
              </a:buClr>
              <a:buSzPct val="100000"/>
              <a:buFont typeface="Tipo de letra del sistema regular"/>
              <a:buChar char="●"/>
            </a:pPr>
            <a:r>
              <a:rPr lang="es" sz="1600" b="1">
                <a:solidFill>
                  <a:schemeClr val="bg1"/>
                </a:solidFill>
                <a:latin typeface="Inter"/>
                <a:ea typeface="Inter"/>
                <a:cs typeface="Inter"/>
                <a:sym typeface="Inter"/>
              </a:rPr>
              <a:t>Define</a:t>
            </a:r>
            <a:r>
              <a:rPr lang="es" sz="1600">
                <a:solidFill>
                  <a:schemeClr val="bg1"/>
                </a:solidFill>
                <a:latin typeface="Inter"/>
                <a:ea typeface="Inter"/>
                <a:cs typeface="Inter"/>
                <a:sym typeface="Inter"/>
              </a:rPr>
              <a:t> workflows and the relevance of workflow orchestration</a:t>
            </a:r>
            <a:endParaRPr sz="1600">
              <a:solidFill>
                <a:schemeClr val="bg1"/>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ct val="100000"/>
              <a:buFont typeface="Tipo de letra del sistema regular"/>
              <a:buChar char="●"/>
            </a:pPr>
            <a:r>
              <a:rPr lang="es" sz="1600" b="1">
                <a:solidFill>
                  <a:schemeClr val="bg1"/>
                </a:solidFill>
                <a:latin typeface="Inter"/>
                <a:ea typeface="Inter"/>
                <a:cs typeface="Inter"/>
                <a:sym typeface="Inter"/>
              </a:rPr>
              <a:t>Associate</a:t>
            </a:r>
            <a:r>
              <a:rPr lang="es" sz="1600">
                <a:solidFill>
                  <a:schemeClr val="bg1"/>
                </a:solidFill>
                <a:latin typeface="Inter"/>
                <a:ea typeface="Inter"/>
                <a:cs typeface="Inter"/>
                <a:sym typeface="Inter"/>
              </a:rPr>
              <a:t> challenges and common issues with unmanaged workflows</a:t>
            </a:r>
            <a:endParaRPr sz="1600">
              <a:solidFill>
                <a:schemeClr val="bg1"/>
              </a:solidFill>
              <a:latin typeface="Inter"/>
              <a:ea typeface="Inter"/>
              <a:cs typeface="Inter"/>
              <a:sym typeface="Inter"/>
            </a:endParaRPr>
          </a:p>
          <a:p>
            <a:pPr marL="457200" marR="0" lvl="0" indent="-330200" algn="l" rtl="0">
              <a:lnSpc>
                <a:spcPct val="115000"/>
              </a:lnSpc>
              <a:spcBef>
                <a:spcPts val="0"/>
              </a:spcBef>
              <a:spcAft>
                <a:spcPts val="0"/>
              </a:spcAft>
              <a:buClr>
                <a:srgbClr val="1E1E1E"/>
              </a:buClr>
              <a:buSzPct val="100000"/>
              <a:buFont typeface="Tipo de letra del sistema regular"/>
              <a:buChar char="●"/>
            </a:pPr>
            <a:r>
              <a:rPr lang="es" sz="1600" b="1">
                <a:solidFill>
                  <a:schemeClr val="bg1"/>
                </a:solidFill>
                <a:latin typeface="Inter"/>
                <a:ea typeface="Inter"/>
                <a:cs typeface="Inter"/>
                <a:sym typeface="Inter"/>
              </a:rPr>
              <a:t>Identify</a:t>
            </a:r>
            <a:r>
              <a:rPr lang="es" sz="1600">
                <a:solidFill>
                  <a:schemeClr val="bg1"/>
                </a:solidFill>
                <a:latin typeface="Inter"/>
                <a:ea typeface="Inter"/>
                <a:cs typeface="Inter"/>
                <a:sym typeface="Inter"/>
              </a:rPr>
              <a:t> the benefits of using workflow management systems</a:t>
            </a:r>
            <a:endParaRPr sz="1600">
              <a:solidFill>
                <a:schemeClr val="bg1"/>
              </a:solidFill>
              <a:latin typeface="Inter"/>
              <a:ea typeface="Inter"/>
              <a:cs typeface="Inter"/>
              <a:sym typeface="Inter"/>
            </a:endParaRPr>
          </a:p>
        </p:txBody>
      </p:sp>
      <p:grpSp>
        <p:nvGrpSpPr>
          <p:cNvPr id="34" name="Grupo 33">
            <a:extLst>
              <a:ext uri="{FF2B5EF4-FFF2-40B4-BE49-F238E27FC236}">
                <a16:creationId xmlns:a16="http://schemas.microsoft.com/office/drawing/2014/main" id="{913ADFCF-A22C-BEAE-BCDF-32777873A416}"/>
              </a:ext>
            </a:extLst>
          </p:cNvPr>
          <p:cNvGrpSpPr/>
          <p:nvPr/>
        </p:nvGrpSpPr>
        <p:grpSpPr>
          <a:xfrm>
            <a:off x="0" y="0"/>
            <a:ext cx="4572001" cy="5143500"/>
            <a:chOff x="0" y="0"/>
            <a:chExt cx="4572001" cy="5143500"/>
          </a:xfrm>
        </p:grpSpPr>
        <p:pic>
          <p:nvPicPr>
            <p:cNvPr id="113" name="Google Shape;113;p17">
              <a:extLst>
                <a:ext uri="{FF2B5EF4-FFF2-40B4-BE49-F238E27FC236}">
                  <a16:creationId xmlns:a16="http://schemas.microsoft.com/office/drawing/2014/main" id="{49594655-1F7E-247F-281D-A2613EB785CA}"/>
                </a:ext>
              </a:extLst>
            </p:cNvPr>
            <p:cNvPicPr preferRelativeResize="0"/>
            <p:nvPr/>
          </p:nvPicPr>
          <p:blipFill>
            <a:blip r:embed="rId4">
              <a:alphaModFix/>
            </a:blip>
            <a:srcRect t="7272" b="21194"/>
            <a:stretch>
              <a:fillRect/>
            </a:stretch>
          </p:blipFill>
          <p:spPr>
            <a:xfrm>
              <a:off x="0" y="0"/>
              <a:ext cx="4572001" cy="5143500"/>
            </a:xfrm>
            <a:prstGeom prst="rect">
              <a:avLst/>
            </a:prstGeom>
            <a:noFill/>
            <a:ln>
              <a:noFill/>
            </a:ln>
          </p:spPr>
        </p:pic>
        <p:sp>
          <p:nvSpPr>
            <p:cNvPr id="114" name="Google Shape;114;p17">
              <a:extLst>
                <a:ext uri="{FF2B5EF4-FFF2-40B4-BE49-F238E27FC236}">
                  <a16:creationId xmlns:a16="http://schemas.microsoft.com/office/drawing/2014/main" id="{1EDE5A6B-C8AA-96DA-7751-55881B8687F9}"/>
                </a:ext>
              </a:extLst>
            </p:cNvPr>
            <p:cNvSpPr/>
            <p:nvPr/>
          </p:nvSpPr>
          <p:spPr>
            <a:xfrm>
              <a:off x="0" y="0"/>
              <a:ext cx="4572000"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15" name="Google Shape;115;p17">
            <a:extLst>
              <a:ext uri="{FF2B5EF4-FFF2-40B4-BE49-F238E27FC236}">
                <a16:creationId xmlns:a16="http://schemas.microsoft.com/office/drawing/2014/main" id="{5617C798-FC5C-8742-BD42-A16BD85F201E}"/>
              </a:ext>
            </a:extLst>
          </p:cNvPr>
          <p:cNvSpPr txBox="1"/>
          <p:nvPr/>
        </p:nvSpPr>
        <p:spPr>
          <a:xfrm>
            <a:off x="-3770875" y="3331404"/>
            <a:ext cx="3366300" cy="1268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FFFFFF"/>
                </a:solidFill>
                <a:latin typeface="Inter Black"/>
                <a:ea typeface="Inter Black"/>
                <a:cs typeface="Inter Black"/>
                <a:sym typeface="Inter Black"/>
              </a:rPr>
              <a:t>The Prophecy</a:t>
            </a:r>
            <a:endParaRPr sz="3000">
              <a:solidFill>
                <a:srgbClr val="FFFFFF"/>
              </a:solidFill>
              <a:latin typeface="Inter Black"/>
              <a:ea typeface="Inter Black"/>
              <a:cs typeface="Inter Black"/>
              <a:sym typeface="Inter Black"/>
            </a:endParaRPr>
          </a:p>
          <a:p>
            <a:pPr marL="0" lvl="0" indent="0" algn="l" rtl="0">
              <a:spcBef>
                <a:spcPts val="0"/>
              </a:spcBef>
              <a:spcAft>
                <a:spcPts val="0"/>
              </a:spcAft>
              <a:buClr>
                <a:schemeClr val="dk1"/>
              </a:buClr>
              <a:buSzPts val="1700"/>
              <a:buFont typeface="Arial"/>
              <a:buNone/>
            </a:pPr>
            <a:r>
              <a:rPr lang="es" sz="3000">
                <a:solidFill>
                  <a:schemeClr val="lt1"/>
                </a:solidFill>
                <a:latin typeface="Inter"/>
                <a:ea typeface="Inter"/>
                <a:cs typeface="Inter"/>
                <a:sym typeface="Inter"/>
              </a:rPr>
              <a:t>What knowledge will you acquire?</a:t>
            </a:r>
            <a:endParaRPr sz="3000" i="1">
              <a:solidFill>
                <a:schemeClr val="lt1"/>
              </a:solidFill>
              <a:latin typeface="Inter"/>
              <a:ea typeface="Inter"/>
              <a:cs typeface="Inter"/>
              <a:sym typeface="Inter"/>
            </a:endParaRPr>
          </a:p>
          <a:p>
            <a:pPr marL="0" lvl="0" indent="0" algn="l" rtl="0">
              <a:spcBef>
                <a:spcPts val="0"/>
              </a:spcBef>
              <a:spcAft>
                <a:spcPts val="0"/>
              </a:spcAft>
              <a:buClr>
                <a:srgbClr val="000000"/>
              </a:buClr>
              <a:buSzPts val="1700"/>
              <a:buFont typeface="Arial"/>
              <a:buNone/>
            </a:pPr>
            <a:endParaRPr sz="3000">
              <a:solidFill>
                <a:srgbClr val="FFFFFF"/>
              </a:solidFill>
              <a:latin typeface="Inter Black"/>
              <a:ea typeface="Inter Black"/>
              <a:cs typeface="Inter Black"/>
              <a:sym typeface="Inter Black"/>
            </a:endParaRPr>
          </a:p>
          <a:p>
            <a:pPr marL="0" marR="0" lvl="0" indent="0" algn="l" rtl="0">
              <a:lnSpc>
                <a:spcPct val="100000"/>
              </a:lnSpc>
              <a:spcBef>
                <a:spcPts val="0"/>
              </a:spcBef>
              <a:spcAft>
                <a:spcPts val="0"/>
              </a:spcAft>
              <a:buClr>
                <a:srgbClr val="000000"/>
              </a:buClr>
              <a:buSzPts val="2200"/>
              <a:buFont typeface="Arial"/>
              <a:buNone/>
            </a:pPr>
            <a:endParaRPr sz="4300">
              <a:solidFill>
                <a:srgbClr val="FFFFFF"/>
              </a:solidFill>
              <a:latin typeface="Inter SemiBold"/>
              <a:ea typeface="Inter SemiBold"/>
              <a:cs typeface="Inter SemiBold"/>
              <a:sym typeface="Inter SemiBold"/>
            </a:endParaRPr>
          </a:p>
        </p:txBody>
      </p:sp>
      <p:sp>
        <p:nvSpPr>
          <p:cNvPr id="3" name="Google Shape;157;p30">
            <a:extLst>
              <a:ext uri="{FF2B5EF4-FFF2-40B4-BE49-F238E27FC236}">
                <a16:creationId xmlns:a16="http://schemas.microsoft.com/office/drawing/2014/main" id="{1ED63003-374F-4BEA-4586-712ED83F281F}"/>
              </a:ext>
            </a:extLst>
          </p:cNvPr>
          <p:cNvSpPr/>
          <p:nvPr/>
        </p:nvSpPr>
        <p:spPr>
          <a:xfrm>
            <a:off x="4949940" y="1000725"/>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1</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4" name="Google Shape;158;p30">
            <a:extLst>
              <a:ext uri="{FF2B5EF4-FFF2-40B4-BE49-F238E27FC236}">
                <a16:creationId xmlns:a16="http://schemas.microsoft.com/office/drawing/2014/main" id="{33A941EF-82B1-FF8F-211F-1DE95E55EC0B}"/>
              </a:ext>
            </a:extLst>
          </p:cNvPr>
          <p:cNvSpPr/>
          <p:nvPr/>
        </p:nvSpPr>
        <p:spPr>
          <a:xfrm>
            <a:off x="4967340" y="1641477"/>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2</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5" name="Google Shape;159;p30">
            <a:extLst>
              <a:ext uri="{FF2B5EF4-FFF2-40B4-BE49-F238E27FC236}">
                <a16:creationId xmlns:a16="http://schemas.microsoft.com/office/drawing/2014/main" id="{195BA88D-4498-E295-2D9A-198B77B5F52D}"/>
              </a:ext>
            </a:extLst>
          </p:cNvPr>
          <p:cNvSpPr/>
          <p:nvPr/>
        </p:nvSpPr>
        <p:spPr>
          <a:xfrm>
            <a:off x="4967490" y="2282229"/>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3</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6" name="Google Shape;160;p30">
            <a:extLst>
              <a:ext uri="{FF2B5EF4-FFF2-40B4-BE49-F238E27FC236}">
                <a16:creationId xmlns:a16="http://schemas.microsoft.com/office/drawing/2014/main" id="{F110DBFD-41F7-AACC-381B-562856884B28}"/>
              </a:ext>
            </a:extLst>
          </p:cNvPr>
          <p:cNvSpPr/>
          <p:nvPr/>
        </p:nvSpPr>
        <p:spPr>
          <a:xfrm>
            <a:off x="4958565" y="2922975"/>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4</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7" name="Google Shape;161;p30">
            <a:extLst>
              <a:ext uri="{FF2B5EF4-FFF2-40B4-BE49-F238E27FC236}">
                <a16:creationId xmlns:a16="http://schemas.microsoft.com/office/drawing/2014/main" id="{6B0EFAD3-C179-F14C-28C0-4A050495AAE6}"/>
              </a:ext>
            </a:extLst>
          </p:cNvPr>
          <p:cNvSpPr/>
          <p:nvPr/>
        </p:nvSpPr>
        <p:spPr>
          <a:xfrm>
            <a:off x="4975965" y="3563727"/>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5</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8" name="Google Shape;162;p30">
            <a:extLst>
              <a:ext uri="{FF2B5EF4-FFF2-40B4-BE49-F238E27FC236}">
                <a16:creationId xmlns:a16="http://schemas.microsoft.com/office/drawing/2014/main" id="{EA4CAD80-D590-0A1B-E2DB-731DC5A81675}"/>
              </a:ext>
            </a:extLst>
          </p:cNvPr>
          <p:cNvSpPr/>
          <p:nvPr/>
        </p:nvSpPr>
        <p:spPr>
          <a:xfrm>
            <a:off x="4976115" y="4204479"/>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6</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9" name="Google Shape;163;p30">
            <a:extLst>
              <a:ext uri="{FF2B5EF4-FFF2-40B4-BE49-F238E27FC236}">
                <a16:creationId xmlns:a16="http://schemas.microsoft.com/office/drawing/2014/main" id="{D9680789-3C6D-A088-1992-399EEED7F5CC}"/>
              </a:ext>
            </a:extLst>
          </p:cNvPr>
          <p:cNvSpPr txBox="1"/>
          <p:nvPr/>
        </p:nvSpPr>
        <p:spPr>
          <a:xfrm>
            <a:off x="5580872" y="1073781"/>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Prologue</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0" name="Google Shape;164;p30">
            <a:extLst>
              <a:ext uri="{FF2B5EF4-FFF2-40B4-BE49-F238E27FC236}">
                <a16:creationId xmlns:a16="http://schemas.microsoft.com/office/drawing/2014/main" id="{23545BC8-7E90-EEAD-44D9-7B19ADDC76C6}"/>
              </a:ext>
            </a:extLst>
          </p:cNvPr>
          <p:cNvSpPr txBox="1"/>
          <p:nvPr/>
        </p:nvSpPr>
        <p:spPr>
          <a:xfrm>
            <a:off x="5580872" y="1714531"/>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Chaos</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1" name="Google Shape;165;p30">
            <a:extLst>
              <a:ext uri="{FF2B5EF4-FFF2-40B4-BE49-F238E27FC236}">
                <a16:creationId xmlns:a16="http://schemas.microsoft.com/office/drawing/2014/main" id="{FA78CD40-66AD-1A0C-E593-9ADEE7FF1778}"/>
              </a:ext>
            </a:extLst>
          </p:cNvPr>
          <p:cNvSpPr txBox="1"/>
          <p:nvPr/>
        </p:nvSpPr>
        <p:spPr>
          <a:xfrm>
            <a:off x="5580872" y="2355281"/>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Battle</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2" name="Google Shape;166;p30">
            <a:extLst>
              <a:ext uri="{FF2B5EF4-FFF2-40B4-BE49-F238E27FC236}">
                <a16:creationId xmlns:a16="http://schemas.microsoft.com/office/drawing/2014/main" id="{48393114-A438-534E-C8AC-808D428C9D02}"/>
              </a:ext>
            </a:extLst>
          </p:cNvPr>
          <p:cNvSpPr txBox="1"/>
          <p:nvPr/>
        </p:nvSpPr>
        <p:spPr>
          <a:xfrm>
            <a:off x="5580872" y="2997606"/>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Three Labors</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3" name="Google Shape;167;p30">
            <a:extLst>
              <a:ext uri="{FF2B5EF4-FFF2-40B4-BE49-F238E27FC236}">
                <a16:creationId xmlns:a16="http://schemas.microsoft.com/office/drawing/2014/main" id="{92F4AD09-F692-2805-77FE-2A93408F30BB}"/>
              </a:ext>
            </a:extLst>
          </p:cNvPr>
          <p:cNvSpPr txBox="1"/>
          <p:nvPr/>
        </p:nvSpPr>
        <p:spPr>
          <a:xfrm>
            <a:off x="5580872" y="3639931"/>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Flow</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4" name="Google Shape;168;p30">
            <a:extLst>
              <a:ext uri="{FF2B5EF4-FFF2-40B4-BE49-F238E27FC236}">
                <a16:creationId xmlns:a16="http://schemas.microsoft.com/office/drawing/2014/main" id="{AE708D3F-3FFD-7CB8-9B86-935FC110717C}"/>
              </a:ext>
            </a:extLst>
          </p:cNvPr>
          <p:cNvSpPr txBox="1"/>
          <p:nvPr/>
        </p:nvSpPr>
        <p:spPr>
          <a:xfrm>
            <a:off x="5580872" y="4280681"/>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Paths Beyond</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7" name="Google Shape;169;p30">
            <a:extLst>
              <a:ext uri="{FF2B5EF4-FFF2-40B4-BE49-F238E27FC236}">
                <a16:creationId xmlns:a16="http://schemas.microsoft.com/office/drawing/2014/main" id="{BFD57B9E-3D6E-D634-D013-F24F8306F4D5}"/>
              </a:ext>
            </a:extLst>
          </p:cNvPr>
          <p:cNvSpPr txBox="1"/>
          <p:nvPr/>
        </p:nvSpPr>
        <p:spPr>
          <a:xfrm>
            <a:off x="324646" y="766125"/>
            <a:ext cx="28581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00"/>
              <a:buFont typeface="Arial"/>
              <a:buNone/>
              <a:tabLst/>
              <a:defRPr/>
            </a:pPr>
            <a:r>
              <a:rPr kumimoji="0" lang="es" sz="2200" b="1" i="1" u="none" strike="noStrike" kern="0" cap="none" spc="0" normalizeH="0" baseline="0" noProof="0">
                <a:ln>
                  <a:noFill/>
                </a:ln>
                <a:solidFill>
                  <a:srgbClr val="FFFFFF"/>
                </a:solidFill>
                <a:effectLst/>
                <a:uLnTx/>
                <a:uFillTx/>
                <a:latin typeface="Source Serif Pro"/>
                <a:ea typeface="Source Serif Pro"/>
                <a:cs typeface="Source Serif Pro"/>
                <a:sym typeface="Source Serif Pro"/>
              </a:rPr>
              <a:t>Agenda/Index</a:t>
            </a:r>
            <a:endParaRPr kumimoji="0" sz="2200" b="1" i="1" u="none" strike="noStrike" kern="0" cap="none" spc="0" normalizeH="0" baseline="0" noProof="0">
              <a:ln>
                <a:noFill/>
              </a:ln>
              <a:solidFill>
                <a:srgbClr val="FFFFFF"/>
              </a:solidFill>
              <a:effectLst/>
              <a:uLnTx/>
              <a:uFillTx/>
              <a:latin typeface="Source Serif Pro"/>
              <a:ea typeface="Source Serif Pro"/>
              <a:cs typeface="Source Serif Pro"/>
              <a:sym typeface="Source Serif Pro"/>
            </a:endParaRPr>
          </a:p>
        </p:txBody>
      </p:sp>
      <p:cxnSp>
        <p:nvCxnSpPr>
          <p:cNvPr id="18" name="Google Shape;170;p30">
            <a:extLst>
              <a:ext uri="{FF2B5EF4-FFF2-40B4-BE49-F238E27FC236}">
                <a16:creationId xmlns:a16="http://schemas.microsoft.com/office/drawing/2014/main" id="{DBE996C7-FE6C-B7D2-071E-4D71FF335841}"/>
              </a:ext>
            </a:extLst>
          </p:cNvPr>
          <p:cNvCxnSpPr/>
          <p:nvPr/>
        </p:nvCxnSpPr>
        <p:spPr>
          <a:xfrm rot="10800000">
            <a:off x="-4329" y="1258425"/>
            <a:ext cx="3423900" cy="0"/>
          </a:xfrm>
          <a:prstGeom prst="straightConnector1">
            <a:avLst/>
          </a:prstGeom>
          <a:noFill/>
          <a:ln w="9525" cap="flat" cmpd="sng">
            <a:solidFill>
              <a:schemeClr val="lt1"/>
            </a:solidFill>
            <a:prstDash val="solid"/>
            <a:round/>
            <a:headEnd type="oval" w="med" len="med"/>
            <a:tailEnd type="none" w="med" len="med"/>
          </a:ln>
        </p:spPr>
      </p:cxnSp>
      <p:sp>
        <p:nvSpPr>
          <p:cNvPr id="19" name="Google Shape;172;p30">
            <a:extLst>
              <a:ext uri="{FF2B5EF4-FFF2-40B4-BE49-F238E27FC236}">
                <a16:creationId xmlns:a16="http://schemas.microsoft.com/office/drawing/2014/main" id="{66236A9A-7F9B-2571-9B04-69509EB2DBFE}"/>
              </a:ext>
            </a:extLst>
          </p:cNvPr>
          <p:cNvSpPr txBox="1"/>
          <p:nvPr/>
        </p:nvSpPr>
        <p:spPr>
          <a:xfrm>
            <a:off x="115471" y="221401"/>
            <a:ext cx="1597500" cy="2751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0"/>
              <a:buFont typeface="Calibri"/>
              <a:buNone/>
              <a:tabLst/>
              <a:defRPr/>
            </a:pPr>
            <a:r>
              <a:rPr kumimoji="0" lang="es" sz="1000"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www.avantio.com</a:t>
            </a:r>
            <a:endParaRPr kumimoji="0" sz="1000"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22" name="Google Shape;124;p18">
            <a:extLst>
              <a:ext uri="{FF2B5EF4-FFF2-40B4-BE49-F238E27FC236}">
                <a16:creationId xmlns:a16="http://schemas.microsoft.com/office/drawing/2014/main" id="{F295B8AA-7DC0-17A1-F78D-32619249A9E5}"/>
              </a:ext>
            </a:extLst>
          </p:cNvPr>
          <p:cNvSpPr txBox="1"/>
          <p:nvPr/>
        </p:nvSpPr>
        <p:spPr>
          <a:xfrm>
            <a:off x="-4904976" y="3793175"/>
            <a:ext cx="44136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FFFFFF"/>
                </a:solidFill>
                <a:latin typeface="Inter Black"/>
                <a:ea typeface="Inter Black"/>
                <a:cs typeface="Inter Black"/>
                <a:sym typeface="Inter Black"/>
              </a:rPr>
              <a:t>Prologue</a:t>
            </a:r>
            <a:endParaRPr sz="3000">
              <a:solidFill>
                <a:srgbClr val="FFFFFF"/>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a:solidFill>
                  <a:srgbClr val="FFFFFF"/>
                </a:solidFill>
                <a:latin typeface="Inter"/>
                <a:ea typeface="Inter"/>
                <a:cs typeface="Inter"/>
                <a:sym typeface="Inter"/>
              </a:rPr>
              <a:t>The Age Before Order</a:t>
            </a:r>
            <a:endParaRPr sz="3000" i="1">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a:solidFill>
                <a:srgbClr val="FFFFFF"/>
              </a:solidFill>
              <a:latin typeface="Inter SemiBold"/>
              <a:ea typeface="Inter SemiBold"/>
              <a:cs typeface="Inter SemiBold"/>
              <a:sym typeface="Inter SemiBold"/>
            </a:endParaRPr>
          </a:p>
        </p:txBody>
      </p:sp>
      <p:sp>
        <p:nvSpPr>
          <p:cNvPr id="23" name="Google Shape;125;p18">
            <a:extLst>
              <a:ext uri="{FF2B5EF4-FFF2-40B4-BE49-F238E27FC236}">
                <a16:creationId xmlns:a16="http://schemas.microsoft.com/office/drawing/2014/main" id="{96808401-5FE2-62A3-2FF4-629569B9CBD5}"/>
              </a:ext>
            </a:extLst>
          </p:cNvPr>
          <p:cNvSpPr/>
          <p:nvPr/>
        </p:nvSpPr>
        <p:spPr>
          <a:xfrm>
            <a:off x="-5018354" y="515650"/>
            <a:ext cx="1300800" cy="1314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FFFFF"/>
                </a:solidFill>
                <a:latin typeface="Inter Black"/>
                <a:ea typeface="Inter Black"/>
                <a:cs typeface="Inter Black"/>
                <a:sym typeface="Inter Black"/>
              </a:rPr>
              <a:t>1</a:t>
            </a:r>
            <a:endParaRPr sz="3500">
              <a:solidFill>
                <a:srgbClr val="FFFFFF"/>
              </a:solidFill>
              <a:latin typeface="Inter Black"/>
              <a:ea typeface="Inter Black"/>
              <a:cs typeface="Inter Black"/>
              <a:sym typeface="Inter Black"/>
            </a:endParaRPr>
          </a:p>
        </p:txBody>
      </p:sp>
      <p:grpSp>
        <p:nvGrpSpPr>
          <p:cNvPr id="27" name="Grupo 26">
            <a:extLst>
              <a:ext uri="{FF2B5EF4-FFF2-40B4-BE49-F238E27FC236}">
                <a16:creationId xmlns:a16="http://schemas.microsoft.com/office/drawing/2014/main" id="{A960AC8E-40BE-C3EE-2D33-7E4851458991}"/>
              </a:ext>
            </a:extLst>
          </p:cNvPr>
          <p:cNvGrpSpPr/>
          <p:nvPr/>
        </p:nvGrpSpPr>
        <p:grpSpPr>
          <a:xfrm>
            <a:off x="6485" y="5170211"/>
            <a:ext cx="9144001" cy="5145179"/>
            <a:chOff x="0" y="-1679"/>
            <a:chExt cx="9144001" cy="5145179"/>
          </a:xfrm>
        </p:grpSpPr>
        <p:pic>
          <p:nvPicPr>
            <p:cNvPr id="28" name="Google Shape;122;p18">
              <a:extLst>
                <a:ext uri="{FF2B5EF4-FFF2-40B4-BE49-F238E27FC236}">
                  <a16:creationId xmlns:a16="http://schemas.microsoft.com/office/drawing/2014/main" id="{E38A225C-1460-5394-212B-E9BBCA4685BD}"/>
                </a:ext>
              </a:extLst>
            </p:cNvPr>
            <p:cNvPicPr preferRelativeResize="0"/>
            <p:nvPr/>
          </p:nvPicPr>
          <p:blipFill>
            <a:blip r:embed="rId5">
              <a:alphaModFix/>
            </a:blip>
            <a:srcRect t="7878" b="7878"/>
            <a:stretch>
              <a:fillRect/>
            </a:stretch>
          </p:blipFill>
          <p:spPr>
            <a:xfrm>
              <a:off x="1" y="-1679"/>
              <a:ext cx="9144000" cy="5143500"/>
            </a:xfrm>
            <a:prstGeom prst="rect">
              <a:avLst/>
            </a:prstGeom>
            <a:noFill/>
            <a:ln>
              <a:noFill/>
            </a:ln>
          </p:spPr>
        </p:pic>
        <p:sp>
          <p:nvSpPr>
            <p:cNvPr id="29" name="Google Shape;123;p18">
              <a:extLst>
                <a:ext uri="{FF2B5EF4-FFF2-40B4-BE49-F238E27FC236}">
                  <a16:creationId xmlns:a16="http://schemas.microsoft.com/office/drawing/2014/main" id="{E984C396-3C09-CBED-5961-8E6F349EE011}"/>
                </a:ext>
              </a:extLst>
            </p:cNvPr>
            <p:cNvSpPr/>
            <p:nvPr/>
          </p:nvSpPr>
          <p:spPr>
            <a:xfrm>
              <a:off x="0" y="0"/>
              <a:ext cx="9144000"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0" name="Google Shape;124;p18">
            <a:extLst>
              <a:ext uri="{FF2B5EF4-FFF2-40B4-BE49-F238E27FC236}">
                <a16:creationId xmlns:a16="http://schemas.microsoft.com/office/drawing/2014/main" id="{501C37B4-53BD-160E-F845-BB3F327502E2}"/>
              </a:ext>
            </a:extLst>
          </p:cNvPr>
          <p:cNvSpPr txBox="1"/>
          <p:nvPr/>
        </p:nvSpPr>
        <p:spPr>
          <a:xfrm>
            <a:off x="642513" y="8963385"/>
            <a:ext cx="44136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FFFFFF"/>
                </a:solidFill>
                <a:latin typeface="Inter Black"/>
                <a:ea typeface="Inter Black"/>
                <a:cs typeface="Inter Black"/>
                <a:sym typeface="Inter Black"/>
              </a:rPr>
              <a:t>Prologue</a:t>
            </a:r>
            <a:endParaRPr sz="3000">
              <a:solidFill>
                <a:srgbClr val="FFFFFF"/>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a:solidFill>
                  <a:srgbClr val="FFFFFF"/>
                </a:solidFill>
                <a:latin typeface="Inter"/>
                <a:ea typeface="Inter"/>
                <a:cs typeface="Inter"/>
                <a:sym typeface="Inter"/>
              </a:rPr>
              <a:t>The Age Before Order</a:t>
            </a:r>
            <a:endParaRPr sz="3000" i="1">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a:solidFill>
                <a:srgbClr val="FFFFFF"/>
              </a:solidFill>
              <a:latin typeface="Inter SemiBold"/>
              <a:ea typeface="Inter SemiBold"/>
              <a:cs typeface="Inter SemiBold"/>
              <a:sym typeface="Inter SemiBold"/>
            </a:endParaRPr>
          </a:p>
        </p:txBody>
      </p:sp>
      <p:sp>
        <p:nvSpPr>
          <p:cNvPr id="31" name="Google Shape;125;p18">
            <a:extLst>
              <a:ext uri="{FF2B5EF4-FFF2-40B4-BE49-F238E27FC236}">
                <a16:creationId xmlns:a16="http://schemas.microsoft.com/office/drawing/2014/main" id="{677788F8-7E99-ED3C-A5F0-B1139B6A43B0}"/>
              </a:ext>
            </a:extLst>
          </p:cNvPr>
          <p:cNvSpPr/>
          <p:nvPr/>
        </p:nvSpPr>
        <p:spPr>
          <a:xfrm>
            <a:off x="529135" y="5685860"/>
            <a:ext cx="1300800" cy="1314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FFFFF"/>
                </a:solidFill>
                <a:latin typeface="Inter Black"/>
                <a:ea typeface="Inter Black"/>
                <a:cs typeface="Inter Black"/>
                <a:sym typeface="Inter Black"/>
              </a:rPr>
              <a:t>1</a:t>
            </a:r>
            <a:endParaRPr sz="3500">
              <a:solidFill>
                <a:srgbClr val="FFFFFF"/>
              </a:solidFill>
              <a:latin typeface="Inter Black"/>
              <a:ea typeface="Inter Black"/>
              <a:cs typeface="Inter Black"/>
              <a:sym typeface="Inter Black"/>
            </a:endParaRPr>
          </a:p>
        </p:txBody>
      </p:sp>
      <p:pic>
        <p:nvPicPr>
          <p:cNvPr id="32" name="Google Shape;126;p18">
            <a:extLst>
              <a:ext uri="{FF2B5EF4-FFF2-40B4-BE49-F238E27FC236}">
                <a16:creationId xmlns:a16="http://schemas.microsoft.com/office/drawing/2014/main" id="{F031E135-3CD3-17AC-C14F-71F1A87F13DB}"/>
              </a:ext>
            </a:extLst>
          </p:cNvPr>
          <p:cNvPicPr preferRelativeResize="0"/>
          <p:nvPr/>
        </p:nvPicPr>
        <p:blipFill rotWithShape="1">
          <a:blip r:embed="rId3">
            <a:alphaModFix/>
          </a:blip>
          <a:srcRect r="-4701"/>
          <a:stretch/>
        </p:blipFill>
        <p:spPr>
          <a:xfrm>
            <a:off x="8047785" y="5407610"/>
            <a:ext cx="834600" cy="243325"/>
          </a:xfrm>
          <a:prstGeom prst="rect">
            <a:avLst/>
          </a:prstGeom>
          <a:noFill/>
          <a:ln>
            <a:noFill/>
          </a:ln>
        </p:spPr>
      </p:pic>
      <p:pic>
        <p:nvPicPr>
          <p:cNvPr id="33" name="Google Shape;116;p17">
            <a:extLst>
              <a:ext uri="{FF2B5EF4-FFF2-40B4-BE49-F238E27FC236}">
                <a16:creationId xmlns:a16="http://schemas.microsoft.com/office/drawing/2014/main" id="{0D869C2A-8CD5-8412-9877-0682990C5563}"/>
              </a:ext>
            </a:extLst>
          </p:cNvPr>
          <p:cNvPicPr preferRelativeResize="0"/>
          <p:nvPr/>
        </p:nvPicPr>
        <p:blipFill>
          <a:blip r:embed="rId6">
            <a:alphaModFix/>
          </a:blip>
          <a:stretch>
            <a:fillRect/>
          </a:stretch>
        </p:blipFill>
        <p:spPr>
          <a:xfrm>
            <a:off x="8057450" y="261000"/>
            <a:ext cx="758850" cy="198100"/>
          </a:xfrm>
          <a:prstGeom prst="rect">
            <a:avLst/>
          </a:prstGeom>
          <a:noFill/>
          <a:ln>
            <a:noFill/>
          </a:ln>
        </p:spPr>
      </p:pic>
    </p:spTree>
    <p:extLst>
      <p:ext uri="{BB962C8B-B14F-4D97-AF65-F5344CB8AC3E}">
        <p14:creationId xmlns:p14="http://schemas.microsoft.com/office/powerpoint/2010/main" val="118184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7"/>
        <p:cNvGrpSpPr/>
        <p:nvPr/>
      </p:nvGrpSpPr>
      <p:grpSpPr>
        <a:xfrm>
          <a:off x="0" y="0"/>
          <a:ext cx="0" cy="0"/>
          <a:chOff x="0" y="0"/>
          <a:chExt cx="0" cy="0"/>
        </a:xfrm>
      </p:grpSpPr>
      <p:sp>
        <p:nvSpPr>
          <p:cNvPr id="4" name="Rectángulo 3">
            <a:extLst>
              <a:ext uri="{FF2B5EF4-FFF2-40B4-BE49-F238E27FC236}">
                <a16:creationId xmlns:a16="http://schemas.microsoft.com/office/drawing/2014/main" id="{03796701-F12A-C7D1-A9A4-8293E26AB5D6}"/>
              </a:ext>
            </a:extLst>
          </p:cNvPr>
          <p:cNvSpPr/>
          <p:nvPr/>
        </p:nvSpPr>
        <p:spPr>
          <a:xfrm>
            <a:off x="0" y="0"/>
            <a:ext cx="9144000" cy="5150400"/>
          </a:xfrm>
          <a:prstGeom prst="rect">
            <a:avLst/>
          </a:prstGeom>
          <a:solidFill>
            <a:srgbClr val="1C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98" name="Google Shape;398;p41"/>
          <p:cNvPicPr preferRelativeResize="0"/>
          <p:nvPr/>
        </p:nvPicPr>
        <p:blipFill>
          <a:blip r:embed="rId3">
            <a:alphaModFix/>
          </a:blip>
          <a:stretch>
            <a:fillRect/>
          </a:stretch>
        </p:blipFill>
        <p:spPr>
          <a:xfrm>
            <a:off x="0" y="-257433"/>
            <a:ext cx="9144000" cy="6096000"/>
          </a:xfrm>
          <a:prstGeom prst="rect">
            <a:avLst/>
          </a:prstGeom>
          <a:noFill/>
          <a:ln>
            <a:noFill/>
          </a:ln>
        </p:spPr>
      </p:pic>
      <p:sp>
        <p:nvSpPr>
          <p:cNvPr id="399" name="Google Shape;399;p41"/>
          <p:cNvSpPr/>
          <p:nvPr/>
        </p:nvSpPr>
        <p:spPr>
          <a:xfrm>
            <a:off x="0" y="-257433"/>
            <a:ext cx="9144000" cy="60960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1" name="Google Shape;401;p41"/>
          <p:cNvSpPr txBox="1"/>
          <p:nvPr/>
        </p:nvSpPr>
        <p:spPr>
          <a:xfrm>
            <a:off x="1833750" y="1586839"/>
            <a:ext cx="54765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5500">
                <a:solidFill>
                  <a:schemeClr val="lt1"/>
                </a:solidFill>
                <a:latin typeface="Inter ExtraBold"/>
                <a:ea typeface="Inter ExtraBold"/>
                <a:cs typeface="Inter ExtraBold"/>
                <a:sym typeface="Inter ExtraBold"/>
              </a:rPr>
              <a:t>Epilogue</a:t>
            </a:r>
            <a:endParaRPr sz="5500">
              <a:solidFill>
                <a:schemeClr val="lt1"/>
              </a:solidFill>
              <a:latin typeface="Inter ExtraBold"/>
              <a:ea typeface="Inter ExtraBold"/>
              <a:cs typeface="Inter ExtraBold"/>
              <a:sym typeface="Inter ExtraBold"/>
            </a:endParaRPr>
          </a:p>
          <a:p>
            <a:pPr marL="0" lvl="0" indent="0" algn="ctr" rtl="0">
              <a:spcBef>
                <a:spcPts val="0"/>
              </a:spcBef>
              <a:spcAft>
                <a:spcPts val="0"/>
              </a:spcAft>
              <a:buNone/>
            </a:pPr>
            <a:r>
              <a:rPr lang="es" sz="5500">
                <a:solidFill>
                  <a:schemeClr val="lt1"/>
                </a:solidFill>
                <a:latin typeface="Inter"/>
                <a:ea typeface="Inter"/>
                <a:cs typeface="Inter"/>
                <a:sym typeface="Inter"/>
              </a:rPr>
              <a:t>Questions?</a:t>
            </a:r>
            <a:endParaRPr sz="5500">
              <a:solidFill>
                <a:schemeClr val="lt1"/>
              </a:solidFill>
              <a:latin typeface="Inter"/>
              <a:ea typeface="Inter"/>
              <a:cs typeface="Inter"/>
              <a:sym typeface="Inter"/>
            </a:endParaRPr>
          </a:p>
          <a:p>
            <a:pPr marL="0" lvl="0" indent="0" algn="ctr" rtl="0">
              <a:spcBef>
                <a:spcPts val="0"/>
              </a:spcBef>
              <a:spcAft>
                <a:spcPts val="0"/>
              </a:spcAft>
              <a:buNone/>
            </a:pPr>
            <a:endParaRPr sz="3600">
              <a:latin typeface="Roboto"/>
              <a:ea typeface="Roboto"/>
              <a:cs typeface="Roboto"/>
              <a:sym typeface="Roboto"/>
            </a:endParaRPr>
          </a:p>
        </p:txBody>
      </p:sp>
      <p:sp>
        <p:nvSpPr>
          <p:cNvPr id="2" name="Google Shape;376;p38">
            <a:extLst>
              <a:ext uri="{FF2B5EF4-FFF2-40B4-BE49-F238E27FC236}">
                <a16:creationId xmlns:a16="http://schemas.microsoft.com/office/drawing/2014/main" id="{DCE1D950-5B4C-513D-2349-D1EB65F4370E}"/>
              </a:ext>
            </a:extLst>
          </p:cNvPr>
          <p:cNvSpPr txBox="1"/>
          <p:nvPr/>
        </p:nvSpPr>
        <p:spPr>
          <a:xfrm>
            <a:off x="-6060199" y="3793175"/>
            <a:ext cx="56802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dirty="0">
                <a:solidFill>
                  <a:srgbClr val="FFFFFF"/>
                </a:solidFill>
                <a:latin typeface="Inter Black"/>
                <a:ea typeface="Inter Black"/>
                <a:cs typeface="Inter Black"/>
                <a:sym typeface="Inter Black"/>
              </a:rPr>
              <a:t>The Paths Beyond</a:t>
            </a:r>
            <a:endParaRPr sz="3000" dirty="0">
              <a:solidFill>
                <a:srgbClr val="FFFFFF"/>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dirty="0">
                <a:solidFill>
                  <a:srgbClr val="FFFFFF"/>
                </a:solidFill>
                <a:latin typeface="Inter"/>
                <a:ea typeface="Inter"/>
                <a:cs typeface="Inter"/>
                <a:sym typeface="Inter"/>
              </a:rPr>
              <a:t>A New Era of Automation</a:t>
            </a:r>
            <a:endParaRPr sz="3000" i="1" dirty="0">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dirty="0">
              <a:solidFill>
                <a:srgbClr val="FFFFFF"/>
              </a:solidFill>
              <a:latin typeface="Inter SemiBold"/>
              <a:ea typeface="Inter SemiBold"/>
              <a:cs typeface="Inter SemiBold"/>
              <a:sym typeface="Inter SemiBold"/>
            </a:endParaRPr>
          </a:p>
        </p:txBody>
      </p:sp>
      <p:sp>
        <p:nvSpPr>
          <p:cNvPr id="3" name="Google Shape;377;p38">
            <a:extLst>
              <a:ext uri="{FF2B5EF4-FFF2-40B4-BE49-F238E27FC236}">
                <a16:creationId xmlns:a16="http://schemas.microsoft.com/office/drawing/2014/main" id="{9403FEF0-C5B7-5441-8C6B-5E1486415D42}"/>
              </a:ext>
            </a:extLst>
          </p:cNvPr>
          <p:cNvSpPr/>
          <p:nvPr/>
        </p:nvSpPr>
        <p:spPr>
          <a:xfrm>
            <a:off x="-6173574" y="515650"/>
            <a:ext cx="1300800" cy="1314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FFFFF"/>
                </a:solidFill>
                <a:latin typeface="Inter Black"/>
                <a:ea typeface="Inter Black"/>
                <a:cs typeface="Inter Black"/>
                <a:sym typeface="Inter Black"/>
              </a:rPr>
              <a:t>6</a:t>
            </a:r>
            <a:endParaRPr sz="3500">
              <a:solidFill>
                <a:srgbClr val="FFFFFF"/>
              </a:solidFill>
              <a:latin typeface="Inter Black"/>
              <a:ea typeface="Inter Black"/>
              <a:cs typeface="Inter Black"/>
              <a:sym typeface="Inter Black"/>
            </a:endParaRPr>
          </a:p>
        </p:txBody>
      </p:sp>
      <p:sp>
        <p:nvSpPr>
          <p:cNvPr id="6" name="Google Shape;359;p36">
            <a:extLst>
              <a:ext uri="{FF2B5EF4-FFF2-40B4-BE49-F238E27FC236}">
                <a16:creationId xmlns:a16="http://schemas.microsoft.com/office/drawing/2014/main" id="{6FBAEC02-947E-1B5A-5C97-C6DB3FDFD4A4}"/>
              </a:ext>
            </a:extLst>
          </p:cNvPr>
          <p:cNvSpPr/>
          <p:nvPr/>
        </p:nvSpPr>
        <p:spPr>
          <a:xfrm>
            <a:off x="-7000" y="5838567"/>
            <a:ext cx="9151000" cy="5150400"/>
          </a:xfrm>
          <a:prstGeom prst="rect">
            <a:avLst/>
          </a:prstGeom>
          <a:solidFill>
            <a:srgbClr val="F15F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0" name="Google Shape;410;p42">
            <a:extLst>
              <a:ext uri="{FF2B5EF4-FFF2-40B4-BE49-F238E27FC236}">
                <a16:creationId xmlns:a16="http://schemas.microsoft.com/office/drawing/2014/main" id="{1E13F3AA-6572-FA29-4D47-2A60C150035B}"/>
              </a:ext>
            </a:extLst>
          </p:cNvPr>
          <p:cNvCxnSpPr/>
          <p:nvPr/>
        </p:nvCxnSpPr>
        <p:spPr>
          <a:xfrm>
            <a:off x="-102725" y="10081117"/>
            <a:ext cx="5951400" cy="0"/>
          </a:xfrm>
          <a:prstGeom prst="straightConnector1">
            <a:avLst/>
          </a:prstGeom>
          <a:noFill/>
          <a:ln w="9525" cap="flat" cmpd="sng">
            <a:solidFill>
              <a:srgbClr val="FFFFFF"/>
            </a:solidFill>
            <a:prstDash val="solid"/>
            <a:round/>
            <a:headEnd type="none" w="med" len="med"/>
            <a:tailEnd type="stealth" w="med" len="med"/>
          </a:ln>
        </p:spPr>
      </p:cxnSp>
      <p:grpSp>
        <p:nvGrpSpPr>
          <p:cNvPr id="15" name="Grupo 14">
            <a:extLst>
              <a:ext uri="{FF2B5EF4-FFF2-40B4-BE49-F238E27FC236}">
                <a16:creationId xmlns:a16="http://schemas.microsoft.com/office/drawing/2014/main" id="{B33C7854-E82B-15B7-95A4-FA57162A9E93}"/>
              </a:ext>
            </a:extLst>
          </p:cNvPr>
          <p:cNvGrpSpPr/>
          <p:nvPr/>
        </p:nvGrpSpPr>
        <p:grpSpPr>
          <a:xfrm>
            <a:off x="6195700" y="7598367"/>
            <a:ext cx="2527800" cy="2482800"/>
            <a:chOff x="6195700" y="7598367"/>
            <a:chExt cx="2527800" cy="2482800"/>
          </a:xfrm>
        </p:grpSpPr>
        <p:sp>
          <p:nvSpPr>
            <p:cNvPr id="7" name="Google Shape;407;p42">
              <a:extLst>
                <a:ext uri="{FF2B5EF4-FFF2-40B4-BE49-F238E27FC236}">
                  <a16:creationId xmlns:a16="http://schemas.microsoft.com/office/drawing/2014/main" id="{7ABD9DAA-B1C7-9212-90EB-E7D4E4DC1DDC}"/>
                </a:ext>
              </a:extLst>
            </p:cNvPr>
            <p:cNvSpPr/>
            <p:nvPr/>
          </p:nvSpPr>
          <p:spPr>
            <a:xfrm>
              <a:off x="6195700" y="7598367"/>
              <a:ext cx="2527800" cy="24828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 name="Imagen 7">
              <a:extLst>
                <a:ext uri="{FF2B5EF4-FFF2-40B4-BE49-F238E27FC236}">
                  <a16:creationId xmlns:a16="http://schemas.microsoft.com/office/drawing/2014/main" id="{D65C8015-AD8A-7E4C-8F50-F56300613891}"/>
                </a:ext>
              </a:extLst>
            </p:cNvPr>
            <p:cNvPicPr>
              <a:picLocks noChangeAspect="1"/>
            </p:cNvPicPr>
            <p:nvPr/>
          </p:nvPicPr>
          <p:blipFill>
            <a:blip r:embed="rId4"/>
            <a:srcRect l="7650" t="7670" r="7482" b="7462"/>
            <a:stretch>
              <a:fillRect/>
            </a:stretch>
          </p:blipFill>
          <p:spPr>
            <a:xfrm>
              <a:off x="6251264" y="7631431"/>
              <a:ext cx="2416672" cy="2416672"/>
            </a:xfrm>
            <a:prstGeom prst="rect">
              <a:avLst/>
            </a:prstGeom>
          </p:spPr>
        </p:pic>
        <p:grpSp>
          <p:nvGrpSpPr>
            <p:cNvPr id="12" name="Grupo 11">
              <a:extLst>
                <a:ext uri="{FF2B5EF4-FFF2-40B4-BE49-F238E27FC236}">
                  <a16:creationId xmlns:a16="http://schemas.microsoft.com/office/drawing/2014/main" id="{42011A16-F92D-7E81-C1A5-D38328969874}"/>
                </a:ext>
              </a:extLst>
            </p:cNvPr>
            <p:cNvGrpSpPr/>
            <p:nvPr/>
          </p:nvGrpSpPr>
          <p:grpSpPr>
            <a:xfrm>
              <a:off x="7129869" y="8510036"/>
              <a:ext cx="659461" cy="659461"/>
              <a:chOff x="4759870" y="2167623"/>
              <a:chExt cx="659461" cy="659461"/>
            </a:xfrm>
          </p:grpSpPr>
          <p:sp>
            <p:nvSpPr>
              <p:cNvPr id="13" name="Rectángulo 12">
                <a:extLst>
                  <a:ext uri="{FF2B5EF4-FFF2-40B4-BE49-F238E27FC236}">
                    <a16:creationId xmlns:a16="http://schemas.microsoft.com/office/drawing/2014/main" id="{4D46B0E1-B85F-68AD-8EBF-8269325068CA}"/>
                  </a:ext>
                </a:extLst>
              </p:cNvPr>
              <p:cNvSpPr/>
              <p:nvPr/>
            </p:nvSpPr>
            <p:spPr>
              <a:xfrm>
                <a:off x="4806067" y="2167623"/>
                <a:ext cx="552893" cy="623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Picture 2">
                <a:extLst>
                  <a:ext uri="{FF2B5EF4-FFF2-40B4-BE49-F238E27FC236}">
                    <a16:creationId xmlns:a16="http://schemas.microsoft.com/office/drawing/2014/main" id="{3E703A62-AE2F-8A43-874C-7323687EC76A}"/>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4759870" y="2167623"/>
                <a:ext cx="659461" cy="65946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400" name="Google Shape;400;p41"/>
          <p:cNvPicPr preferRelativeResize="0"/>
          <p:nvPr/>
        </p:nvPicPr>
        <p:blipFill rotWithShape="1">
          <a:blip r:embed="rId6">
            <a:alphaModFix/>
          </a:blip>
          <a:srcRect r="-4701"/>
          <a:stretch/>
        </p:blipFill>
        <p:spPr>
          <a:xfrm>
            <a:off x="3773250" y="383818"/>
            <a:ext cx="1597501" cy="465782"/>
          </a:xfrm>
          <a:prstGeom prst="rect">
            <a:avLst/>
          </a:prstGeom>
          <a:noFill/>
          <a:ln>
            <a:noFill/>
          </a:ln>
        </p:spPr>
      </p:pic>
      <p:sp>
        <p:nvSpPr>
          <p:cNvPr id="402" name="Google Shape;402;p41"/>
          <p:cNvSpPr txBox="1"/>
          <p:nvPr/>
        </p:nvSpPr>
        <p:spPr>
          <a:xfrm>
            <a:off x="3773250" y="4579673"/>
            <a:ext cx="1597500" cy="27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Calibri"/>
              <a:buNone/>
            </a:pPr>
            <a:r>
              <a:rPr lang="es" sz="1000">
                <a:solidFill>
                  <a:srgbClr val="FFFFFF"/>
                </a:solidFill>
                <a:latin typeface="Inter SemiBold"/>
                <a:ea typeface="Inter SemiBold"/>
                <a:cs typeface="Inter SemiBold"/>
                <a:sym typeface="Inter SemiBold"/>
              </a:rPr>
              <a:t>www.avantio.com</a:t>
            </a:r>
            <a:endParaRPr sz="1000">
              <a:solidFill>
                <a:srgbClr val="FFFFFF"/>
              </a:solidFill>
              <a:latin typeface="Inter SemiBold"/>
              <a:ea typeface="Inter SemiBold"/>
              <a:cs typeface="Inter SemiBold"/>
              <a:sym typeface="Inter SemiBold"/>
            </a:endParaRPr>
          </a:p>
        </p:txBody>
      </p:sp>
      <p:sp>
        <p:nvSpPr>
          <p:cNvPr id="16" name="Google Shape;409;p42">
            <a:extLst>
              <a:ext uri="{FF2B5EF4-FFF2-40B4-BE49-F238E27FC236}">
                <a16:creationId xmlns:a16="http://schemas.microsoft.com/office/drawing/2014/main" id="{16670836-0B4B-87A2-B102-D9B080B71695}"/>
              </a:ext>
            </a:extLst>
          </p:cNvPr>
          <p:cNvSpPr txBox="1"/>
          <p:nvPr/>
        </p:nvSpPr>
        <p:spPr>
          <a:xfrm>
            <a:off x="-9279209" y="2775300"/>
            <a:ext cx="4620300" cy="1293000"/>
          </a:xfrm>
          <a:prstGeom prst="rect">
            <a:avLst/>
          </a:prstGeom>
          <a:noFill/>
          <a:ln>
            <a:noFill/>
          </a:ln>
        </p:spPr>
        <p:txBody>
          <a:bodyPr spcFirstLastPara="1" wrap="square" lIns="91425" tIns="91425" rIns="91425" bIns="91425" anchor="t" anchorCtr="0">
            <a:spAutoFit/>
          </a:bodyPr>
          <a:lstStyle/>
          <a:p>
            <a:pPr lvl="0"/>
            <a:r>
              <a:rPr lang="es" sz="1800" dirty="0">
                <a:solidFill>
                  <a:schemeClr val="lt1"/>
                </a:solidFill>
                <a:latin typeface="Inter"/>
                <a:ea typeface="Inter"/>
                <a:cs typeface="Inter"/>
                <a:sym typeface="Inter"/>
              </a:rPr>
              <a:t>If you'd like recommendations on documentation for the Argo ecosystem or beyond basic workflows, feel free to check out my GitHub ( ˆ </a:t>
            </a:r>
            <a:r>
              <a:rPr lang="es-MX" sz="1800" dirty="0">
                <a:solidFill>
                  <a:schemeClr val="lt1"/>
                </a:solidFill>
                <a:latin typeface="Inter"/>
                <a:ea typeface="Inter"/>
                <a:cs typeface="Inter"/>
                <a:sym typeface="Inter"/>
              </a:rPr>
              <a:t>ᴗ </a:t>
            </a:r>
            <a:r>
              <a:rPr lang="es" sz="1800" dirty="0">
                <a:solidFill>
                  <a:schemeClr val="lt1"/>
                </a:solidFill>
                <a:latin typeface="Inter"/>
                <a:ea typeface="Inter"/>
                <a:cs typeface="Inter"/>
                <a:sym typeface="Inter"/>
              </a:rPr>
              <a:t>ˆ) .ᐟ.ᐟ</a:t>
            </a:r>
            <a:endParaRPr sz="1800" dirty="0">
              <a:solidFill>
                <a:schemeClr val="lt1"/>
              </a:solidFill>
              <a:latin typeface="Inter"/>
              <a:ea typeface="Inter"/>
              <a:cs typeface="Inter"/>
              <a:sym typeface="Inter"/>
            </a:endParaRPr>
          </a:p>
        </p:txBody>
      </p:sp>
      <p:sp>
        <p:nvSpPr>
          <p:cNvPr id="17" name="Google Shape;411;p42">
            <a:extLst>
              <a:ext uri="{FF2B5EF4-FFF2-40B4-BE49-F238E27FC236}">
                <a16:creationId xmlns:a16="http://schemas.microsoft.com/office/drawing/2014/main" id="{EDDEBEFA-2BCB-2A60-3762-BE8A76CCFFE6}"/>
              </a:ext>
            </a:extLst>
          </p:cNvPr>
          <p:cNvSpPr txBox="1"/>
          <p:nvPr/>
        </p:nvSpPr>
        <p:spPr>
          <a:xfrm>
            <a:off x="-9279210" y="2268200"/>
            <a:ext cx="3741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200" dirty="0">
                <a:solidFill>
                  <a:schemeClr val="lt1"/>
                </a:solidFill>
                <a:latin typeface="Inter ExtraBold"/>
                <a:ea typeface="Inter ExtraBold"/>
                <a:cs typeface="Inter ExtraBold"/>
                <a:sym typeface="Inter ExtraBold"/>
              </a:rPr>
              <a:t>Thank you for your time!</a:t>
            </a:r>
            <a:endParaRPr sz="2200" dirty="0">
              <a:solidFill>
                <a:schemeClr val="lt1"/>
              </a:solidFill>
              <a:latin typeface="Inter ExtraBold"/>
              <a:ea typeface="Inter ExtraBold"/>
              <a:cs typeface="Inter ExtraBold"/>
              <a:sym typeface="Inter Extra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6"/>
        <p:cNvGrpSpPr/>
        <p:nvPr/>
      </p:nvGrpSpPr>
      <p:grpSpPr>
        <a:xfrm>
          <a:off x="0" y="0"/>
          <a:ext cx="0" cy="0"/>
          <a:chOff x="0" y="0"/>
          <a:chExt cx="0" cy="0"/>
        </a:xfrm>
      </p:grpSpPr>
      <p:sp>
        <p:nvSpPr>
          <p:cNvPr id="3" name="Rectángulo 2">
            <a:extLst>
              <a:ext uri="{FF2B5EF4-FFF2-40B4-BE49-F238E27FC236}">
                <a16:creationId xmlns:a16="http://schemas.microsoft.com/office/drawing/2014/main" id="{84023B36-8FF8-0A73-734A-A0CB2B483214}"/>
              </a:ext>
            </a:extLst>
          </p:cNvPr>
          <p:cNvSpPr/>
          <p:nvPr/>
        </p:nvSpPr>
        <p:spPr>
          <a:xfrm>
            <a:off x="0" y="-5838567"/>
            <a:ext cx="9144000" cy="5150400"/>
          </a:xfrm>
          <a:prstGeom prst="rect">
            <a:avLst/>
          </a:prstGeom>
          <a:solidFill>
            <a:srgbClr val="1C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Google Shape;398;p41">
            <a:extLst>
              <a:ext uri="{FF2B5EF4-FFF2-40B4-BE49-F238E27FC236}">
                <a16:creationId xmlns:a16="http://schemas.microsoft.com/office/drawing/2014/main" id="{28087431-ED1D-D599-AF6F-BF97C22A3E4C}"/>
              </a:ext>
            </a:extLst>
          </p:cNvPr>
          <p:cNvPicPr preferRelativeResize="0"/>
          <p:nvPr/>
        </p:nvPicPr>
        <p:blipFill>
          <a:blip r:embed="rId3">
            <a:alphaModFix/>
          </a:blip>
          <a:stretch>
            <a:fillRect/>
          </a:stretch>
        </p:blipFill>
        <p:spPr>
          <a:xfrm>
            <a:off x="0" y="-6096000"/>
            <a:ext cx="9144000" cy="6096000"/>
          </a:xfrm>
          <a:prstGeom prst="rect">
            <a:avLst/>
          </a:prstGeom>
          <a:noFill/>
          <a:ln>
            <a:noFill/>
          </a:ln>
        </p:spPr>
      </p:pic>
      <p:sp>
        <p:nvSpPr>
          <p:cNvPr id="8" name="Google Shape;399;p41">
            <a:extLst>
              <a:ext uri="{FF2B5EF4-FFF2-40B4-BE49-F238E27FC236}">
                <a16:creationId xmlns:a16="http://schemas.microsoft.com/office/drawing/2014/main" id="{3779B6BF-622A-3A6F-FFDA-CDDD6E8D0297}"/>
              </a:ext>
            </a:extLst>
          </p:cNvPr>
          <p:cNvSpPr/>
          <p:nvPr/>
        </p:nvSpPr>
        <p:spPr>
          <a:xfrm>
            <a:off x="0" y="-6096000"/>
            <a:ext cx="9144000" cy="60960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59;p36">
            <a:extLst>
              <a:ext uri="{FF2B5EF4-FFF2-40B4-BE49-F238E27FC236}">
                <a16:creationId xmlns:a16="http://schemas.microsoft.com/office/drawing/2014/main" id="{5D144679-2380-9664-E854-DDCD4533363A}"/>
              </a:ext>
            </a:extLst>
          </p:cNvPr>
          <p:cNvSpPr/>
          <p:nvPr/>
        </p:nvSpPr>
        <p:spPr>
          <a:xfrm>
            <a:off x="-7000" y="0"/>
            <a:ext cx="9151000" cy="5150400"/>
          </a:xfrm>
          <a:prstGeom prst="rect">
            <a:avLst/>
          </a:prstGeom>
          <a:solidFill>
            <a:srgbClr val="F15F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09;p42"/>
          <p:cNvSpPr txBox="1"/>
          <p:nvPr/>
        </p:nvSpPr>
        <p:spPr>
          <a:xfrm>
            <a:off x="406650" y="2775300"/>
            <a:ext cx="4620300" cy="1293000"/>
          </a:xfrm>
          <a:prstGeom prst="rect">
            <a:avLst/>
          </a:prstGeom>
          <a:noFill/>
          <a:ln>
            <a:noFill/>
          </a:ln>
        </p:spPr>
        <p:txBody>
          <a:bodyPr spcFirstLastPara="1" wrap="square" lIns="91425" tIns="91425" rIns="91425" bIns="91425" anchor="t" anchorCtr="0">
            <a:spAutoFit/>
          </a:bodyPr>
          <a:lstStyle/>
          <a:p>
            <a:pPr lvl="0"/>
            <a:r>
              <a:rPr lang="es" sz="1800">
                <a:solidFill>
                  <a:schemeClr val="lt1"/>
                </a:solidFill>
                <a:latin typeface="Inter"/>
                <a:ea typeface="Inter"/>
                <a:cs typeface="Inter"/>
                <a:sym typeface="Inter"/>
              </a:rPr>
              <a:t>If you'd like recommendations on documentation for the Argo ecosystem or beyond basic workflows, feel free to </a:t>
            </a:r>
            <a:r>
              <a:rPr lang="es" sz="1800" dirty="0">
                <a:solidFill>
                  <a:schemeClr val="lt1"/>
                </a:solidFill>
                <a:latin typeface="Inter"/>
                <a:ea typeface="Inter"/>
                <a:cs typeface="Inter"/>
                <a:sym typeface="Inter"/>
              </a:rPr>
              <a:t>check out my GitHub</a:t>
            </a:r>
            <a:r>
              <a:rPr lang="es" sz="1800">
                <a:solidFill>
                  <a:schemeClr val="lt1"/>
                </a:solidFill>
                <a:latin typeface="Inter"/>
                <a:ea typeface="Inter"/>
                <a:cs typeface="Inter"/>
                <a:sym typeface="Inter"/>
              </a:rPr>
              <a:t> ( ˆ </a:t>
            </a:r>
            <a:r>
              <a:rPr lang="es-MX" sz="1800">
                <a:solidFill>
                  <a:schemeClr val="lt1"/>
                </a:solidFill>
                <a:latin typeface="Inter"/>
                <a:ea typeface="Inter"/>
                <a:cs typeface="Inter"/>
                <a:sym typeface="Inter"/>
              </a:rPr>
              <a:t>ᴗ </a:t>
            </a:r>
            <a:r>
              <a:rPr lang="es" sz="1800">
                <a:solidFill>
                  <a:schemeClr val="lt1"/>
                </a:solidFill>
                <a:latin typeface="Inter"/>
                <a:ea typeface="Inter"/>
                <a:cs typeface="Inter"/>
                <a:sym typeface="Inter"/>
              </a:rPr>
              <a:t>ˆ) .ᐟ.ᐟ</a:t>
            </a:r>
            <a:endParaRPr sz="1800">
              <a:solidFill>
                <a:schemeClr val="lt1"/>
              </a:solidFill>
              <a:latin typeface="Inter"/>
              <a:ea typeface="Inter"/>
              <a:cs typeface="Inter"/>
              <a:sym typeface="Inter"/>
            </a:endParaRPr>
          </a:p>
        </p:txBody>
      </p:sp>
      <p:cxnSp>
        <p:nvCxnSpPr>
          <p:cNvPr id="410" name="Google Shape;410;p42"/>
          <p:cNvCxnSpPr/>
          <p:nvPr/>
        </p:nvCxnSpPr>
        <p:spPr>
          <a:xfrm>
            <a:off x="-102725" y="4242550"/>
            <a:ext cx="5951400" cy="0"/>
          </a:xfrm>
          <a:prstGeom prst="straightConnector1">
            <a:avLst/>
          </a:prstGeom>
          <a:noFill/>
          <a:ln w="9525" cap="flat" cmpd="sng">
            <a:solidFill>
              <a:srgbClr val="FFFFFF"/>
            </a:solidFill>
            <a:prstDash val="solid"/>
            <a:round/>
            <a:headEnd type="none" w="med" len="med"/>
            <a:tailEnd type="stealth" w="med" len="med"/>
          </a:ln>
        </p:spPr>
      </p:cxnSp>
      <p:sp>
        <p:nvSpPr>
          <p:cNvPr id="411" name="Google Shape;411;p42"/>
          <p:cNvSpPr txBox="1"/>
          <p:nvPr/>
        </p:nvSpPr>
        <p:spPr>
          <a:xfrm>
            <a:off x="406649" y="2268200"/>
            <a:ext cx="3741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200">
                <a:solidFill>
                  <a:schemeClr val="lt1"/>
                </a:solidFill>
                <a:latin typeface="Inter ExtraBold"/>
                <a:ea typeface="Inter ExtraBold"/>
                <a:cs typeface="Inter ExtraBold"/>
                <a:sym typeface="Inter ExtraBold"/>
              </a:rPr>
              <a:t>Thank you for your time!</a:t>
            </a:r>
            <a:endParaRPr sz="2200">
              <a:solidFill>
                <a:schemeClr val="lt1"/>
              </a:solidFill>
              <a:latin typeface="Inter ExtraBold"/>
              <a:ea typeface="Inter ExtraBold"/>
              <a:cs typeface="Inter ExtraBold"/>
              <a:sym typeface="Inter ExtraBold"/>
            </a:endParaRPr>
          </a:p>
        </p:txBody>
      </p:sp>
      <p:grpSp>
        <p:nvGrpSpPr>
          <p:cNvPr id="9" name="Grupo 8">
            <a:extLst>
              <a:ext uri="{FF2B5EF4-FFF2-40B4-BE49-F238E27FC236}">
                <a16:creationId xmlns:a16="http://schemas.microsoft.com/office/drawing/2014/main" id="{B76CE345-79D3-1051-9273-9FEE53DB7803}"/>
              </a:ext>
            </a:extLst>
          </p:cNvPr>
          <p:cNvGrpSpPr/>
          <p:nvPr/>
        </p:nvGrpSpPr>
        <p:grpSpPr>
          <a:xfrm>
            <a:off x="6195700" y="1759800"/>
            <a:ext cx="2527800" cy="2482800"/>
            <a:chOff x="6195700" y="1759800"/>
            <a:chExt cx="2527800" cy="2482800"/>
          </a:xfrm>
        </p:grpSpPr>
        <p:sp>
          <p:nvSpPr>
            <p:cNvPr id="407" name="Google Shape;407;p42"/>
            <p:cNvSpPr/>
            <p:nvPr/>
          </p:nvSpPr>
          <p:spPr>
            <a:xfrm>
              <a:off x="6195700" y="1759800"/>
              <a:ext cx="2527800" cy="24828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 name="Imagen 4">
              <a:extLst>
                <a:ext uri="{FF2B5EF4-FFF2-40B4-BE49-F238E27FC236}">
                  <a16:creationId xmlns:a16="http://schemas.microsoft.com/office/drawing/2014/main" id="{C0B9F54F-DE29-FA45-9623-C87170D73B5F}"/>
                </a:ext>
              </a:extLst>
            </p:cNvPr>
            <p:cNvPicPr>
              <a:picLocks noChangeAspect="1"/>
            </p:cNvPicPr>
            <p:nvPr/>
          </p:nvPicPr>
          <p:blipFill>
            <a:blip r:embed="rId4"/>
            <a:srcRect l="7650" t="7670" r="7482" b="7462"/>
            <a:stretch>
              <a:fillRect/>
            </a:stretch>
          </p:blipFill>
          <p:spPr>
            <a:xfrm>
              <a:off x="6251264" y="1792864"/>
              <a:ext cx="2416672" cy="2416672"/>
            </a:xfrm>
            <a:prstGeom prst="rect">
              <a:avLst/>
            </a:prstGeom>
          </p:spPr>
        </p:pic>
        <p:grpSp>
          <p:nvGrpSpPr>
            <p:cNvPr id="7" name="Grupo 6">
              <a:extLst>
                <a:ext uri="{FF2B5EF4-FFF2-40B4-BE49-F238E27FC236}">
                  <a16:creationId xmlns:a16="http://schemas.microsoft.com/office/drawing/2014/main" id="{CD5EB9A2-305F-1871-6791-13DABF09CBEF}"/>
                </a:ext>
              </a:extLst>
            </p:cNvPr>
            <p:cNvGrpSpPr/>
            <p:nvPr/>
          </p:nvGrpSpPr>
          <p:grpSpPr>
            <a:xfrm>
              <a:off x="7129869" y="2671469"/>
              <a:ext cx="659461" cy="659461"/>
              <a:chOff x="4759870" y="2167623"/>
              <a:chExt cx="659461" cy="659461"/>
            </a:xfrm>
          </p:grpSpPr>
          <p:sp>
            <p:nvSpPr>
              <p:cNvPr id="6" name="Rectángulo 5">
                <a:extLst>
                  <a:ext uri="{FF2B5EF4-FFF2-40B4-BE49-F238E27FC236}">
                    <a16:creationId xmlns:a16="http://schemas.microsoft.com/office/drawing/2014/main" id="{C6320E82-13B2-6915-135B-B554BAA99796}"/>
                  </a:ext>
                </a:extLst>
              </p:cNvPr>
              <p:cNvSpPr/>
              <p:nvPr/>
            </p:nvSpPr>
            <p:spPr>
              <a:xfrm>
                <a:off x="4806067" y="2167623"/>
                <a:ext cx="552893" cy="623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42" name="Picture 2">
                <a:extLst>
                  <a:ext uri="{FF2B5EF4-FFF2-40B4-BE49-F238E27FC236}">
                    <a16:creationId xmlns:a16="http://schemas.microsoft.com/office/drawing/2014/main" id="{3651486E-AC61-1837-71F6-2FE7D772D603}"/>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4759870" y="2167623"/>
                <a:ext cx="659461" cy="65946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12" name="Google Shape;412;p42"/>
          <p:cNvSpPr txBox="1"/>
          <p:nvPr/>
        </p:nvSpPr>
        <p:spPr>
          <a:xfrm>
            <a:off x="406650" y="4486298"/>
            <a:ext cx="1597500" cy="27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Calibri"/>
              <a:buNone/>
            </a:pPr>
            <a:r>
              <a:rPr lang="es" sz="1000">
                <a:solidFill>
                  <a:schemeClr val="lt1"/>
                </a:solidFill>
                <a:latin typeface="Inter SemiBold"/>
                <a:ea typeface="Inter SemiBold"/>
                <a:cs typeface="Inter SemiBold"/>
                <a:sym typeface="Inter SemiBold"/>
              </a:rPr>
              <a:t>www.avantio.com</a:t>
            </a:r>
            <a:endParaRPr sz="1000">
              <a:solidFill>
                <a:schemeClr val="lt1"/>
              </a:solidFill>
              <a:latin typeface="Inter SemiBold"/>
              <a:ea typeface="Inter SemiBold"/>
              <a:cs typeface="Inter SemiBold"/>
              <a:sym typeface="Inter SemiBold"/>
            </a:endParaRPr>
          </a:p>
        </p:txBody>
      </p:sp>
      <p:pic>
        <p:nvPicPr>
          <p:cNvPr id="413" name="Google Shape;413;p42"/>
          <p:cNvPicPr preferRelativeResize="0"/>
          <p:nvPr/>
        </p:nvPicPr>
        <p:blipFill rotWithShape="1">
          <a:blip r:embed="rId6">
            <a:alphaModFix/>
          </a:blip>
          <a:srcRect r="-4701"/>
          <a:stretch/>
        </p:blipFill>
        <p:spPr>
          <a:xfrm>
            <a:off x="8041300" y="237400"/>
            <a:ext cx="834600" cy="2433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pic>
        <p:nvPicPr>
          <p:cNvPr id="357" name="Imagen 356">
            <a:extLst>
              <a:ext uri="{FF2B5EF4-FFF2-40B4-BE49-F238E27FC236}">
                <a16:creationId xmlns:a16="http://schemas.microsoft.com/office/drawing/2014/main" id="{618F9E18-9442-34BB-5D5C-A286CC665E64}"/>
              </a:ext>
            </a:extLst>
          </p:cNvPr>
          <p:cNvPicPr>
            <a:picLocks noChangeAspect="1"/>
          </p:cNvPicPr>
          <p:nvPr/>
        </p:nvPicPr>
        <p:blipFill>
          <a:blip r:embed="rId3"/>
          <a:stretch>
            <a:fillRect/>
          </a:stretch>
        </p:blipFill>
        <p:spPr>
          <a:xfrm>
            <a:off x="-10276" y="750669"/>
            <a:ext cx="9154276" cy="3927543"/>
          </a:xfrm>
          <a:prstGeom prst="rect">
            <a:avLst/>
          </a:prstGeom>
        </p:spPr>
      </p:pic>
      <p:pic>
        <p:nvPicPr>
          <p:cNvPr id="367" name="Google Shape;367;p37"/>
          <p:cNvPicPr preferRelativeResize="0"/>
          <p:nvPr/>
        </p:nvPicPr>
        <p:blipFill>
          <a:blip r:embed="rId4">
            <a:alphaModFix/>
          </a:blip>
          <a:stretch>
            <a:fillRect/>
          </a:stretch>
        </p:blipFill>
        <p:spPr>
          <a:xfrm>
            <a:off x="8057450" y="261000"/>
            <a:ext cx="758850" cy="198100"/>
          </a:xfrm>
          <a:prstGeom prst="rect">
            <a:avLst/>
          </a:prstGeom>
          <a:noFill/>
          <a:ln>
            <a:noFill/>
          </a:ln>
        </p:spPr>
      </p:pic>
      <p:sp>
        <p:nvSpPr>
          <p:cNvPr id="368" name="Google Shape;368;p37"/>
          <p:cNvSpPr txBox="1"/>
          <p:nvPr/>
        </p:nvSpPr>
        <p:spPr>
          <a:xfrm>
            <a:off x="436675" y="325650"/>
            <a:ext cx="62637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Implementing Argo Workflows in OSCAR</a:t>
            </a:r>
            <a:endParaRPr sz="2700" b="1">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2">
          <a:extLst>
            <a:ext uri="{FF2B5EF4-FFF2-40B4-BE49-F238E27FC236}">
              <a16:creationId xmlns:a16="http://schemas.microsoft.com/office/drawing/2014/main" id="{A19ECA11-2239-C866-F4A0-CCA3D6CB26E3}"/>
            </a:ext>
          </a:extLst>
        </p:cNvPr>
        <p:cNvGrpSpPr/>
        <p:nvPr/>
      </p:nvGrpSpPr>
      <p:grpSpPr>
        <a:xfrm>
          <a:off x="0" y="0"/>
          <a:ext cx="0" cy="0"/>
          <a:chOff x="0" y="0"/>
          <a:chExt cx="0" cy="0"/>
        </a:xfrm>
      </p:grpSpPr>
      <p:sp>
        <p:nvSpPr>
          <p:cNvPr id="47" name="Google Shape;267;p29">
            <a:extLst>
              <a:ext uri="{FF2B5EF4-FFF2-40B4-BE49-F238E27FC236}">
                <a16:creationId xmlns:a16="http://schemas.microsoft.com/office/drawing/2014/main" id="{F532BDDA-0A87-6F8C-6152-6E9A4223CB54}"/>
              </a:ext>
            </a:extLst>
          </p:cNvPr>
          <p:cNvSpPr/>
          <p:nvPr/>
        </p:nvSpPr>
        <p:spPr>
          <a:xfrm>
            <a:off x="679993" y="1254937"/>
            <a:ext cx="2111932" cy="2111361"/>
          </a:xfrm>
          <a:prstGeom prst="ellipse">
            <a:avLst/>
          </a:prstGeom>
          <a:solidFill>
            <a:schemeClr val="bg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b="1">
                <a:solidFill>
                  <a:schemeClr val="tx1"/>
                </a:solidFill>
                <a:latin typeface="Albert Sans SemiBold" pitchFamily="2" charset="77"/>
                <a:ea typeface="Source Serif 4 Black" panose="02040603050405020204" pitchFamily="18" charset="0"/>
                <a:cs typeface="Inter Black"/>
                <a:sym typeface="Inter Black"/>
              </a:rPr>
              <a:t>Lightweight control plane, runs a few pods</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48" name="Google Shape;267;p29">
            <a:extLst>
              <a:ext uri="{FF2B5EF4-FFF2-40B4-BE49-F238E27FC236}">
                <a16:creationId xmlns:a16="http://schemas.microsoft.com/office/drawing/2014/main" id="{39081B3C-78D2-327B-5C16-BA2638E706C5}"/>
              </a:ext>
            </a:extLst>
          </p:cNvPr>
          <p:cNvSpPr/>
          <p:nvPr/>
        </p:nvSpPr>
        <p:spPr>
          <a:xfrm>
            <a:off x="3516033" y="1194444"/>
            <a:ext cx="2111932" cy="2111361"/>
          </a:xfrm>
          <a:prstGeom prst="ellipse">
            <a:avLst/>
          </a:prstGeom>
          <a:solidFill>
            <a:schemeClr val="bg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b="1">
                <a:solidFill>
                  <a:schemeClr val="tx1"/>
                </a:solidFill>
                <a:latin typeface="Albert Sans SemiBold" pitchFamily="2" charset="77"/>
                <a:ea typeface="Source Serif 4 Black" panose="02040603050405020204" pitchFamily="18" charset="0"/>
                <a:cs typeface="Inter Black"/>
                <a:sym typeface="Inter Black"/>
              </a:rPr>
              <a:t>Each step runs as a Kubernetes pod. Costs scale with CPU, memory &amp; GPU</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sp>
        <p:nvSpPr>
          <p:cNvPr id="50" name="Google Shape;267;p29">
            <a:extLst>
              <a:ext uri="{FF2B5EF4-FFF2-40B4-BE49-F238E27FC236}">
                <a16:creationId xmlns:a16="http://schemas.microsoft.com/office/drawing/2014/main" id="{26C4C272-0FDC-C008-5308-8FA580E0FB39}"/>
              </a:ext>
            </a:extLst>
          </p:cNvPr>
          <p:cNvSpPr/>
          <p:nvPr/>
        </p:nvSpPr>
        <p:spPr>
          <a:xfrm>
            <a:off x="6352074" y="1254937"/>
            <a:ext cx="2111932" cy="2111361"/>
          </a:xfrm>
          <a:prstGeom prst="ellipse">
            <a:avLst/>
          </a:prstGeom>
          <a:solidFill>
            <a:schemeClr val="bg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b="1">
                <a:solidFill>
                  <a:schemeClr val="tx1"/>
                </a:solidFill>
                <a:latin typeface="Albert Sans SemiBold" pitchFamily="2" charset="77"/>
                <a:ea typeface="Source Serif 4 Black" panose="02040603050405020204" pitchFamily="18" charset="0"/>
                <a:cs typeface="Inter Black"/>
                <a:sym typeface="Inter Black"/>
              </a:rPr>
              <a:t>Artifacts/logs stored in S3/GCS/etc. +egress charges for data transfers</a:t>
            </a:r>
            <a:endParaRPr b="1">
              <a:solidFill>
                <a:schemeClr val="tx1"/>
              </a:solidFill>
              <a:latin typeface="Albert Sans SemiBold" pitchFamily="2" charset="77"/>
              <a:ea typeface="Source Serif 4 Black" panose="02040603050405020204" pitchFamily="18" charset="0"/>
              <a:cs typeface="Inter Black"/>
              <a:sym typeface="Inter Black"/>
            </a:endParaRPr>
          </a:p>
        </p:txBody>
      </p:sp>
      <p:grpSp>
        <p:nvGrpSpPr>
          <p:cNvPr id="55" name="Grupo 54">
            <a:extLst>
              <a:ext uri="{FF2B5EF4-FFF2-40B4-BE49-F238E27FC236}">
                <a16:creationId xmlns:a16="http://schemas.microsoft.com/office/drawing/2014/main" id="{B27933A2-098C-822B-CFB3-4A559F12E0D5}"/>
              </a:ext>
            </a:extLst>
          </p:cNvPr>
          <p:cNvGrpSpPr/>
          <p:nvPr/>
        </p:nvGrpSpPr>
        <p:grpSpPr>
          <a:xfrm>
            <a:off x="679993" y="1254938"/>
            <a:ext cx="2111932" cy="2111361"/>
            <a:chOff x="679993" y="1254938"/>
            <a:chExt cx="2111932" cy="2111361"/>
          </a:xfrm>
        </p:grpSpPr>
        <p:sp>
          <p:nvSpPr>
            <p:cNvPr id="17" name="Google Shape;267;p29">
              <a:extLst>
                <a:ext uri="{FF2B5EF4-FFF2-40B4-BE49-F238E27FC236}">
                  <a16:creationId xmlns:a16="http://schemas.microsoft.com/office/drawing/2014/main" id="{DFC5C15C-5922-A91B-B711-C51514B9582C}"/>
                </a:ext>
              </a:extLst>
            </p:cNvPr>
            <p:cNvSpPr/>
            <p:nvPr/>
          </p:nvSpPr>
          <p:spPr>
            <a:xfrm>
              <a:off x="679993" y="1254938"/>
              <a:ext cx="2111932" cy="2111361"/>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FFFFF"/>
                </a:solidFill>
                <a:latin typeface="Albert Sans SemiBold" pitchFamily="2" charset="77"/>
                <a:ea typeface="Source Serif 4 Black" panose="02040603050405020204" pitchFamily="18" charset="0"/>
                <a:cs typeface="Inter Black"/>
                <a:sym typeface="Inter Black"/>
              </a:endParaRPr>
            </a:p>
          </p:txBody>
        </p:sp>
        <p:pic>
          <p:nvPicPr>
            <p:cNvPr id="29" name="Imagen 28">
              <a:extLst>
                <a:ext uri="{FF2B5EF4-FFF2-40B4-BE49-F238E27FC236}">
                  <a16:creationId xmlns:a16="http://schemas.microsoft.com/office/drawing/2014/main" id="{9695D738-1EE7-1019-027F-5C2D69068EE0}"/>
                </a:ext>
              </a:extLst>
            </p:cNvPr>
            <p:cNvPicPr>
              <a:picLocks noChangeAspect="1"/>
            </p:cNvPicPr>
            <p:nvPr/>
          </p:nvPicPr>
          <p:blipFill>
            <a:blip r:embed="rId3"/>
            <a:stretch>
              <a:fillRect/>
            </a:stretch>
          </p:blipFill>
          <p:spPr>
            <a:xfrm>
              <a:off x="1102366" y="1616531"/>
              <a:ext cx="1267187" cy="1267187"/>
            </a:xfrm>
            <a:prstGeom prst="rect">
              <a:avLst/>
            </a:prstGeom>
          </p:spPr>
        </p:pic>
      </p:grpSp>
      <p:grpSp>
        <p:nvGrpSpPr>
          <p:cNvPr id="57" name="Grupo 56">
            <a:extLst>
              <a:ext uri="{FF2B5EF4-FFF2-40B4-BE49-F238E27FC236}">
                <a16:creationId xmlns:a16="http://schemas.microsoft.com/office/drawing/2014/main" id="{75622F17-8C2B-E542-559E-93E267796E0D}"/>
              </a:ext>
            </a:extLst>
          </p:cNvPr>
          <p:cNvGrpSpPr/>
          <p:nvPr/>
        </p:nvGrpSpPr>
        <p:grpSpPr>
          <a:xfrm>
            <a:off x="3516034" y="1194445"/>
            <a:ext cx="2111932" cy="2111361"/>
            <a:chOff x="3516034" y="1194445"/>
            <a:chExt cx="2111932" cy="2111361"/>
          </a:xfrm>
        </p:grpSpPr>
        <p:sp>
          <p:nvSpPr>
            <p:cNvPr id="33" name="Google Shape;267;p29">
              <a:extLst>
                <a:ext uri="{FF2B5EF4-FFF2-40B4-BE49-F238E27FC236}">
                  <a16:creationId xmlns:a16="http://schemas.microsoft.com/office/drawing/2014/main" id="{9E507101-EC03-9E9B-9E0E-C87FD44C64AF}"/>
                </a:ext>
              </a:extLst>
            </p:cNvPr>
            <p:cNvSpPr/>
            <p:nvPr/>
          </p:nvSpPr>
          <p:spPr>
            <a:xfrm>
              <a:off x="3516034" y="1194445"/>
              <a:ext cx="2111932" cy="2111361"/>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FFFFF"/>
                </a:solidFill>
                <a:latin typeface="Albert Sans SemiBold" pitchFamily="2" charset="77"/>
                <a:ea typeface="Source Serif 4 Black" panose="02040603050405020204" pitchFamily="18" charset="0"/>
                <a:cs typeface="Inter Black"/>
                <a:sym typeface="Inter Black"/>
              </a:endParaRPr>
            </a:p>
          </p:txBody>
        </p:sp>
        <p:pic>
          <p:nvPicPr>
            <p:cNvPr id="24" name="Imagen 23">
              <a:extLst>
                <a:ext uri="{FF2B5EF4-FFF2-40B4-BE49-F238E27FC236}">
                  <a16:creationId xmlns:a16="http://schemas.microsoft.com/office/drawing/2014/main" id="{7A957B1D-2E2A-4033-2316-29989DF12A0D}"/>
                </a:ext>
              </a:extLst>
            </p:cNvPr>
            <p:cNvPicPr>
              <a:picLocks noChangeAspect="1"/>
            </p:cNvPicPr>
            <p:nvPr/>
          </p:nvPicPr>
          <p:blipFill>
            <a:blip r:embed="rId4"/>
            <a:stretch>
              <a:fillRect/>
            </a:stretch>
          </p:blipFill>
          <p:spPr>
            <a:xfrm>
              <a:off x="3938407" y="1616531"/>
              <a:ext cx="1267187" cy="1267187"/>
            </a:xfrm>
            <a:prstGeom prst="rect">
              <a:avLst/>
            </a:prstGeom>
          </p:spPr>
        </p:pic>
      </p:grpSp>
      <p:grpSp>
        <p:nvGrpSpPr>
          <p:cNvPr id="58" name="Grupo 57">
            <a:extLst>
              <a:ext uri="{FF2B5EF4-FFF2-40B4-BE49-F238E27FC236}">
                <a16:creationId xmlns:a16="http://schemas.microsoft.com/office/drawing/2014/main" id="{B2E0FB50-8669-520E-97A8-8454AA04F9A0}"/>
              </a:ext>
            </a:extLst>
          </p:cNvPr>
          <p:cNvGrpSpPr/>
          <p:nvPr/>
        </p:nvGrpSpPr>
        <p:grpSpPr>
          <a:xfrm>
            <a:off x="6352076" y="1254938"/>
            <a:ext cx="2111932" cy="2111361"/>
            <a:chOff x="6352076" y="1254938"/>
            <a:chExt cx="2111932" cy="2111361"/>
          </a:xfrm>
        </p:grpSpPr>
        <p:sp>
          <p:nvSpPr>
            <p:cNvPr id="36" name="Google Shape;267;p29">
              <a:extLst>
                <a:ext uri="{FF2B5EF4-FFF2-40B4-BE49-F238E27FC236}">
                  <a16:creationId xmlns:a16="http://schemas.microsoft.com/office/drawing/2014/main" id="{E192E79F-7E27-9A97-7C69-FCE2202E17E9}"/>
                </a:ext>
              </a:extLst>
            </p:cNvPr>
            <p:cNvSpPr/>
            <p:nvPr/>
          </p:nvSpPr>
          <p:spPr>
            <a:xfrm>
              <a:off x="6352076" y="1254938"/>
              <a:ext cx="2111932" cy="2111361"/>
            </a:xfrm>
            <a:prstGeom prst="ellipse">
              <a:avLst/>
            </a:prstGeom>
            <a:solidFill>
              <a:srgbClr val="F25F41"/>
            </a:solidFill>
            <a:ln w="28575" cap="flat" cmpd="sng">
              <a:solidFill>
                <a:srgbClr val="F25F4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b="1">
                <a:solidFill>
                  <a:srgbClr val="FFFFFF"/>
                </a:solidFill>
                <a:latin typeface="Albert Sans SemiBold" pitchFamily="2" charset="77"/>
                <a:ea typeface="Source Serif 4 Black" panose="02040603050405020204" pitchFamily="18" charset="0"/>
                <a:cs typeface="Inter Black"/>
                <a:sym typeface="Inter Black"/>
              </a:endParaRPr>
            </a:p>
          </p:txBody>
        </p:sp>
        <p:pic>
          <p:nvPicPr>
            <p:cNvPr id="21" name="Imagen 20">
              <a:extLst>
                <a:ext uri="{FF2B5EF4-FFF2-40B4-BE49-F238E27FC236}">
                  <a16:creationId xmlns:a16="http://schemas.microsoft.com/office/drawing/2014/main" id="{FC5CDBB4-C597-FF90-C6B0-55C7B0C9CB48}"/>
                </a:ext>
              </a:extLst>
            </p:cNvPr>
            <p:cNvPicPr>
              <a:picLocks noChangeAspect="1"/>
            </p:cNvPicPr>
            <p:nvPr/>
          </p:nvPicPr>
          <p:blipFill>
            <a:blip r:embed="rId5"/>
            <a:stretch>
              <a:fillRect/>
            </a:stretch>
          </p:blipFill>
          <p:spPr>
            <a:xfrm>
              <a:off x="6774449" y="1677024"/>
              <a:ext cx="1267187" cy="1267187"/>
            </a:xfrm>
            <a:prstGeom prst="rect">
              <a:avLst/>
            </a:prstGeom>
          </p:spPr>
        </p:pic>
      </p:grpSp>
      <p:pic>
        <p:nvPicPr>
          <p:cNvPr id="153" name="Google Shape;153;p21">
            <a:extLst>
              <a:ext uri="{FF2B5EF4-FFF2-40B4-BE49-F238E27FC236}">
                <a16:creationId xmlns:a16="http://schemas.microsoft.com/office/drawing/2014/main" id="{6F18FC7A-755E-F064-98DB-CEE27644B6FA}"/>
              </a:ext>
            </a:extLst>
          </p:cNvPr>
          <p:cNvPicPr preferRelativeResize="0"/>
          <p:nvPr/>
        </p:nvPicPr>
        <p:blipFill>
          <a:blip r:embed="rId6">
            <a:alphaModFix/>
          </a:blip>
          <a:stretch>
            <a:fillRect/>
          </a:stretch>
        </p:blipFill>
        <p:spPr>
          <a:xfrm>
            <a:off x="8057450" y="261000"/>
            <a:ext cx="758850" cy="198100"/>
          </a:xfrm>
          <a:prstGeom prst="rect">
            <a:avLst/>
          </a:prstGeom>
          <a:noFill/>
          <a:ln>
            <a:noFill/>
          </a:ln>
        </p:spPr>
      </p:pic>
      <p:sp>
        <p:nvSpPr>
          <p:cNvPr id="167" name="Google Shape;167;p21">
            <a:extLst>
              <a:ext uri="{FF2B5EF4-FFF2-40B4-BE49-F238E27FC236}">
                <a16:creationId xmlns:a16="http://schemas.microsoft.com/office/drawing/2014/main" id="{7013C8D0-EE21-A137-4093-56A07101A49C}"/>
              </a:ext>
            </a:extLst>
          </p:cNvPr>
          <p:cNvSpPr txBox="1"/>
          <p:nvPr/>
        </p:nvSpPr>
        <p:spPr>
          <a:xfrm>
            <a:off x="436675" y="325650"/>
            <a:ext cx="6533292" cy="345223"/>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Undestanding the cost of Argo Workflows</a:t>
            </a:r>
            <a:endParaRPr sz="2700" b="1">
              <a:latin typeface="Inter"/>
              <a:ea typeface="Inter"/>
              <a:cs typeface="Inter"/>
              <a:sym typeface="Inter"/>
            </a:endParaRPr>
          </a:p>
        </p:txBody>
      </p:sp>
      <p:sp>
        <p:nvSpPr>
          <p:cNvPr id="44" name="Google Shape;147;p20">
            <a:extLst>
              <a:ext uri="{FF2B5EF4-FFF2-40B4-BE49-F238E27FC236}">
                <a16:creationId xmlns:a16="http://schemas.microsoft.com/office/drawing/2014/main" id="{C800946B-2DF5-E711-69A5-8AC28DE50068}"/>
              </a:ext>
            </a:extLst>
          </p:cNvPr>
          <p:cNvSpPr txBox="1"/>
          <p:nvPr/>
        </p:nvSpPr>
        <p:spPr>
          <a:xfrm>
            <a:off x="585009" y="3507842"/>
            <a:ext cx="2301900" cy="44009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a:solidFill>
                  <a:srgbClr val="F25F41"/>
                </a:solidFill>
                <a:latin typeface="Inter" panose="02000503000000020004" pitchFamily="2" charset="0"/>
                <a:ea typeface="Inter" panose="02000503000000020004" pitchFamily="2" charset="0"/>
                <a:cs typeface="Inter"/>
                <a:sym typeface="Inter"/>
              </a:rPr>
              <a:t>Minimal cost</a:t>
            </a:r>
            <a:endParaRPr sz="1800" b="1">
              <a:solidFill>
                <a:srgbClr val="F25F41"/>
              </a:solidFill>
              <a:latin typeface="Inter" panose="02000503000000020004" pitchFamily="2" charset="0"/>
              <a:ea typeface="Inter" panose="02000503000000020004" pitchFamily="2" charset="0"/>
              <a:cs typeface="Inter"/>
              <a:sym typeface="Inter"/>
            </a:endParaRPr>
          </a:p>
        </p:txBody>
      </p:sp>
      <p:sp>
        <p:nvSpPr>
          <p:cNvPr id="45" name="Google Shape;147;p20">
            <a:extLst>
              <a:ext uri="{FF2B5EF4-FFF2-40B4-BE49-F238E27FC236}">
                <a16:creationId xmlns:a16="http://schemas.microsoft.com/office/drawing/2014/main" id="{0F8BEAF3-9298-6308-3B57-7F248B9E16C7}"/>
              </a:ext>
            </a:extLst>
          </p:cNvPr>
          <p:cNvSpPr txBox="1"/>
          <p:nvPr/>
        </p:nvSpPr>
        <p:spPr>
          <a:xfrm>
            <a:off x="3421050" y="3507842"/>
            <a:ext cx="2301900" cy="44009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a:solidFill>
                  <a:srgbClr val="F25F41"/>
                </a:solidFill>
                <a:latin typeface="Inter" panose="02000503000000020004" pitchFamily="2" charset="0"/>
                <a:ea typeface="Inter" panose="02000503000000020004" pitchFamily="2" charset="0"/>
                <a:cs typeface="Inter"/>
                <a:sym typeface="Inter"/>
              </a:rPr>
              <a:t>Main cost driver</a:t>
            </a:r>
            <a:endParaRPr sz="1800" b="1">
              <a:solidFill>
                <a:srgbClr val="F25F41"/>
              </a:solidFill>
              <a:latin typeface="Inter" panose="02000503000000020004" pitchFamily="2" charset="0"/>
              <a:ea typeface="Inter" panose="02000503000000020004" pitchFamily="2" charset="0"/>
              <a:cs typeface="Inter"/>
              <a:sym typeface="Inter"/>
            </a:endParaRPr>
          </a:p>
        </p:txBody>
      </p:sp>
      <p:sp>
        <p:nvSpPr>
          <p:cNvPr id="46" name="Google Shape;147;p20">
            <a:extLst>
              <a:ext uri="{FF2B5EF4-FFF2-40B4-BE49-F238E27FC236}">
                <a16:creationId xmlns:a16="http://schemas.microsoft.com/office/drawing/2014/main" id="{04695057-755B-8F78-368E-2C72FCF6E394}"/>
              </a:ext>
            </a:extLst>
          </p:cNvPr>
          <p:cNvSpPr txBox="1"/>
          <p:nvPr/>
        </p:nvSpPr>
        <p:spPr>
          <a:xfrm>
            <a:off x="6257091" y="3508957"/>
            <a:ext cx="2301900" cy="44009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a:solidFill>
                  <a:srgbClr val="F25F41"/>
                </a:solidFill>
                <a:latin typeface="Inter" panose="02000503000000020004" pitchFamily="2" charset="0"/>
                <a:ea typeface="Inter" panose="02000503000000020004" pitchFamily="2" charset="0"/>
                <a:cs typeface="Inter"/>
                <a:sym typeface="Inter"/>
              </a:rPr>
              <a:t>Hidden costs</a:t>
            </a:r>
            <a:endParaRPr sz="1800" b="1">
              <a:solidFill>
                <a:srgbClr val="F25F41"/>
              </a:solidFill>
              <a:latin typeface="Inter" panose="02000503000000020004" pitchFamily="2" charset="0"/>
              <a:ea typeface="Inter" panose="02000503000000020004" pitchFamily="2" charset="0"/>
              <a:cs typeface="Inter"/>
              <a:sym typeface="Inter"/>
            </a:endParaRPr>
          </a:p>
        </p:txBody>
      </p:sp>
      <p:sp>
        <p:nvSpPr>
          <p:cNvPr id="52" name="Google Shape;147;p20">
            <a:extLst>
              <a:ext uri="{FF2B5EF4-FFF2-40B4-BE49-F238E27FC236}">
                <a16:creationId xmlns:a16="http://schemas.microsoft.com/office/drawing/2014/main" id="{3BFF8000-FA40-4D74-1874-4DA3F0D62483}"/>
              </a:ext>
            </a:extLst>
          </p:cNvPr>
          <p:cNvSpPr txBox="1"/>
          <p:nvPr/>
        </p:nvSpPr>
        <p:spPr>
          <a:xfrm>
            <a:off x="585009" y="3947940"/>
            <a:ext cx="2301900" cy="44009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a:solidFill>
                  <a:schemeClr val="tx1"/>
                </a:solidFill>
                <a:latin typeface="Inter" panose="02000503000000020004" pitchFamily="2" charset="0"/>
                <a:ea typeface="Inter" panose="02000503000000020004" pitchFamily="2" charset="0"/>
                <a:cs typeface="Inter"/>
                <a:sym typeface="Inter"/>
              </a:rPr>
              <a:t>Argo Controller &amp; UI</a:t>
            </a:r>
            <a:endParaRPr sz="1600">
              <a:solidFill>
                <a:schemeClr val="tx1"/>
              </a:solidFill>
              <a:latin typeface="Inter" panose="02000503000000020004" pitchFamily="2" charset="0"/>
              <a:ea typeface="Inter" panose="02000503000000020004" pitchFamily="2" charset="0"/>
              <a:cs typeface="Inter"/>
              <a:sym typeface="Inter"/>
            </a:endParaRPr>
          </a:p>
        </p:txBody>
      </p:sp>
      <p:sp>
        <p:nvSpPr>
          <p:cNvPr id="53" name="Google Shape;147;p20">
            <a:extLst>
              <a:ext uri="{FF2B5EF4-FFF2-40B4-BE49-F238E27FC236}">
                <a16:creationId xmlns:a16="http://schemas.microsoft.com/office/drawing/2014/main" id="{C85C0FE2-4C31-E935-D480-DC6F3A8695C5}"/>
              </a:ext>
            </a:extLst>
          </p:cNvPr>
          <p:cNvSpPr txBox="1"/>
          <p:nvPr/>
        </p:nvSpPr>
        <p:spPr>
          <a:xfrm>
            <a:off x="3421049" y="3947940"/>
            <a:ext cx="2301900" cy="44009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a:solidFill>
                  <a:schemeClr val="tx1"/>
                </a:solidFill>
                <a:latin typeface="Inter" panose="02000503000000020004" pitchFamily="2" charset="0"/>
                <a:ea typeface="Inter" panose="02000503000000020004" pitchFamily="2" charset="0"/>
                <a:cs typeface="Inter"/>
                <a:sym typeface="Inter"/>
              </a:rPr>
              <a:t>Workflow Pods</a:t>
            </a:r>
            <a:endParaRPr sz="1600">
              <a:solidFill>
                <a:schemeClr val="tx1"/>
              </a:solidFill>
              <a:latin typeface="Inter" panose="02000503000000020004" pitchFamily="2" charset="0"/>
              <a:ea typeface="Inter" panose="02000503000000020004" pitchFamily="2" charset="0"/>
              <a:cs typeface="Inter"/>
              <a:sym typeface="Inter"/>
            </a:endParaRPr>
          </a:p>
        </p:txBody>
      </p:sp>
      <p:sp>
        <p:nvSpPr>
          <p:cNvPr id="54" name="Google Shape;147;p20">
            <a:extLst>
              <a:ext uri="{FF2B5EF4-FFF2-40B4-BE49-F238E27FC236}">
                <a16:creationId xmlns:a16="http://schemas.microsoft.com/office/drawing/2014/main" id="{1439B9FE-D3AC-3135-EACE-E45B40C3732B}"/>
              </a:ext>
            </a:extLst>
          </p:cNvPr>
          <p:cNvSpPr txBox="1"/>
          <p:nvPr/>
        </p:nvSpPr>
        <p:spPr>
          <a:xfrm>
            <a:off x="6257089" y="3959921"/>
            <a:ext cx="2301900" cy="44009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a:solidFill>
                  <a:schemeClr val="tx1"/>
                </a:solidFill>
                <a:latin typeface="Inter" panose="02000503000000020004" pitchFamily="2" charset="0"/>
                <a:ea typeface="Inter" panose="02000503000000020004" pitchFamily="2" charset="0"/>
                <a:cs typeface="Inter"/>
                <a:sym typeface="Inter"/>
              </a:rPr>
              <a:t>Storage &amp; Networking</a:t>
            </a:r>
            <a:endParaRPr sz="1600">
              <a:solidFill>
                <a:schemeClr val="tx1"/>
              </a:solidFill>
              <a:latin typeface="Inter" panose="02000503000000020004" pitchFamily="2" charset="0"/>
              <a:ea typeface="Inter" panose="02000503000000020004" pitchFamily="2" charset="0"/>
              <a:cs typeface="Inter"/>
              <a:sym typeface="Inter"/>
            </a:endParaRPr>
          </a:p>
        </p:txBody>
      </p:sp>
      <p:sp>
        <p:nvSpPr>
          <p:cNvPr id="59" name="Google Shape;147;p20">
            <a:extLst>
              <a:ext uri="{FF2B5EF4-FFF2-40B4-BE49-F238E27FC236}">
                <a16:creationId xmlns:a16="http://schemas.microsoft.com/office/drawing/2014/main" id="{31E8EE96-374A-B959-2CCC-3F599EBCD097}"/>
              </a:ext>
            </a:extLst>
          </p:cNvPr>
          <p:cNvSpPr txBox="1"/>
          <p:nvPr/>
        </p:nvSpPr>
        <p:spPr>
          <a:xfrm>
            <a:off x="585007" y="3507285"/>
            <a:ext cx="2301900" cy="440098"/>
          </a:xfrm>
          <a:prstGeom prst="rect">
            <a:avLst/>
          </a:prstGeom>
          <a:solidFill>
            <a:schemeClr val="bg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a:solidFill>
                  <a:srgbClr val="F25F41"/>
                </a:solidFill>
                <a:latin typeface="Inter" panose="02000503000000020004" pitchFamily="2" charset="0"/>
                <a:ea typeface="Inter" panose="02000503000000020004" pitchFamily="2" charset="0"/>
                <a:cs typeface="Inter"/>
                <a:sym typeface="Inter"/>
              </a:rPr>
              <a:t>Negligible</a:t>
            </a:r>
            <a:endParaRPr sz="1800" b="1">
              <a:solidFill>
                <a:srgbClr val="F25F41"/>
              </a:solidFill>
              <a:latin typeface="Inter" panose="02000503000000020004" pitchFamily="2" charset="0"/>
              <a:ea typeface="Inter" panose="02000503000000020004" pitchFamily="2" charset="0"/>
              <a:cs typeface="Inter"/>
              <a:sym typeface="Inter"/>
            </a:endParaRPr>
          </a:p>
        </p:txBody>
      </p:sp>
      <p:sp>
        <p:nvSpPr>
          <p:cNvPr id="60" name="Google Shape;147;p20">
            <a:extLst>
              <a:ext uri="{FF2B5EF4-FFF2-40B4-BE49-F238E27FC236}">
                <a16:creationId xmlns:a16="http://schemas.microsoft.com/office/drawing/2014/main" id="{F7AE76E6-A349-5A75-095C-A710AB716DB2}"/>
              </a:ext>
            </a:extLst>
          </p:cNvPr>
          <p:cNvSpPr txBox="1"/>
          <p:nvPr/>
        </p:nvSpPr>
        <p:spPr>
          <a:xfrm>
            <a:off x="3421048" y="3507285"/>
            <a:ext cx="2301900" cy="440098"/>
          </a:xfrm>
          <a:prstGeom prst="rect">
            <a:avLst/>
          </a:prstGeom>
          <a:solidFill>
            <a:schemeClr val="bg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a:solidFill>
                  <a:srgbClr val="F25F41"/>
                </a:solidFill>
                <a:latin typeface="Inter" panose="02000503000000020004" pitchFamily="2" charset="0"/>
                <a:ea typeface="Inter" panose="02000503000000020004" pitchFamily="2" charset="0"/>
                <a:cs typeface="Inter"/>
                <a:sym typeface="Inter"/>
              </a:rPr>
              <a:t>Major</a:t>
            </a:r>
            <a:endParaRPr sz="1800" b="1">
              <a:solidFill>
                <a:srgbClr val="F25F41"/>
              </a:solidFill>
              <a:latin typeface="Inter" panose="02000503000000020004" pitchFamily="2" charset="0"/>
              <a:ea typeface="Inter" panose="02000503000000020004" pitchFamily="2" charset="0"/>
              <a:cs typeface="Inter"/>
              <a:sym typeface="Inter"/>
            </a:endParaRPr>
          </a:p>
        </p:txBody>
      </p:sp>
      <p:sp>
        <p:nvSpPr>
          <p:cNvPr id="61" name="Google Shape;147;p20">
            <a:extLst>
              <a:ext uri="{FF2B5EF4-FFF2-40B4-BE49-F238E27FC236}">
                <a16:creationId xmlns:a16="http://schemas.microsoft.com/office/drawing/2014/main" id="{59BB95AC-18C8-AE7E-5E27-89D22EFE8E9F}"/>
              </a:ext>
            </a:extLst>
          </p:cNvPr>
          <p:cNvSpPr txBox="1"/>
          <p:nvPr/>
        </p:nvSpPr>
        <p:spPr>
          <a:xfrm>
            <a:off x="6257089" y="3508400"/>
            <a:ext cx="2301900" cy="440098"/>
          </a:xfrm>
          <a:prstGeom prst="rect">
            <a:avLst/>
          </a:prstGeom>
          <a:solidFill>
            <a:schemeClr val="bg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a:solidFill>
                  <a:srgbClr val="F25F41"/>
                </a:solidFill>
                <a:latin typeface="Inter" panose="02000503000000020004" pitchFamily="2" charset="0"/>
                <a:ea typeface="Inter" panose="02000503000000020004" pitchFamily="2" charset="0"/>
                <a:cs typeface="Inter"/>
                <a:sym typeface="Inter"/>
              </a:rPr>
              <a:t>Can surprise you</a:t>
            </a:r>
            <a:endParaRPr sz="1800" b="1">
              <a:solidFill>
                <a:srgbClr val="F25F41"/>
              </a:solidFill>
              <a:latin typeface="Inter" panose="02000503000000020004" pitchFamily="2" charset="0"/>
              <a:ea typeface="Inter" panose="02000503000000020004" pitchFamily="2" charset="0"/>
              <a:cs typeface="Inter"/>
              <a:sym typeface="Inter"/>
            </a:endParaRPr>
          </a:p>
        </p:txBody>
      </p:sp>
      <p:sp>
        <p:nvSpPr>
          <p:cNvPr id="63" name="CuadroTexto 62">
            <a:extLst>
              <a:ext uri="{FF2B5EF4-FFF2-40B4-BE49-F238E27FC236}">
                <a16:creationId xmlns:a16="http://schemas.microsoft.com/office/drawing/2014/main" id="{11CD557B-03A3-E985-8E67-D047DEC556C1}"/>
              </a:ext>
            </a:extLst>
          </p:cNvPr>
          <p:cNvSpPr txBox="1"/>
          <p:nvPr/>
        </p:nvSpPr>
        <p:spPr>
          <a:xfrm>
            <a:off x="641478" y="4618261"/>
            <a:ext cx="7861040" cy="307777"/>
          </a:xfrm>
          <a:prstGeom prst="rect">
            <a:avLst/>
          </a:prstGeom>
          <a:noFill/>
        </p:spPr>
        <p:txBody>
          <a:bodyPr wrap="square">
            <a:spAutoFit/>
          </a:bodyPr>
          <a:lstStyle/>
          <a:p>
            <a:pPr algn="ctr"/>
            <a:r>
              <a:rPr lang="es-MX" sz="1400" b="1" u="none" strike="noStrike">
                <a:solidFill>
                  <a:srgbClr val="0E0E0E"/>
                </a:solidFill>
                <a:effectLst/>
                <a:latin typeface="Albert Sans Black" pitchFamily="2" charset="77"/>
              </a:rPr>
              <a:t>You pay for the workloads, not the orchestrator</a:t>
            </a:r>
            <a:endParaRPr lang="es-MX" b="1">
              <a:latin typeface="Albert Sans Black" pitchFamily="2" charset="77"/>
            </a:endParaRPr>
          </a:p>
        </p:txBody>
      </p:sp>
    </p:spTree>
    <p:extLst>
      <p:ext uri="{BB962C8B-B14F-4D97-AF65-F5344CB8AC3E}">
        <p14:creationId xmlns:p14="http://schemas.microsoft.com/office/powerpoint/2010/main" val="58391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nodeType="clickEffect">
                                  <p:stCondLst>
                                    <p:cond delay="0"/>
                                  </p:stCondLst>
                                  <p:childTnLst>
                                    <p:anim calcmode="lin" valueType="num">
                                      <p:cBhvr>
                                        <p:cTn id="6" dur="1000"/>
                                        <p:tgtEl>
                                          <p:spTgt spid="55"/>
                                        </p:tgtEl>
                                        <p:attrNameLst>
                                          <p:attrName>ppt_w</p:attrName>
                                        </p:attrNameLst>
                                      </p:cBhvr>
                                      <p:tavLst>
                                        <p:tav tm="0">
                                          <p:val>
                                            <p:strVal val="ppt_w"/>
                                          </p:val>
                                        </p:tav>
                                        <p:tav tm="100000">
                                          <p:val>
                                            <p:strVal val="ppt_w*0.70"/>
                                          </p:val>
                                        </p:tav>
                                      </p:tavLst>
                                    </p:anim>
                                    <p:anim calcmode="lin" valueType="num">
                                      <p:cBhvr>
                                        <p:cTn id="7" dur="1000"/>
                                        <p:tgtEl>
                                          <p:spTgt spid="55"/>
                                        </p:tgtEl>
                                        <p:attrNameLst>
                                          <p:attrName>ppt_h</p:attrName>
                                        </p:attrNameLst>
                                      </p:cBhvr>
                                      <p:tavLst>
                                        <p:tav tm="0">
                                          <p:val>
                                            <p:strVal val="ppt_h"/>
                                          </p:val>
                                        </p:tav>
                                        <p:tav tm="100000">
                                          <p:val>
                                            <p:strVal val="ppt_h"/>
                                          </p:val>
                                        </p:tav>
                                      </p:tavLst>
                                    </p:anim>
                                    <p:animEffect transition="out" filter="fade">
                                      <p:cBhvr>
                                        <p:cTn id="8" dur="1000"/>
                                        <p:tgtEl>
                                          <p:spTgt spid="55"/>
                                        </p:tgtEl>
                                      </p:cBhvr>
                                    </p:animEffect>
                                    <p:set>
                                      <p:cBhvr>
                                        <p:cTn id="9" dur="1" fill="hold">
                                          <p:stCondLst>
                                            <p:cond delay="999"/>
                                          </p:stCondLst>
                                        </p:cTn>
                                        <p:tgtEl>
                                          <p:spTgt spid="55"/>
                                        </p:tgtEl>
                                        <p:attrNameLst>
                                          <p:attrName>style.visibility</p:attrName>
                                        </p:attrNameLst>
                                      </p:cBhvr>
                                      <p:to>
                                        <p:strVal val="hidden"/>
                                      </p:to>
                                    </p:set>
                                  </p:childTnLst>
                                </p:cTn>
                              </p:par>
                              <p:par>
                                <p:cTn id="10" presetID="55" presetClass="exit" presetSubtype="0" fill="hold" nodeType="withEffect">
                                  <p:stCondLst>
                                    <p:cond delay="0"/>
                                  </p:stCondLst>
                                  <p:childTnLst>
                                    <p:anim calcmode="lin" valueType="num">
                                      <p:cBhvr>
                                        <p:cTn id="11" dur="1000"/>
                                        <p:tgtEl>
                                          <p:spTgt spid="57"/>
                                        </p:tgtEl>
                                        <p:attrNameLst>
                                          <p:attrName>ppt_w</p:attrName>
                                        </p:attrNameLst>
                                      </p:cBhvr>
                                      <p:tavLst>
                                        <p:tav tm="0">
                                          <p:val>
                                            <p:strVal val="ppt_w"/>
                                          </p:val>
                                        </p:tav>
                                        <p:tav tm="100000">
                                          <p:val>
                                            <p:strVal val="ppt_w*0.70"/>
                                          </p:val>
                                        </p:tav>
                                      </p:tavLst>
                                    </p:anim>
                                    <p:anim calcmode="lin" valueType="num">
                                      <p:cBhvr>
                                        <p:cTn id="12" dur="1000"/>
                                        <p:tgtEl>
                                          <p:spTgt spid="57"/>
                                        </p:tgtEl>
                                        <p:attrNameLst>
                                          <p:attrName>ppt_h</p:attrName>
                                        </p:attrNameLst>
                                      </p:cBhvr>
                                      <p:tavLst>
                                        <p:tav tm="0">
                                          <p:val>
                                            <p:strVal val="ppt_h"/>
                                          </p:val>
                                        </p:tav>
                                        <p:tav tm="100000">
                                          <p:val>
                                            <p:strVal val="ppt_h"/>
                                          </p:val>
                                        </p:tav>
                                      </p:tavLst>
                                    </p:anim>
                                    <p:animEffect transition="out" filter="fade">
                                      <p:cBhvr>
                                        <p:cTn id="13" dur="1000"/>
                                        <p:tgtEl>
                                          <p:spTgt spid="57"/>
                                        </p:tgtEl>
                                      </p:cBhvr>
                                    </p:animEffect>
                                    <p:set>
                                      <p:cBhvr>
                                        <p:cTn id="14" dur="1" fill="hold">
                                          <p:stCondLst>
                                            <p:cond delay="999"/>
                                          </p:stCondLst>
                                        </p:cTn>
                                        <p:tgtEl>
                                          <p:spTgt spid="57"/>
                                        </p:tgtEl>
                                        <p:attrNameLst>
                                          <p:attrName>style.visibility</p:attrName>
                                        </p:attrNameLst>
                                      </p:cBhvr>
                                      <p:to>
                                        <p:strVal val="hidden"/>
                                      </p:to>
                                    </p:set>
                                  </p:childTnLst>
                                </p:cTn>
                              </p:par>
                              <p:par>
                                <p:cTn id="15" presetID="55" presetClass="exit" presetSubtype="0" fill="hold" nodeType="withEffect">
                                  <p:stCondLst>
                                    <p:cond delay="0"/>
                                  </p:stCondLst>
                                  <p:childTnLst>
                                    <p:anim calcmode="lin" valueType="num">
                                      <p:cBhvr>
                                        <p:cTn id="16" dur="1000"/>
                                        <p:tgtEl>
                                          <p:spTgt spid="58"/>
                                        </p:tgtEl>
                                        <p:attrNameLst>
                                          <p:attrName>ppt_w</p:attrName>
                                        </p:attrNameLst>
                                      </p:cBhvr>
                                      <p:tavLst>
                                        <p:tav tm="0">
                                          <p:val>
                                            <p:strVal val="ppt_w"/>
                                          </p:val>
                                        </p:tav>
                                        <p:tav tm="100000">
                                          <p:val>
                                            <p:strVal val="ppt_w*0.70"/>
                                          </p:val>
                                        </p:tav>
                                      </p:tavLst>
                                    </p:anim>
                                    <p:anim calcmode="lin" valueType="num">
                                      <p:cBhvr>
                                        <p:cTn id="17" dur="1000"/>
                                        <p:tgtEl>
                                          <p:spTgt spid="58"/>
                                        </p:tgtEl>
                                        <p:attrNameLst>
                                          <p:attrName>ppt_h</p:attrName>
                                        </p:attrNameLst>
                                      </p:cBhvr>
                                      <p:tavLst>
                                        <p:tav tm="0">
                                          <p:val>
                                            <p:strVal val="ppt_h"/>
                                          </p:val>
                                        </p:tav>
                                        <p:tav tm="100000">
                                          <p:val>
                                            <p:strVal val="ppt_h"/>
                                          </p:val>
                                        </p:tav>
                                      </p:tavLst>
                                    </p:anim>
                                    <p:animEffect transition="out" filter="fade">
                                      <p:cBhvr>
                                        <p:cTn id="18" dur="1000"/>
                                        <p:tgtEl>
                                          <p:spTgt spid="58"/>
                                        </p:tgtEl>
                                      </p:cBhvr>
                                    </p:animEffect>
                                    <p:set>
                                      <p:cBhvr>
                                        <p:cTn id="19" dur="1" fill="hold">
                                          <p:stCondLst>
                                            <p:cond delay="999"/>
                                          </p:stCondLst>
                                        </p:cTn>
                                        <p:tgtEl>
                                          <p:spTgt spid="58"/>
                                        </p:tgtEl>
                                        <p:attrNameLst>
                                          <p:attrName>style.visibility</p:attrName>
                                        </p:attrNameLst>
                                      </p:cBhvr>
                                      <p:to>
                                        <p:strVal val="hidden"/>
                                      </p:to>
                                    </p:set>
                                  </p:childTnLst>
                                </p:cTn>
                              </p:par>
                              <p:par>
                                <p:cTn id="20" presetID="55"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1000" fill="hold"/>
                                        <p:tgtEl>
                                          <p:spTgt spid="47"/>
                                        </p:tgtEl>
                                        <p:attrNameLst>
                                          <p:attrName>ppt_w</p:attrName>
                                        </p:attrNameLst>
                                      </p:cBhvr>
                                      <p:tavLst>
                                        <p:tav tm="0">
                                          <p:val>
                                            <p:strVal val="#ppt_w*0.70"/>
                                          </p:val>
                                        </p:tav>
                                        <p:tav tm="100000">
                                          <p:val>
                                            <p:strVal val="#ppt_w"/>
                                          </p:val>
                                        </p:tav>
                                      </p:tavLst>
                                    </p:anim>
                                    <p:anim calcmode="lin" valueType="num">
                                      <p:cBhvr>
                                        <p:cTn id="23" dur="1000" fill="hold"/>
                                        <p:tgtEl>
                                          <p:spTgt spid="47"/>
                                        </p:tgtEl>
                                        <p:attrNameLst>
                                          <p:attrName>ppt_h</p:attrName>
                                        </p:attrNameLst>
                                      </p:cBhvr>
                                      <p:tavLst>
                                        <p:tav tm="0">
                                          <p:val>
                                            <p:strVal val="#ppt_h"/>
                                          </p:val>
                                        </p:tav>
                                        <p:tav tm="100000">
                                          <p:val>
                                            <p:strVal val="#ppt_h"/>
                                          </p:val>
                                        </p:tav>
                                      </p:tavLst>
                                    </p:anim>
                                    <p:animEffect transition="in" filter="fade">
                                      <p:cBhvr>
                                        <p:cTn id="24" dur="1000"/>
                                        <p:tgtEl>
                                          <p:spTgt spid="47"/>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1000" fill="hold"/>
                                        <p:tgtEl>
                                          <p:spTgt spid="48"/>
                                        </p:tgtEl>
                                        <p:attrNameLst>
                                          <p:attrName>ppt_w</p:attrName>
                                        </p:attrNameLst>
                                      </p:cBhvr>
                                      <p:tavLst>
                                        <p:tav tm="0">
                                          <p:val>
                                            <p:strVal val="#ppt_w*0.70"/>
                                          </p:val>
                                        </p:tav>
                                        <p:tav tm="100000">
                                          <p:val>
                                            <p:strVal val="#ppt_w"/>
                                          </p:val>
                                        </p:tav>
                                      </p:tavLst>
                                    </p:anim>
                                    <p:anim calcmode="lin" valueType="num">
                                      <p:cBhvr>
                                        <p:cTn id="28" dur="1000" fill="hold"/>
                                        <p:tgtEl>
                                          <p:spTgt spid="48"/>
                                        </p:tgtEl>
                                        <p:attrNameLst>
                                          <p:attrName>ppt_h</p:attrName>
                                        </p:attrNameLst>
                                      </p:cBhvr>
                                      <p:tavLst>
                                        <p:tav tm="0">
                                          <p:val>
                                            <p:strVal val="#ppt_h"/>
                                          </p:val>
                                        </p:tav>
                                        <p:tav tm="100000">
                                          <p:val>
                                            <p:strVal val="#ppt_h"/>
                                          </p:val>
                                        </p:tav>
                                      </p:tavLst>
                                    </p:anim>
                                    <p:animEffect transition="in" filter="fade">
                                      <p:cBhvr>
                                        <p:cTn id="29" dur="1000"/>
                                        <p:tgtEl>
                                          <p:spTgt spid="48"/>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p:cTn id="32" dur="1000" fill="hold"/>
                                        <p:tgtEl>
                                          <p:spTgt spid="50"/>
                                        </p:tgtEl>
                                        <p:attrNameLst>
                                          <p:attrName>ppt_w</p:attrName>
                                        </p:attrNameLst>
                                      </p:cBhvr>
                                      <p:tavLst>
                                        <p:tav tm="0">
                                          <p:val>
                                            <p:strVal val="#ppt_w*0.70"/>
                                          </p:val>
                                        </p:tav>
                                        <p:tav tm="100000">
                                          <p:val>
                                            <p:strVal val="#ppt_w"/>
                                          </p:val>
                                        </p:tav>
                                      </p:tavLst>
                                    </p:anim>
                                    <p:anim calcmode="lin" valueType="num">
                                      <p:cBhvr>
                                        <p:cTn id="33" dur="1000" fill="hold"/>
                                        <p:tgtEl>
                                          <p:spTgt spid="50"/>
                                        </p:tgtEl>
                                        <p:attrNameLst>
                                          <p:attrName>ppt_h</p:attrName>
                                        </p:attrNameLst>
                                      </p:cBhvr>
                                      <p:tavLst>
                                        <p:tav tm="0">
                                          <p:val>
                                            <p:strVal val="#ppt_h"/>
                                          </p:val>
                                        </p:tav>
                                        <p:tav tm="100000">
                                          <p:val>
                                            <p:strVal val="#ppt_h"/>
                                          </p:val>
                                        </p:tav>
                                      </p:tavLst>
                                    </p:anim>
                                    <p:animEffect transition="in" filter="fade">
                                      <p:cBhvr>
                                        <p:cTn id="34" dur="10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3"/>
                                        </p:tgtEl>
                                        <p:attrNameLst>
                                          <p:attrName>style.visibility</p:attrName>
                                        </p:attrNameLst>
                                      </p:cBhvr>
                                      <p:to>
                                        <p:strVal val="visible"/>
                                      </p:to>
                                    </p:set>
                                    <p:anim calcmode="lin" valueType="num">
                                      <p:cBhvr additive="base">
                                        <p:cTn id="48" dur="500" fill="hold"/>
                                        <p:tgtEl>
                                          <p:spTgt spid="63"/>
                                        </p:tgtEl>
                                        <p:attrNameLst>
                                          <p:attrName>ppt_x</p:attrName>
                                        </p:attrNameLst>
                                      </p:cBhvr>
                                      <p:tavLst>
                                        <p:tav tm="0">
                                          <p:val>
                                            <p:strVal val="#ppt_x"/>
                                          </p:val>
                                        </p:tav>
                                        <p:tav tm="100000">
                                          <p:val>
                                            <p:strVal val="#ppt_x"/>
                                          </p:val>
                                        </p:tav>
                                      </p:tavLst>
                                    </p:anim>
                                    <p:anim calcmode="lin" valueType="num">
                                      <p:cBhvr additive="base">
                                        <p:cTn id="4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0" grpId="0" animBg="1"/>
      <p:bldP spid="59" grpId="0" animBg="1"/>
      <p:bldP spid="60" grpId="0" animBg="1"/>
      <p:bldP spid="61" grpId="0" animBg="1"/>
      <p:bldP spid="6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2">
          <a:extLst>
            <a:ext uri="{FF2B5EF4-FFF2-40B4-BE49-F238E27FC236}">
              <a16:creationId xmlns:a16="http://schemas.microsoft.com/office/drawing/2014/main" id="{E5032FBA-83FF-DD29-EE26-E47299516630}"/>
            </a:ext>
          </a:extLst>
        </p:cNvPr>
        <p:cNvGrpSpPr/>
        <p:nvPr/>
      </p:nvGrpSpPr>
      <p:grpSpPr>
        <a:xfrm>
          <a:off x="0" y="0"/>
          <a:ext cx="0" cy="0"/>
          <a:chOff x="0" y="0"/>
          <a:chExt cx="0" cy="0"/>
        </a:xfrm>
      </p:grpSpPr>
      <p:pic>
        <p:nvPicPr>
          <p:cNvPr id="153" name="Google Shape;153;p21">
            <a:extLst>
              <a:ext uri="{FF2B5EF4-FFF2-40B4-BE49-F238E27FC236}">
                <a16:creationId xmlns:a16="http://schemas.microsoft.com/office/drawing/2014/main" id="{94F999E6-E4C9-4CE7-87B6-0BD6EA6F1DF0}"/>
              </a:ext>
            </a:extLst>
          </p:cNvPr>
          <p:cNvPicPr preferRelativeResize="0"/>
          <p:nvPr/>
        </p:nvPicPr>
        <p:blipFill>
          <a:blip r:embed="rId3">
            <a:alphaModFix/>
          </a:blip>
          <a:stretch>
            <a:fillRect/>
          </a:stretch>
        </p:blipFill>
        <p:spPr>
          <a:xfrm>
            <a:off x="8057450" y="261000"/>
            <a:ext cx="758850" cy="198100"/>
          </a:xfrm>
          <a:prstGeom prst="rect">
            <a:avLst/>
          </a:prstGeom>
          <a:noFill/>
          <a:ln>
            <a:noFill/>
          </a:ln>
        </p:spPr>
      </p:pic>
      <p:sp>
        <p:nvSpPr>
          <p:cNvPr id="167" name="Google Shape;167;p21">
            <a:extLst>
              <a:ext uri="{FF2B5EF4-FFF2-40B4-BE49-F238E27FC236}">
                <a16:creationId xmlns:a16="http://schemas.microsoft.com/office/drawing/2014/main" id="{117E18AE-6D8E-9F44-068E-EF48ABA9E136}"/>
              </a:ext>
            </a:extLst>
          </p:cNvPr>
          <p:cNvSpPr txBox="1"/>
          <p:nvPr/>
        </p:nvSpPr>
        <p:spPr>
          <a:xfrm>
            <a:off x="436675" y="325650"/>
            <a:ext cx="6533292" cy="345223"/>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Security in Argo Workflows</a:t>
            </a:r>
            <a:endParaRPr sz="2700" b="1">
              <a:latin typeface="Inter"/>
              <a:ea typeface="Inter"/>
              <a:cs typeface="Inter"/>
              <a:sym typeface="Inter"/>
            </a:endParaRPr>
          </a:p>
        </p:txBody>
      </p:sp>
      <p:grpSp>
        <p:nvGrpSpPr>
          <p:cNvPr id="140" name="Grupo 139">
            <a:extLst>
              <a:ext uri="{FF2B5EF4-FFF2-40B4-BE49-F238E27FC236}">
                <a16:creationId xmlns:a16="http://schemas.microsoft.com/office/drawing/2014/main" id="{BCFA3F93-0DA5-CE6D-0CB5-A21DF43E7BE8}"/>
              </a:ext>
            </a:extLst>
          </p:cNvPr>
          <p:cNvGrpSpPr/>
          <p:nvPr/>
        </p:nvGrpSpPr>
        <p:grpSpPr>
          <a:xfrm>
            <a:off x="169217" y="730248"/>
            <a:ext cx="8805565" cy="3920811"/>
            <a:chOff x="10735" y="681321"/>
            <a:chExt cx="9133265" cy="4066724"/>
          </a:xfrm>
        </p:grpSpPr>
        <p:grpSp>
          <p:nvGrpSpPr>
            <p:cNvPr id="134" name="Grupo 133">
              <a:extLst>
                <a:ext uri="{FF2B5EF4-FFF2-40B4-BE49-F238E27FC236}">
                  <a16:creationId xmlns:a16="http://schemas.microsoft.com/office/drawing/2014/main" id="{3E437729-C840-28A4-34E4-9760C042E54D}"/>
                </a:ext>
              </a:extLst>
            </p:cNvPr>
            <p:cNvGrpSpPr/>
            <p:nvPr/>
          </p:nvGrpSpPr>
          <p:grpSpPr>
            <a:xfrm>
              <a:off x="10735" y="1384436"/>
              <a:ext cx="2991083" cy="3363608"/>
              <a:chOff x="116632" y="1693193"/>
              <a:chExt cx="2991083" cy="3363608"/>
            </a:xfrm>
          </p:grpSpPr>
          <p:pic>
            <p:nvPicPr>
              <p:cNvPr id="5" name="Imagen 4">
                <a:extLst>
                  <a:ext uri="{FF2B5EF4-FFF2-40B4-BE49-F238E27FC236}">
                    <a16:creationId xmlns:a16="http://schemas.microsoft.com/office/drawing/2014/main" id="{0D4AE9DB-6529-F84F-6B7F-484112C63995}"/>
                  </a:ext>
                </a:extLst>
              </p:cNvPr>
              <p:cNvPicPr>
                <a:picLocks noChangeAspect="1"/>
              </p:cNvPicPr>
              <p:nvPr/>
            </p:nvPicPr>
            <p:blipFill>
              <a:blip r:embed="rId4"/>
              <a:stretch>
                <a:fillRect/>
              </a:stretch>
            </p:blipFill>
            <p:spPr>
              <a:xfrm>
                <a:off x="116632" y="2065718"/>
                <a:ext cx="2991083" cy="2991083"/>
              </a:xfrm>
              <a:prstGeom prst="rect">
                <a:avLst/>
              </a:prstGeom>
            </p:spPr>
          </p:pic>
          <p:grpSp>
            <p:nvGrpSpPr>
              <p:cNvPr id="10" name="Google Shape;155;p21">
                <a:extLst>
                  <a:ext uri="{FF2B5EF4-FFF2-40B4-BE49-F238E27FC236}">
                    <a16:creationId xmlns:a16="http://schemas.microsoft.com/office/drawing/2014/main" id="{719DEBD7-1A77-55C8-79EF-7CB2B9F1EE74}"/>
                  </a:ext>
                </a:extLst>
              </p:cNvPr>
              <p:cNvGrpSpPr/>
              <p:nvPr/>
            </p:nvGrpSpPr>
            <p:grpSpPr>
              <a:xfrm>
                <a:off x="374671" y="1693193"/>
                <a:ext cx="2467971" cy="595615"/>
                <a:chOff x="556375" y="3157850"/>
                <a:chExt cx="1941900" cy="797400"/>
              </a:xfrm>
              <a:solidFill>
                <a:srgbClr val="EDF0EF"/>
              </a:solidFill>
            </p:grpSpPr>
            <p:sp>
              <p:nvSpPr>
                <p:cNvPr id="11" name="Google Shape;156;p21">
                  <a:extLst>
                    <a:ext uri="{FF2B5EF4-FFF2-40B4-BE49-F238E27FC236}">
                      <a16:creationId xmlns:a16="http://schemas.microsoft.com/office/drawing/2014/main" id="{0C5CFE23-87E9-5D1C-5BF4-1FE596AA4792}"/>
                    </a:ext>
                  </a:extLst>
                </p:cNvPr>
                <p:cNvSpPr/>
                <p:nvPr/>
              </p:nvSpPr>
              <p:spPr>
                <a:xfrm>
                  <a:off x="556375" y="3157850"/>
                  <a:ext cx="1941900" cy="797400"/>
                </a:xfrm>
                <a:prstGeom prst="roundRect">
                  <a:avLst>
                    <a:gd name="adj" fmla="val 5263"/>
                  </a:avLst>
                </a:prstGeom>
                <a:grpFill/>
                <a:ln>
                  <a:noFill/>
                </a:ln>
              </p:spPr>
              <p:txBody>
                <a:bodyPr spcFirstLastPara="1" wrap="square" lIns="114375" tIns="114375" rIns="114375" bIns="114375" anchor="ctr" anchorCtr="0">
                  <a:noAutofit/>
                </a:bodyPr>
                <a:lstStyle/>
                <a:p>
                  <a:pPr marL="0" lvl="0" indent="0" algn="ctr" rtl="0">
                    <a:spcBef>
                      <a:spcPts val="0"/>
                    </a:spcBef>
                    <a:spcAft>
                      <a:spcPts val="0"/>
                    </a:spcAft>
                    <a:buNone/>
                  </a:pPr>
                  <a:endParaRPr>
                    <a:solidFill>
                      <a:schemeClr val="tx1"/>
                    </a:solidFill>
                  </a:endParaRPr>
                </a:p>
              </p:txBody>
            </p:sp>
            <p:sp>
              <p:nvSpPr>
                <p:cNvPr id="12" name="Google Shape;157;p21">
                  <a:extLst>
                    <a:ext uri="{FF2B5EF4-FFF2-40B4-BE49-F238E27FC236}">
                      <a16:creationId xmlns:a16="http://schemas.microsoft.com/office/drawing/2014/main" id="{C5D24407-F031-E786-96DA-8A9FD8E38E8D}"/>
                    </a:ext>
                  </a:extLst>
                </p:cNvPr>
                <p:cNvSpPr txBox="1"/>
                <p:nvPr/>
              </p:nvSpPr>
              <p:spPr>
                <a:xfrm>
                  <a:off x="720172" y="3250550"/>
                  <a:ext cx="1614300" cy="612000"/>
                </a:xfrm>
                <a:prstGeom prst="rect">
                  <a:avLst/>
                </a:prstGeom>
                <a:grpFill/>
                <a:ln>
                  <a:noFill/>
                </a:ln>
              </p:spPr>
              <p:txBody>
                <a:bodyPr spcFirstLastPara="1" wrap="square" lIns="57200" tIns="57200" rIns="57200" bIns="57200" anchor="ctr" anchorCtr="0">
                  <a:noAutofit/>
                </a:bodyPr>
                <a:lstStyle/>
                <a:p>
                  <a:pPr marL="0" lvl="0" indent="0" algn="ctr" rtl="0">
                    <a:lnSpc>
                      <a:spcPct val="90000"/>
                    </a:lnSpc>
                    <a:spcBef>
                      <a:spcPts val="0"/>
                    </a:spcBef>
                    <a:spcAft>
                      <a:spcPts val="0"/>
                    </a:spcAft>
                    <a:buNone/>
                  </a:pPr>
                  <a:r>
                    <a:rPr lang="es" sz="1250">
                      <a:solidFill>
                        <a:schemeClr val="tx1"/>
                      </a:solidFill>
                      <a:latin typeface="Albert Sans ExtraBold"/>
                      <a:ea typeface="Albert Sans ExtraBold"/>
                      <a:cs typeface="Albert Sans ExtraBold"/>
                      <a:sym typeface="Albert Sans ExtraBold"/>
                    </a:rPr>
                    <a:t>Access control</a:t>
                  </a:r>
                  <a:endParaRPr sz="1250">
                    <a:solidFill>
                      <a:schemeClr val="tx1"/>
                    </a:solidFill>
                    <a:latin typeface="Albert Sans ExtraBold"/>
                    <a:ea typeface="Albert Sans ExtraBold"/>
                    <a:cs typeface="Albert Sans ExtraBold"/>
                    <a:sym typeface="Albert Sans ExtraBold"/>
                  </a:endParaRPr>
                </a:p>
              </p:txBody>
            </p:sp>
          </p:grpSp>
          <p:sp>
            <p:nvSpPr>
              <p:cNvPr id="20" name="Google Shape;156;p21">
                <a:extLst>
                  <a:ext uri="{FF2B5EF4-FFF2-40B4-BE49-F238E27FC236}">
                    <a16:creationId xmlns:a16="http://schemas.microsoft.com/office/drawing/2014/main" id="{469515A5-3F0A-4427-C274-438CB660EB1F}"/>
                  </a:ext>
                </a:extLst>
              </p:cNvPr>
              <p:cNvSpPr/>
              <p:nvPr/>
            </p:nvSpPr>
            <p:spPr>
              <a:xfrm>
                <a:off x="374671" y="2177161"/>
                <a:ext cx="208171" cy="185466"/>
              </a:xfrm>
              <a:prstGeom prst="roundRect">
                <a:avLst>
                  <a:gd name="adj" fmla="val 0"/>
                </a:avLst>
              </a:prstGeom>
              <a:solidFill>
                <a:srgbClr val="EDF0EF"/>
              </a:solidFill>
              <a:ln>
                <a:noFill/>
              </a:ln>
            </p:spPr>
            <p:txBody>
              <a:bodyPr spcFirstLastPara="1" wrap="square" lIns="114375" tIns="114375" rIns="114375" bIns="114375" anchor="ctr" anchorCtr="0">
                <a:noAutofit/>
              </a:bodyPr>
              <a:lstStyle/>
              <a:p>
                <a:pPr marL="0" lvl="0" indent="0" algn="ctr" rtl="0">
                  <a:spcBef>
                    <a:spcPts val="0"/>
                  </a:spcBef>
                  <a:spcAft>
                    <a:spcPts val="0"/>
                  </a:spcAft>
                  <a:buNone/>
                </a:pPr>
                <a:endParaRPr>
                  <a:solidFill>
                    <a:schemeClr val="tx1"/>
                  </a:solidFill>
                </a:endParaRPr>
              </a:p>
            </p:txBody>
          </p:sp>
          <p:sp>
            <p:nvSpPr>
              <p:cNvPr id="22" name="Google Shape;156;p21">
                <a:extLst>
                  <a:ext uri="{FF2B5EF4-FFF2-40B4-BE49-F238E27FC236}">
                    <a16:creationId xmlns:a16="http://schemas.microsoft.com/office/drawing/2014/main" id="{D938C8CD-FF2B-BDA1-3617-3D8585CB9C64}"/>
                  </a:ext>
                </a:extLst>
              </p:cNvPr>
              <p:cNvSpPr/>
              <p:nvPr/>
            </p:nvSpPr>
            <p:spPr>
              <a:xfrm>
                <a:off x="2630369" y="2199480"/>
                <a:ext cx="208171" cy="185466"/>
              </a:xfrm>
              <a:prstGeom prst="roundRect">
                <a:avLst>
                  <a:gd name="adj" fmla="val 0"/>
                </a:avLst>
              </a:prstGeom>
              <a:solidFill>
                <a:srgbClr val="EDF0EF"/>
              </a:solidFill>
              <a:ln>
                <a:noFill/>
              </a:ln>
            </p:spPr>
            <p:txBody>
              <a:bodyPr spcFirstLastPara="1" wrap="square" lIns="114375" tIns="114375" rIns="114375" bIns="114375" anchor="ctr" anchorCtr="0">
                <a:noAutofit/>
              </a:bodyPr>
              <a:lstStyle/>
              <a:p>
                <a:pPr marL="0" lvl="0" indent="0" algn="ctr" rtl="0">
                  <a:spcBef>
                    <a:spcPts val="0"/>
                  </a:spcBef>
                  <a:spcAft>
                    <a:spcPts val="0"/>
                  </a:spcAft>
                  <a:buNone/>
                </a:pPr>
                <a:endParaRPr>
                  <a:solidFill>
                    <a:schemeClr val="tx1"/>
                  </a:solidFill>
                </a:endParaRPr>
              </a:p>
            </p:txBody>
          </p:sp>
        </p:grpSp>
        <p:grpSp>
          <p:nvGrpSpPr>
            <p:cNvPr id="135" name="Grupo 134">
              <a:extLst>
                <a:ext uri="{FF2B5EF4-FFF2-40B4-BE49-F238E27FC236}">
                  <a16:creationId xmlns:a16="http://schemas.microsoft.com/office/drawing/2014/main" id="{39FCF448-2D4A-4798-C0DF-C628ECC32FA2}"/>
                </a:ext>
              </a:extLst>
            </p:cNvPr>
            <p:cNvGrpSpPr/>
            <p:nvPr/>
          </p:nvGrpSpPr>
          <p:grpSpPr>
            <a:xfrm>
              <a:off x="3076458" y="1384436"/>
              <a:ext cx="2991083" cy="3363609"/>
              <a:chOff x="3076457" y="1693193"/>
              <a:chExt cx="2991083" cy="3363609"/>
            </a:xfrm>
          </p:grpSpPr>
          <p:pic>
            <p:nvPicPr>
              <p:cNvPr id="6" name="Imagen 5">
                <a:extLst>
                  <a:ext uri="{FF2B5EF4-FFF2-40B4-BE49-F238E27FC236}">
                    <a16:creationId xmlns:a16="http://schemas.microsoft.com/office/drawing/2014/main" id="{EEBE329E-D620-4C18-41DC-61D05ABA5961}"/>
                  </a:ext>
                </a:extLst>
              </p:cNvPr>
              <p:cNvPicPr>
                <a:picLocks noChangeAspect="1"/>
              </p:cNvPicPr>
              <p:nvPr/>
            </p:nvPicPr>
            <p:blipFill>
              <a:blip r:embed="rId4"/>
              <a:stretch>
                <a:fillRect/>
              </a:stretch>
            </p:blipFill>
            <p:spPr>
              <a:xfrm>
                <a:off x="3076457" y="2065719"/>
                <a:ext cx="2991083" cy="2991083"/>
              </a:xfrm>
              <a:prstGeom prst="rect">
                <a:avLst/>
              </a:prstGeom>
            </p:spPr>
          </p:pic>
          <p:grpSp>
            <p:nvGrpSpPr>
              <p:cNvPr id="37" name="Google Shape;155;p21">
                <a:extLst>
                  <a:ext uri="{FF2B5EF4-FFF2-40B4-BE49-F238E27FC236}">
                    <a16:creationId xmlns:a16="http://schemas.microsoft.com/office/drawing/2014/main" id="{BC6C16A6-EA1A-0214-D76C-405F134ABDE2}"/>
                  </a:ext>
                </a:extLst>
              </p:cNvPr>
              <p:cNvGrpSpPr/>
              <p:nvPr/>
            </p:nvGrpSpPr>
            <p:grpSpPr>
              <a:xfrm>
                <a:off x="3345633" y="1693193"/>
                <a:ext cx="2467971" cy="595615"/>
                <a:chOff x="556375" y="3157850"/>
                <a:chExt cx="1941900" cy="797400"/>
              </a:xfrm>
              <a:solidFill>
                <a:srgbClr val="EDF0EF"/>
              </a:solidFill>
            </p:grpSpPr>
            <p:sp>
              <p:nvSpPr>
                <p:cNvPr id="38" name="Google Shape;156;p21">
                  <a:extLst>
                    <a:ext uri="{FF2B5EF4-FFF2-40B4-BE49-F238E27FC236}">
                      <a16:creationId xmlns:a16="http://schemas.microsoft.com/office/drawing/2014/main" id="{CD1F98BC-D588-F973-1EBE-EC11DE8B1558}"/>
                    </a:ext>
                  </a:extLst>
                </p:cNvPr>
                <p:cNvSpPr/>
                <p:nvPr/>
              </p:nvSpPr>
              <p:spPr>
                <a:xfrm>
                  <a:off x="556375" y="3157850"/>
                  <a:ext cx="1941900" cy="797400"/>
                </a:xfrm>
                <a:prstGeom prst="roundRect">
                  <a:avLst>
                    <a:gd name="adj" fmla="val 5263"/>
                  </a:avLst>
                </a:prstGeom>
                <a:grpFill/>
                <a:ln>
                  <a:noFill/>
                </a:ln>
              </p:spPr>
              <p:txBody>
                <a:bodyPr spcFirstLastPara="1" wrap="square" lIns="114375" tIns="114375" rIns="114375" bIns="114375" anchor="ctr" anchorCtr="0">
                  <a:noAutofit/>
                </a:bodyPr>
                <a:lstStyle/>
                <a:p>
                  <a:pPr marL="0" lvl="0" indent="0" algn="ctr" rtl="0">
                    <a:spcBef>
                      <a:spcPts val="0"/>
                    </a:spcBef>
                    <a:spcAft>
                      <a:spcPts val="0"/>
                    </a:spcAft>
                    <a:buNone/>
                  </a:pPr>
                  <a:endParaRPr>
                    <a:solidFill>
                      <a:schemeClr val="tx1"/>
                    </a:solidFill>
                  </a:endParaRPr>
                </a:p>
              </p:txBody>
            </p:sp>
            <p:sp>
              <p:nvSpPr>
                <p:cNvPr id="39" name="Google Shape;157;p21">
                  <a:extLst>
                    <a:ext uri="{FF2B5EF4-FFF2-40B4-BE49-F238E27FC236}">
                      <a16:creationId xmlns:a16="http://schemas.microsoft.com/office/drawing/2014/main" id="{0793455C-B3EF-9AD6-97E7-34C27BB5470D}"/>
                    </a:ext>
                  </a:extLst>
                </p:cNvPr>
                <p:cNvSpPr txBox="1"/>
                <p:nvPr/>
              </p:nvSpPr>
              <p:spPr>
                <a:xfrm>
                  <a:off x="720172" y="3250550"/>
                  <a:ext cx="1614300" cy="612000"/>
                </a:xfrm>
                <a:prstGeom prst="rect">
                  <a:avLst/>
                </a:prstGeom>
                <a:grpFill/>
                <a:ln>
                  <a:noFill/>
                </a:ln>
              </p:spPr>
              <p:txBody>
                <a:bodyPr spcFirstLastPara="1" wrap="square" lIns="57200" tIns="57200" rIns="57200" bIns="57200" anchor="ctr" anchorCtr="0">
                  <a:noAutofit/>
                </a:bodyPr>
                <a:lstStyle/>
                <a:p>
                  <a:pPr marL="0" lvl="0" indent="0" algn="ctr" rtl="0">
                    <a:lnSpc>
                      <a:spcPct val="90000"/>
                    </a:lnSpc>
                    <a:spcBef>
                      <a:spcPts val="0"/>
                    </a:spcBef>
                    <a:spcAft>
                      <a:spcPts val="0"/>
                    </a:spcAft>
                    <a:buNone/>
                  </a:pPr>
                  <a:r>
                    <a:rPr lang="es" sz="1250">
                      <a:solidFill>
                        <a:schemeClr val="tx1"/>
                      </a:solidFill>
                      <a:latin typeface="Albert Sans ExtraBold"/>
                      <a:ea typeface="Albert Sans ExtraBold"/>
                      <a:cs typeface="Albert Sans ExtraBold"/>
                      <a:sym typeface="Albert Sans ExtraBold"/>
                    </a:rPr>
                    <a:t>Data protection</a:t>
                  </a:r>
                  <a:endParaRPr sz="1250">
                    <a:solidFill>
                      <a:schemeClr val="tx1"/>
                    </a:solidFill>
                    <a:latin typeface="Albert Sans ExtraBold"/>
                    <a:ea typeface="Albert Sans ExtraBold"/>
                    <a:cs typeface="Albert Sans ExtraBold"/>
                    <a:sym typeface="Albert Sans ExtraBold"/>
                  </a:endParaRPr>
                </a:p>
              </p:txBody>
            </p:sp>
          </p:grpSp>
          <p:sp>
            <p:nvSpPr>
              <p:cNvPr id="40" name="Google Shape;156;p21">
                <a:extLst>
                  <a:ext uri="{FF2B5EF4-FFF2-40B4-BE49-F238E27FC236}">
                    <a16:creationId xmlns:a16="http://schemas.microsoft.com/office/drawing/2014/main" id="{22CFC237-B3D5-08EF-FBFA-BD6B6F41A1A3}"/>
                  </a:ext>
                </a:extLst>
              </p:cNvPr>
              <p:cNvSpPr/>
              <p:nvPr/>
            </p:nvSpPr>
            <p:spPr>
              <a:xfrm>
                <a:off x="3345633" y="2177161"/>
                <a:ext cx="208171" cy="185466"/>
              </a:xfrm>
              <a:prstGeom prst="roundRect">
                <a:avLst>
                  <a:gd name="adj" fmla="val 0"/>
                </a:avLst>
              </a:prstGeom>
              <a:solidFill>
                <a:srgbClr val="EDF0EF"/>
              </a:solidFill>
              <a:ln>
                <a:noFill/>
              </a:ln>
            </p:spPr>
            <p:txBody>
              <a:bodyPr spcFirstLastPara="1" wrap="square" lIns="114375" tIns="114375" rIns="114375" bIns="114375" anchor="ctr" anchorCtr="0">
                <a:noAutofit/>
              </a:bodyPr>
              <a:lstStyle/>
              <a:p>
                <a:pPr marL="0" lvl="0" indent="0" algn="ctr" rtl="0">
                  <a:spcBef>
                    <a:spcPts val="0"/>
                  </a:spcBef>
                  <a:spcAft>
                    <a:spcPts val="0"/>
                  </a:spcAft>
                  <a:buNone/>
                </a:pPr>
                <a:endParaRPr>
                  <a:solidFill>
                    <a:schemeClr val="tx1"/>
                  </a:solidFill>
                </a:endParaRPr>
              </a:p>
            </p:txBody>
          </p:sp>
          <p:sp>
            <p:nvSpPr>
              <p:cNvPr id="41" name="Google Shape;156;p21">
                <a:extLst>
                  <a:ext uri="{FF2B5EF4-FFF2-40B4-BE49-F238E27FC236}">
                    <a16:creationId xmlns:a16="http://schemas.microsoft.com/office/drawing/2014/main" id="{4CD45023-9DB2-EF68-170C-4E68A30797B0}"/>
                  </a:ext>
                </a:extLst>
              </p:cNvPr>
              <p:cNvSpPr/>
              <p:nvPr/>
            </p:nvSpPr>
            <p:spPr>
              <a:xfrm>
                <a:off x="5601330" y="2199480"/>
                <a:ext cx="208171" cy="185466"/>
              </a:xfrm>
              <a:prstGeom prst="roundRect">
                <a:avLst>
                  <a:gd name="adj" fmla="val 0"/>
                </a:avLst>
              </a:prstGeom>
              <a:solidFill>
                <a:srgbClr val="EDF0EF"/>
              </a:solidFill>
              <a:ln>
                <a:noFill/>
              </a:ln>
            </p:spPr>
            <p:txBody>
              <a:bodyPr spcFirstLastPara="1" wrap="square" lIns="114375" tIns="114375" rIns="114375" bIns="114375" anchor="ctr" anchorCtr="0">
                <a:noAutofit/>
              </a:bodyPr>
              <a:lstStyle/>
              <a:p>
                <a:pPr marL="0" lvl="0" indent="0" algn="ctr" rtl="0">
                  <a:spcBef>
                    <a:spcPts val="0"/>
                  </a:spcBef>
                  <a:spcAft>
                    <a:spcPts val="0"/>
                  </a:spcAft>
                  <a:buNone/>
                </a:pPr>
                <a:endParaRPr>
                  <a:solidFill>
                    <a:schemeClr val="tx1"/>
                  </a:solidFill>
                </a:endParaRPr>
              </a:p>
            </p:txBody>
          </p:sp>
        </p:grpSp>
        <p:grpSp>
          <p:nvGrpSpPr>
            <p:cNvPr id="136" name="Grupo 135">
              <a:extLst>
                <a:ext uri="{FF2B5EF4-FFF2-40B4-BE49-F238E27FC236}">
                  <a16:creationId xmlns:a16="http://schemas.microsoft.com/office/drawing/2014/main" id="{762DF4BF-E509-59FA-5F5F-20720CD35682}"/>
                </a:ext>
              </a:extLst>
            </p:cNvPr>
            <p:cNvGrpSpPr/>
            <p:nvPr/>
          </p:nvGrpSpPr>
          <p:grpSpPr>
            <a:xfrm>
              <a:off x="6152917" y="1389912"/>
              <a:ext cx="2991083" cy="3358132"/>
              <a:chOff x="6036284" y="1698670"/>
              <a:chExt cx="2991083" cy="3358132"/>
            </a:xfrm>
          </p:grpSpPr>
          <p:pic>
            <p:nvPicPr>
              <p:cNvPr id="7" name="Imagen 6">
                <a:extLst>
                  <a:ext uri="{FF2B5EF4-FFF2-40B4-BE49-F238E27FC236}">
                    <a16:creationId xmlns:a16="http://schemas.microsoft.com/office/drawing/2014/main" id="{AFFA0965-5D24-087D-3AB0-53618BBA3AE0}"/>
                  </a:ext>
                </a:extLst>
              </p:cNvPr>
              <p:cNvPicPr>
                <a:picLocks noChangeAspect="1"/>
              </p:cNvPicPr>
              <p:nvPr/>
            </p:nvPicPr>
            <p:blipFill>
              <a:blip r:embed="rId4"/>
              <a:stretch>
                <a:fillRect/>
              </a:stretch>
            </p:blipFill>
            <p:spPr>
              <a:xfrm>
                <a:off x="6036284" y="2065719"/>
                <a:ext cx="2991083" cy="2991083"/>
              </a:xfrm>
              <a:prstGeom prst="rect">
                <a:avLst/>
              </a:prstGeom>
            </p:spPr>
          </p:pic>
          <p:grpSp>
            <p:nvGrpSpPr>
              <p:cNvPr id="128" name="Google Shape;155;p21">
                <a:extLst>
                  <a:ext uri="{FF2B5EF4-FFF2-40B4-BE49-F238E27FC236}">
                    <a16:creationId xmlns:a16="http://schemas.microsoft.com/office/drawing/2014/main" id="{AC135061-A72C-5529-5D44-241B3F9F1923}"/>
                  </a:ext>
                </a:extLst>
              </p:cNvPr>
              <p:cNvGrpSpPr/>
              <p:nvPr/>
            </p:nvGrpSpPr>
            <p:grpSpPr>
              <a:xfrm>
                <a:off x="6301356" y="1698670"/>
                <a:ext cx="2467971" cy="595615"/>
                <a:chOff x="556375" y="3157850"/>
                <a:chExt cx="1941900" cy="797400"/>
              </a:xfrm>
              <a:solidFill>
                <a:srgbClr val="EDF0EF"/>
              </a:solidFill>
            </p:grpSpPr>
            <p:sp>
              <p:nvSpPr>
                <p:cNvPr id="129" name="Google Shape;156;p21">
                  <a:extLst>
                    <a:ext uri="{FF2B5EF4-FFF2-40B4-BE49-F238E27FC236}">
                      <a16:creationId xmlns:a16="http://schemas.microsoft.com/office/drawing/2014/main" id="{7EC74852-690B-07C1-FF88-BF5BFEBE2AF5}"/>
                    </a:ext>
                  </a:extLst>
                </p:cNvPr>
                <p:cNvSpPr/>
                <p:nvPr/>
              </p:nvSpPr>
              <p:spPr>
                <a:xfrm>
                  <a:off x="556375" y="3157850"/>
                  <a:ext cx="1941900" cy="797400"/>
                </a:xfrm>
                <a:prstGeom prst="roundRect">
                  <a:avLst>
                    <a:gd name="adj" fmla="val 5263"/>
                  </a:avLst>
                </a:prstGeom>
                <a:grpFill/>
                <a:ln>
                  <a:noFill/>
                </a:ln>
              </p:spPr>
              <p:txBody>
                <a:bodyPr spcFirstLastPara="1" wrap="square" lIns="114375" tIns="114375" rIns="114375" bIns="114375" anchor="ctr" anchorCtr="0">
                  <a:noAutofit/>
                </a:bodyPr>
                <a:lstStyle/>
                <a:p>
                  <a:pPr marL="0" lvl="0" indent="0" algn="ctr" rtl="0">
                    <a:spcBef>
                      <a:spcPts val="0"/>
                    </a:spcBef>
                    <a:spcAft>
                      <a:spcPts val="0"/>
                    </a:spcAft>
                    <a:buNone/>
                  </a:pPr>
                  <a:endParaRPr>
                    <a:solidFill>
                      <a:schemeClr val="tx1"/>
                    </a:solidFill>
                  </a:endParaRPr>
                </a:p>
              </p:txBody>
            </p:sp>
            <p:sp>
              <p:nvSpPr>
                <p:cNvPr id="130" name="Google Shape;157;p21">
                  <a:extLst>
                    <a:ext uri="{FF2B5EF4-FFF2-40B4-BE49-F238E27FC236}">
                      <a16:creationId xmlns:a16="http://schemas.microsoft.com/office/drawing/2014/main" id="{DD3F04CA-F4EA-6BB9-B6DF-16652F2598D5}"/>
                    </a:ext>
                  </a:extLst>
                </p:cNvPr>
                <p:cNvSpPr txBox="1"/>
                <p:nvPr/>
              </p:nvSpPr>
              <p:spPr>
                <a:xfrm>
                  <a:off x="720172" y="3250551"/>
                  <a:ext cx="1614300" cy="612000"/>
                </a:xfrm>
                <a:prstGeom prst="rect">
                  <a:avLst/>
                </a:prstGeom>
                <a:grpFill/>
                <a:ln>
                  <a:noFill/>
                </a:ln>
              </p:spPr>
              <p:txBody>
                <a:bodyPr spcFirstLastPara="1" wrap="square" lIns="57200" tIns="57200" rIns="57200" bIns="57200" anchor="ctr" anchorCtr="0">
                  <a:noAutofit/>
                </a:bodyPr>
                <a:lstStyle/>
                <a:p>
                  <a:pPr marL="0" lvl="0" indent="0" algn="ctr" rtl="0">
                    <a:lnSpc>
                      <a:spcPct val="90000"/>
                    </a:lnSpc>
                    <a:spcBef>
                      <a:spcPts val="0"/>
                    </a:spcBef>
                    <a:spcAft>
                      <a:spcPts val="0"/>
                    </a:spcAft>
                    <a:buNone/>
                  </a:pPr>
                  <a:r>
                    <a:rPr lang="es" sz="1250">
                      <a:solidFill>
                        <a:schemeClr val="tx1"/>
                      </a:solidFill>
                      <a:latin typeface="Albert Sans ExtraBold"/>
                      <a:ea typeface="Albert Sans ExtraBold"/>
                      <a:cs typeface="Albert Sans ExtraBold"/>
                      <a:sym typeface="Albert Sans ExtraBold"/>
                    </a:rPr>
                    <a:t>Isolation &amp; compliance</a:t>
                  </a:r>
                  <a:endParaRPr sz="1250">
                    <a:solidFill>
                      <a:schemeClr val="tx1"/>
                    </a:solidFill>
                    <a:latin typeface="Albert Sans ExtraBold"/>
                    <a:ea typeface="Albert Sans ExtraBold"/>
                    <a:cs typeface="Albert Sans ExtraBold"/>
                    <a:sym typeface="Albert Sans ExtraBold"/>
                  </a:endParaRPr>
                </a:p>
              </p:txBody>
            </p:sp>
          </p:grpSp>
          <p:sp>
            <p:nvSpPr>
              <p:cNvPr id="131" name="Google Shape;156;p21">
                <a:extLst>
                  <a:ext uri="{FF2B5EF4-FFF2-40B4-BE49-F238E27FC236}">
                    <a16:creationId xmlns:a16="http://schemas.microsoft.com/office/drawing/2014/main" id="{F1BFC063-EB2C-BB51-5DD4-BE6E0C8A1EA0}"/>
                  </a:ext>
                </a:extLst>
              </p:cNvPr>
              <p:cNvSpPr/>
              <p:nvPr/>
            </p:nvSpPr>
            <p:spPr>
              <a:xfrm>
                <a:off x="6301356" y="2182637"/>
                <a:ext cx="208171" cy="185466"/>
              </a:xfrm>
              <a:prstGeom prst="roundRect">
                <a:avLst>
                  <a:gd name="adj" fmla="val 0"/>
                </a:avLst>
              </a:prstGeom>
              <a:solidFill>
                <a:srgbClr val="EDF0EF"/>
              </a:solidFill>
              <a:ln>
                <a:noFill/>
              </a:ln>
            </p:spPr>
            <p:txBody>
              <a:bodyPr spcFirstLastPara="1" wrap="square" lIns="114375" tIns="114375" rIns="114375" bIns="114375" anchor="ctr" anchorCtr="0">
                <a:noAutofit/>
              </a:bodyPr>
              <a:lstStyle/>
              <a:p>
                <a:pPr marL="0" lvl="0" indent="0" algn="ctr" rtl="0">
                  <a:spcBef>
                    <a:spcPts val="0"/>
                  </a:spcBef>
                  <a:spcAft>
                    <a:spcPts val="0"/>
                  </a:spcAft>
                  <a:buNone/>
                </a:pPr>
                <a:endParaRPr>
                  <a:solidFill>
                    <a:schemeClr val="tx1"/>
                  </a:solidFill>
                </a:endParaRPr>
              </a:p>
            </p:txBody>
          </p:sp>
          <p:sp>
            <p:nvSpPr>
              <p:cNvPr id="132" name="Google Shape;156;p21">
                <a:extLst>
                  <a:ext uri="{FF2B5EF4-FFF2-40B4-BE49-F238E27FC236}">
                    <a16:creationId xmlns:a16="http://schemas.microsoft.com/office/drawing/2014/main" id="{BAE5F019-47E5-D503-8731-B3E01616C68C}"/>
                  </a:ext>
                </a:extLst>
              </p:cNvPr>
              <p:cNvSpPr/>
              <p:nvPr/>
            </p:nvSpPr>
            <p:spPr>
              <a:xfrm>
                <a:off x="8557054" y="2204956"/>
                <a:ext cx="208171" cy="185466"/>
              </a:xfrm>
              <a:prstGeom prst="roundRect">
                <a:avLst>
                  <a:gd name="adj" fmla="val 0"/>
                </a:avLst>
              </a:prstGeom>
              <a:solidFill>
                <a:srgbClr val="EDF0EF"/>
              </a:solidFill>
              <a:ln>
                <a:noFill/>
              </a:ln>
            </p:spPr>
            <p:txBody>
              <a:bodyPr spcFirstLastPara="1" wrap="square" lIns="114375" tIns="114375" rIns="114375" bIns="114375" anchor="ctr" anchorCtr="0">
                <a:noAutofit/>
              </a:bodyPr>
              <a:lstStyle/>
              <a:p>
                <a:pPr marL="0" lvl="0" indent="0" algn="ctr" rtl="0">
                  <a:spcBef>
                    <a:spcPts val="0"/>
                  </a:spcBef>
                  <a:spcAft>
                    <a:spcPts val="0"/>
                  </a:spcAft>
                  <a:buNone/>
                </a:pPr>
                <a:endParaRPr>
                  <a:solidFill>
                    <a:schemeClr val="tx1"/>
                  </a:solidFill>
                </a:endParaRPr>
              </a:p>
            </p:txBody>
          </p:sp>
        </p:grpSp>
        <p:sp>
          <p:nvSpPr>
            <p:cNvPr id="137" name="Google Shape;147;p20">
              <a:extLst>
                <a:ext uri="{FF2B5EF4-FFF2-40B4-BE49-F238E27FC236}">
                  <a16:creationId xmlns:a16="http://schemas.microsoft.com/office/drawing/2014/main" id="{953A147B-8198-3FA0-C23C-37B5472B11CE}"/>
                </a:ext>
              </a:extLst>
            </p:cNvPr>
            <p:cNvSpPr txBox="1"/>
            <p:nvPr/>
          </p:nvSpPr>
          <p:spPr>
            <a:xfrm>
              <a:off x="274882" y="681697"/>
              <a:ext cx="2451130" cy="70821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a:solidFill>
                    <a:schemeClr val="tx1"/>
                  </a:solidFill>
                  <a:latin typeface="Inter" panose="02000503000000020004" pitchFamily="2" charset="0"/>
                  <a:ea typeface="Inter" panose="02000503000000020004" pitchFamily="2" charset="0"/>
                  <a:cs typeface="Inter"/>
                  <a:sym typeface="Inter"/>
                </a:rPr>
                <a:t>RBAC, namespaces, </a:t>
              </a:r>
              <a:r>
                <a:rPr lang="en-US" sz="1500" err="1">
                  <a:solidFill>
                    <a:schemeClr val="tx1"/>
                  </a:solidFill>
                  <a:latin typeface="Inter" panose="02000503000000020004" pitchFamily="2" charset="0"/>
                  <a:ea typeface="Inter" panose="02000503000000020004" pitchFamily="2" charset="0"/>
                  <a:cs typeface="Inter"/>
                  <a:sym typeface="Inter"/>
                </a:rPr>
                <a:t>ServiceAccounts</a:t>
              </a:r>
              <a:endParaRPr sz="1500">
                <a:solidFill>
                  <a:schemeClr val="tx1"/>
                </a:solidFill>
                <a:latin typeface="Inter" panose="02000503000000020004" pitchFamily="2" charset="0"/>
                <a:ea typeface="Inter" panose="02000503000000020004" pitchFamily="2" charset="0"/>
                <a:cs typeface="Inter"/>
                <a:sym typeface="Inter"/>
              </a:endParaRPr>
            </a:p>
          </p:txBody>
        </p:sp>
        <p:sp>
          <p:nvSpPr>
            <p:cNvPr id="138" name="Google Shape;147;p20">
              <a:extLst>
                <a:ext uri="{FF2B5EF4-FFF2-40B4-BE49-F238E27FC236}">
                  <a16:creationId xmlns:a16="http://schemas.microsoft.com/office/drawing/2014/main" id="{A61E642F-A4A0-6940-2150-B25C8B6313AB}"/>
                </a:ext>
              </a:extLst>
            </p:cNvPr>
            <p:cNvSpPr txBox="1"/>
            <p:nvPr/>
          </p:nvSpPr>
          <p:spPr>
            <a:xfrm>
              <a:off x="3345634" y="681697"/>
              <a:ext cx="2451130" cy="70821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a:solidFill>
                    <a:schemeClr val="tx1"/>
                  </a:solidFill>
                  <a:latin typeface="Inter" panose="02000503000000020004" pitchFamily="2" charset="0"/>
                  <a:ea typeface="Inter" panose="02000503000000020004" pitchFamily="2" charset="0"/>
                  <a:cs typeface="Inter"/>
                  <a:sym typeface="Inter"/>
                </a:rPr>
                <a:t>Secrets from Vault/K8s, encrypted storage</a:t>
              </a:r>
              <a:endParaRPr sz="1500">
                <a:solidFill>
                  <a:schemeClr val="tx1"/>
                </a:solidFill>
                <a:latin typeface="Inter" panose="02000503000000020004" pitchFamily="2" charset="0"/>
                <a:ea typeface="Inter" panose="02000503000000020004" pitchFamily="2" charset="0"/>
                <a:cs typeface="Inter"/>
                <a:sym typeface="Inter"/>
              </a:endParaRPr>
            </a:p>
          </p:txBody>
        </p:sp>
        <p:sp>
          <p:nvSpPr>
            <p:cNvPr id="139" name="Google Shape;147;p20">
              <a:extLst>
                <a:ext uri="{FF2B5EF4-FFF2-40B4-BE49-F238E27FC236}">
                  <a16:creationId xmlns:a16="http://schemas.microsoft.com/office/drawing/2014/main" id="{1E90C11D-F781-9BBB-895F-18C0D0231BB5}"/>
                </a:ext>
              </a:extLst>
            </p:cNvPr>
            <p:cNvSpPr txBox="1"/>
            <p:nvPr/>
          </p:nvSpPr>
          <p:spPr>
            <a:xfrm>
              <a:off x="6416386" y="681321"/>
              <a:ext cx="2451130" cy="70821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a:solidFill>
                    <a:schemeClr val="tx1"/>
                  </a:solidFill>
                  <a:latin typeface="Inter" panose="02000503000000020004" pitchFamily="2" charset="0"/>
                  <a:ea typeface="Inter" panose="02000503000000020004" pitchFamily="2" charset="0"/>
                  <a:cs typeface="Inter"/>
                  <a:sym typeface="Inter"/>
                </a:rPr>
                <a:t>Pod security, audit logs, multi-tenant safety</a:t>
              </a:r>
              <a:endParaRPr sz="1500">
                <a:solidFill>
                  <a:schemeClr val="tx1"/>
                </a:solidFill>
                <a:latin typeface="Inter" panose="02000503000000020004" pitchFamily="2" charset="0"/>
                <a:ea typeface="Inter" panose="02000503000000020004" pitchFamily="2" charset="0"/>
                <a:cs typeface="Inter"/>
                <a:sym typeface="Inter"/>
              </a:endParaRPr>
            </a:p>
          </p:txBody>
        </p:sp>
      </p:grpSp>
      <p:sp>
        <p:nvSpPr>
          <p:cNvPr id="141" name="CuadroTexto 140">
            <a:extLst>
              <a:ext uri="{FF2B5EF4-FFF2-40B4-BE49-F238E27FC236}">
                <a16:creationId xmlns:a16="http://schemas.microsoft.com/office/drawing/2014/main" id="{9CD88A1F-8E65-099F-CB8F-EB5C59DB700B}"/>
              </a:ext>
            </a:extLst>
          </p:cNvPr>
          <p:cNvSpPr txBox="1"/>
          <p:nvPr/>
        </p:nvSpPr>
        <p:spPr>
          <a:xfrm>
            <a:off x="1" y="4737011"/>
            <a:ext cx="9144000" cy="307777"/>
          </a:xfrm>
          <a:prstGeom prst="rect">
            <a:avLst/>
          </a:prstGeom>
          <a:solidFill>
            <a:srgbClr val="F25F41"/>
          </a:solidFill>
        </p:spPr>
        <p:txBody>
          <a:bodyPr wrap="square">
            <a:spAutoFit/>
          </a:bodyPr>
          <a:lstStyle/>
          <a:p>
            <a:pPr algn="ctr"/>
            <a:r>
              <a:rPr lang="es-MX" sz="1400" b="1" u="none" strike="noStrike">
                <a:solidFill>
                  <a:schemeClr val="bg1"/>
                </a:solidFill>
                <a:effectLst/>
                <a:latin typeface="Albert Sans Black" pitchFamily="2" charset="77"/>
              </a:rPr>
              <a:t>Argo leverages Kubernetes security</a:t>
            </a:r>
            <a:endParaRPr lang="es-MX" b="1">
              <a:solidFill>
                <a:schemeClr val="bg1"/>
              </a:solidFill>
              <a:latin typeface="Albert Sans Black" pitchFamily="2" charset="77"/>
            </a:endParaRPr>
          </a:p>
        </p:txBody>
      </p:sp>
    </p:spTree>
    <p:extLst>
      <p:ext uri="{BB962C8B-B14F-4D97-AF65-F5344CB8AC3E}">
        <p14:creationId xmlns:p14="http://schemas.microsoft.com/office/powerpoint/2010/main" val="385487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alpha val="13920"/>
          </a:srgbClr>
        </a:solidFill>
        <a:effectLst/>
      </p:bgPr>
    </p:bg>
    <p:spTree>
      <p:nvGrpSpPr>
        <p:cNvPr id="1" name="Shape 112">
          <a:extLst>
            <a:ext uri="{FF2B5EF4-FFF2-40B4-BE49-F238E27FC236}">
              <a16:creationId xmlns:a16="http://schemas.microsoft.com/office/drawing/2014/main" id="{10493C01-51D1-6C3B-2031-95BB5FC33CA9}"/>
            </a:ext>
          </a:extLst>
        </p:cNvPr>
        <p:cNvGrpSpPr/>
        <p:nvPr/>
      </p:nvGrpSpPr>
      <p:grpSpPr>
        <a:xfrm>
          <a:off x="0" y="0"/>
          <a:ext cx="0" cy="0"/>
          <a:chOff x="0" y="0"/>
          <a:chExt cx="0" cy="0"/>
        </a:xfrm>
      </p:grpSpPr>
      <p:sp>
        <p:nvSpPr>
          <p:cNvPr id="31" name="Rectángulo 30">
            <a:extLst>
              <a:ext uri="{FF2B5EF4-FFF2-40B4-BE49-F238E27FC236}">
                <a16:creationId xmlns:a16="http://schemas.microsoft.com/office/drawing/2014/main" id="{AECA810E-AC63-2DB5-C873-4EA125A7A8D1}"/>
              </a:ext>
            </a:extLst>
          </p:cNvPr>
          <p:cNvSpPr/>
          <p:nvPr/>
        </p:nvSpPr>
        <p:spPr>
          <a:xfrm>
            <a:off x="0" y="0"/>
            <a:ext cx="9143999"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Google Shape;157;p30">
            <a:extLst>
              <a:ext uri="{FF2B5EF4-FFF2-40B4-BE49-F238E27FC236}">
                <a16:creationId xmlns:a16="http://schemas.microsoft.com/office/drawing/2014/main" id="{B9397F6F-F257-0ED3-9AB2-E0874308156B}"/>
              </a:ext>
            </a:extLst>
          </p:cNvPr>
          <p:cNvSpPr/>
          <p:nvPr/>
        </p:nvSpPr>
        <p:spPr>
          <a:xfrm>
            <a:off x="4949940" y="-4242501"/>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1</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4" name="Google Shape;158;p30">
            <a:extLst>
              <a:ext uri="{FF2B5EF4-FFF2-40B4-BE49-F238E27FC236}">
                <a16:creationId xmlns:a16="http://schemas.microsoft.com/office/drawing/2014/main" id="{D044E81E-D172-CD8E-035A-549D222FC9B8}"/>
              </a:ext>
            </a:extLst>
          </p:cNvPr>
          <p:cNvSpPr/>
          <p:nvPr/>
        </p:nvSpPr>
        <p:spPr>
          <a:xfrm>
            <a:off x="4967340" y="-3601749"/>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2</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5" name="Google Shape;159;p30">
            <a:extLst>
              <a:ext uri="{FF2B5EF4-FFF2-40B4-BE49-F238E27FC236}">
                <a16:creationId xmlns:a16="http://schemas.microsoft.com/office/drawing/2014/main" id="{9CF0AFE8-5220-FED0-18D6-BC18D42A0741}"/>
              </a:ext>
            </a:extLst>
          </p:cNvPr>
          <p:cNvSpPr/>
          <p:nvPr/>
        </p:nvSpPr>
        <p:spPr>
          <a:xfrm>
            <a:off x="4967490" y="-2960997"/>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3</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6" name="Google Shape;160;p30">
            <a:extLst>
              <a:ext uri="{FF2B5EF4-FFF2-40B4-BE49-F238E27FC236}">
                <a16:creationId xmlns:a16="http://schemas.microsoft.com/office/drawing/2014/main" id="{208C3DCE-4325-1C0D-55EA-C914DA471E4A}"/>
              </a:ext>
            </a:extLst>
          </p:cNvPr>
          <p:cNvSpPr/>
          <p:nvPr/>
        </p:nvSpPr>
        <p:spPr>
          <a:xfrm>
            <a:off x="4958565" y="-2320251"/>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4</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7" name="Google Shape;161;p30">
            <a:extLst>
              <a:ext uri="{FF2B5EF4-FFF2-40B4-BE49-F238E27FC236}">
                <a16:creationId xmlns:a16="http://schemas.microsoft.com/office/drawing/2014/main" id="{6657BA8B-E9AC-8189-23CB-18C2DCCEA6F5}"/>
              </a:ext>
            </a:extLst>
          </p:cNvPr>
          <p:cNvSpPr/>
          <p:nvPr/>
        </p:nvSpPr>
        <p:spPr>
          <a:xfrm>
            <a:off x="4975965" y="-1679499"/>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5</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8" name="Google Shape;162;p30">
            <a:extLst>
              <a:ext uri="{FF2B5EF4-FFF2-40B4-BE49-F238E27FC236}">
                <a16:creationId xmlns:a16="http://schemas.microsoft.com/office/drawing/2014/main" id="{8328727C-EDE6-C6E4-F357-50ADB1E0D7E7}"/>
              </a:ext>
            </a:extLst>
          </p:cNvPr>
          <p:cNvSpPr/>
          <p:nvPr/>
        </p:nvSpPr>
        <p:spPr>
          <a:xfrm>
            <a:off x="4976115" y="-1038747"/>
            <a:ext cx="502800" cy="515400"/>
          </a:xfrm>
          <a:prstGeom prst="ellipse">
            <a:avLst/>
          </a:prstGeom>
          <a:noFill/>
          <a:ln w="9525" cap="flat" cmpd="sng">
            <a:solidFill>
              <a:srgbClr val="F25F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300" b="1" i="0" u="none" strike="noStrike" kern="0" cap="none" spc="0" normalizeH="0" baseline="0" noProof="0">
                <a:ln>
                  <a:noFill/>
                </a:ln>
                <a:solidFill>
                  <a:srgbClr val="F25F41"/>
                </a:solidFill>
                <a:effectLst/>
                <a:uLnTx/>
                <a:uFillTx/>
                <a:latin typeface="Inter"/>
                <a:ea typeface="Inter"/>
                <a:cs typeface="Inter"/>
                <a:sym typeface="Inter"/>
              </a:rPr>
              <a:t>6</a:t>
            </a:r>
            <a:endParaRPr kumimoji="0" sz="2300" b="1"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9" name="Google Shape;163;p30">
            <a:extLst>
              <a:ext uri="{FF2B5EF4-FFF2-40B4-BE49-F238E27FC236}">
                <a16:creationId xmlns:a16="http://schemas.microsoft.com/office/drawing/2014/main" id="{BE7B5424-BE0F-9EEA-80CF-61C10B3048DF}"/>
              </a:ext>
            </a:extLst>
          </p:cNvPr>
          <p:cNvSpPr txBox="1"/>
          <p:nvPr/>
        </p:nvSpPr>
        <p:spPr>
          <a:xfrm>
            <a:off x="5580872" y="-4169445"/>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Prologue</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0" name="Google Shape;164;p30">
            <a:extLst>
              <a:ext uri="{FF2B5EF4-FFF2-40B4-BE49-F238E27FC236}">
                <a16:creationId xmlns:a16="http://schemas.microsoft.com/office/drawing/2014/main" id="{C6A11A0B-04A4-7F6C-D97A-82D2DE1C28DD}"/>
              </a:ext>
            </a:extLst>
          </p:cNvPr>
          <p:cNvSpPr txBox="1"/>
          <p:nvPr/>
        </p:nvSpPr>
        <p:spPr>
          <a:xfrm>
            <a:off x="5580872" y="-3528695"/>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Chaos</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1" name="Google Shape;165;p30">
            <a:extLst>
              <a:ext uri="{FF2B5EF4-FFF2-40B4-BE49-F238E27FC236}">
                <a16:creationId xmlns:a16="http://schemas.microsoft.com/office/drawing/2014/main" id="{D9E64465-63FB-02D0-1FDB-DA5B1857F600}"/>
              </a:ext>
            </a:extLst>
          </p:cNvPr>
          <p:cNvSpPr txBox="1"/>
          <p:nvPr/>
        </p:nvSpPr>
        <p:spPr>
          <a:xfrm>
            <a:off x="5580872" y="-2887945"/>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Battle</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2" name="Google Shape;166;p30">
            <a:extLst>
              <a:ext uri="{FF2B5EF4-FFF2-40B4-BE49-F238E27FC236}">
                <a16:creationId xmlns:a16="http://schemas.microsoft.com/office/drawing/2014/main" id="{CEA91A50-172D-AFAE-5BB4-0667C9A515FF}"/>
              </a:ext>
            </a:extLst>
          </p:cNvPr>
          <p:cNvSpPr txBox="1"/>
          <p:nvPr/>
        </p:nvSpPr>
        <p:spPr>
          <a:xfrm>
            <a:off x="5580872" y="-2245620"/>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Three Labors</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3" name="Google Shape;167;p30">
            <a:extLst>
              <a:ext uri="{FF2B5EF4-FFF2-40B4-BE49-F238E27FC236}">
                <a16:creationId xmlns:a16="http://schemas.microsoft.com/office/drawing/2014/main" id="{BD32BF06-DE06-9F0F-A541-0E1B778C7CDB}"/>
              </a:ext>
            </a:extLst>
          </p:cNvPr>
          <p:cNvSpPr txBox="1"/>
          <p:nvPr/>
        </p:nvSpPr>
        <p:spPr>
          <a:xfrm>
            <a:off x="5580872" y="-1603295"/>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Flow</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4" name="Google Shape;168;p30">
            <a:extLst>
              <a:ext uri="{FF2B5EF4-FFF2-40B4-BE49-F238E27FC236}">
                <a16:creationId xmlns:a16="http://schemas.microsoft.com/office/drawing/2014/main" id="{B875B164-48F1-A333-A714-F28715BA3BB3}"/>
              </a:ext>
            </a:extLst>
          </p:cNvPr>
          <p:cNvSpPr txBox="1"/>
          <p:nvPr/>
        </p:nvSpPr>
        <p:spPr>
          <a:xfrm>
            <a:off x="5580872" y="-962545"/>
            <a:ext cx="2283600" cy="369300"/>
          </a:xfrm>
          <a:prstGeom prst="rect">
            <a:avLst/>
          </a:prstGeom>
          <a:no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 sz="1500" b="0" i="0" u="none" strike="noStrike" kern="0" cap="none" spc="0" normalizeH="0" baseline="0" noProof="0">
                <a:ln>
                  <a:noFill/>
                </a:ln>
                <a:solidFill>
                  <a:srgbClr val="F25F41"/>
                </a:solidFill>
                <a:effectLst/>
                <a:uLnTx/>
                <a:uFillTx/>
                <a:latin typeface="Inter SemiBold"/>
                <a:ea typeface="Inter SemiBold"/>
                <a:cs typeface="Inter SemiBold"/>
                <a:sym typeface="Inter SemiBold"/>
              </a:rPr>
              <a:t>The Paths Beyond</a:t>
            </a:r>
            <a:endParaRPr kumimoji="0" sz="900" b="0" i="0" u="none" strike="noStrike" kern="0" cap="none" spc="0" normalizeH="0" baseline="0" noProof="0">
              <a:ln>
                <a:noFill/>
              </a:ln>
              <a:solidFill>
                <a:srgbClr val="F25F41"/>
              </a:solidFill>
              <a:effectLst/>
              <a:uLnTx/>
              <a:uFillTx/>
              <a:latin typeface="Inter"/>
              <a:ea typeface="Inter"/>
              <a:cs typeface="Inter"/>
              <a:sym typeface="Inter"/>
            </a:endParaRPr>
          </a:p>
        </p:txBody>
      </p:sp>
      <p:sp>
        <p:nvSpPr>
          <p:cNvPr id="17" name="Google Shape;169;p30">
            <a:extLst>
              <a:ext uri="{FF2B5EF4-FFF2-40B4-BE49-F238E27FC236}">
                <a16:creationId xmlns:a16="http://schemas.microsoft.com/office/drawing/2014/main" id="{B034F068-A5BC-3A07-FC00-F2D1F145F604}"/>
              </a:ext>
            </a:extLst>
          </p:cNvPr>
          <p:cNvSpPr txBox="1"/>
          <p:nvPr/>
        </p:nvSpPr>
        <p:spPr>
          <a:xfrm>
            <a:off x="324646" y="-4477101"/>
            <a:ext cx="2858100" cy="492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00"/>
              <a:buFont typeface="Arial"/>
              <a:buNone/>
              <a:tabLst/>
              <a:defRPr/>
            </a:pPr>
            <a:r>
              <a:rPr kumimoji="0" lang="es" sz="2200" b="1" i="1" u="none" strike="noStrike" kern="0" cap="none" spc="0" normalizeH="0" baseline="0" noProof="0">
                <a:ln>
                  <a:noFill/>
                </a:ln>
                <a:solidFill>
                  <a:srgbClr val="FFFFFF"/>
                </a:solidFill>
                <a:effectLst/>
                <a:uLnTx/>
                <a:uFillTx/>
                <a:latin typeface="Source Serif Pro"/>
                <a:ea typeface="Source Serif Pro"/>
                <a:cs typeface="Source Serif Pro"/>
                <a:sym typeface="Source Serif Pro"/>
              </a:rPr>
              <a:t>Agenda/Index</a:t>
            </a:r>
            <a:endParaRPr kumimoji="0" sz="2200" b="1" i="1" u="none" strike="noStrike" kern="0" cap="none" spc="0" normalizeH="0" baseline="0" noProof="0">
              <a:ln>
                <a:noFill/>
              </a:ln>
              <a:solidFill>
                <a:srgbClr val="FFFFFF"/>
              </a:solidFill>
              <a:effectLst/>
              <a:uLnTx/>
              <a:uFillTx/>
              <a:latin typeface="Source Serif Pro"/>
              <a:ea typeface="Source Serif Pro"/>
              <a:cs typeface="Source Serif Pro"/>
              <a:sym typeface="Source Serif Pro"/>
            </a:endParaRPr>
          </a:p>
        </p:txBody>
      </p:sp>
      <p:cxnSp>
        <p:nvCxnSpPr>
          <p:cNvPr id="18" name="Google Shape;170;p30">
            <a:extLst>
              <a:ext uri="{FF2B5EF4-FFF2-40B4-BE49-F238E27FC236}">
                <a16:creationId xmlns:a16="http://schemas.microsoft.com/office/drawing/2014/main" id="{353ABA45-9EF2-409B-2E00-A3F8B136B855}"/>
              </a:ext>
            </a:extLst>
          </p:cNvPr>
          <p:cNvCxnSpPr/>
          <p:nvPr/>
        </p:nvCxnSpPr>
        <p:spPr>
          <a:xfrm rot="10800000">
            <a:off x="-4329" y="-3984801"/>
            <a:ext cx="3423900" cy="0"/>
          </a:xfrm>
          <a:prstGeom prst="straightConnector1">
            <a:avLst/>
          </a:prstGeom>
          <a:noFill/>
          <a:ln w="9525" cap="flat" cmpd="sng">
            <a:solidFill>
              <a:schemeClr val="lt1"/>
            </a:solidFill>
            <a:prstDash val="solid"/>
            <a:round/>
            <a:headEnd type="oval" w="med" len="med"/>
            <a:tailEnd type="none" w="med" len="med"/>
          </a:ln>
        </p:spPr>
      </p:cxnSp>
      <p:sp>
        <p:nvSpPr>
          <p:cNvPr id="19" name="Google Shape;172;p30">
            <a:extLst>
              <a:ext uri="{FF2B5EF4-FFF2-40B4-BE49-F238E27FC236}">
                <a16:creationId xmlns:a16="http://schemas.microsoft.com/office/drawing/2014/main" id="{40CFA5ED-6741-BFFC-49C0-01BA36C22BEB}"/>
              </a:ext>
            </a:extLst>
          </p:cNvPr>
          <p:cNvSpPr txBox="1"/>
          <p:nvPr/>
        </p:nvSpPr>
        <p:spPr>
          <a:xfrm>
            <a:off x="115471" y="-5021825"/>
            <a:ext cx="1597500" cy="2751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0"/>
              <a:buFont typeface="Calibri"/>
              <a:buNone/>
              <a:tabLst/>
              <a:defRPr/>
            </a:pPr>
            <a:r>
              <a:rPr kumimoji="0" lang="es" sz="1000"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www.avantio.com</a:t>
            </a:r>
            <a:endParaRPr kumimoji="0" sz="1000"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grpSp>
        <p:nvGrpSpPr>
          <p:cNvPr id="29" name="Grupo 28">
            <a:extLst>
              <a:ext uri="{FF2B5EF4-FFF2-40B4-BE49-F238E27FC236}">
                <a16:creationId xmlns:a16="http://schemas.microsoft.com/office/drawing/2014/main" id="{23C2793B-9492-8275-F3F9-21A1E8C9C3F1}"/>
              </a:ext>
            </a:extLst>
          </p:cNvPr>
          <p:cNvGrpSpPr/>
          <p:nvPr/>
        </p:nvGrpSpPr>
        <p:grpSpPr>
          <a:xfrm>
            <a:off x="0" y="-1679"/>
            <a:ext cx="9144001" cy="5145179"/>
            <a:chOff x="0" y="-1679"/>
            <a:chExt cx="9144001" cy="5145179"/>
          </a:xfrm>
        </p:grpSpPr>
        <p:pic>
          <p:nvPicPr>
            <p:cNvPr id="24" name="Google Shape;122;p18">
              <a:extLst>
                <a:ext uri="{FF2B5EF4-FFF2-40B4-BE49-F238E27FC236}">
                  <a16:creationId xmlns:a16="http://schemas.microsoft.com/office/drawing/2014/main" id="{E99D0D37-3C8E-EC8C-B9C9-052DA0E8CEFC}"/>
                </a:ext>
              </a:extLst>
            </p:cNvPr>
            <p:cNvPicPr preferRelativeResize="0"/>
            <p:nvPr/>
          </p:nvPicPr>
          <p:blipFill>
            <a:blip r:embed="rId3">
              <a:alphaModFix/>
            </a:blip>
            <a:srcRect t="7878" b="7878"/>
            <a:stretch>
              <a:fillRect/>
            </a:stretch>
          </p:blipFill>
          <p:spPr>
            <a:xfrm>
              <a:off x="1" y="-1679"/>
              <a:ext cx="9144000" cy="5143500"/>
            </a:xfrm>
            <a:prstGeom prst="rect">
              <a:avLst/>
            </a:prstGeom>
            <a:noFill/>
            <a:ln>
              <a:noFill/>
            </a:ln>
          </p:spPr>
        </p:pic>
        <p:sp>
          <p:nvSpPr>
            <p:cNvPr id="25" name="Google Shape;123;p18">
              <a:extLst>
                <a:ext uri="{FF2B5EF4-FFF2-40B4-BE49-F238E27FC236}">
                  <a16:creationId xmlns:a16="http://schemas.microsoft.com/office/drawing/2014/main" id="{B7CFF325-6AFD-182C-57EC-D1BE34F47286}"/>
                </a:ext>
              </a:extLst>
            </p:cNvPr>
            <p:cNvSpPr/>
            <p:nvPr/>
          </p:nvSpPr>
          <p:spPr>
            <a:xfrm>
              <a:off x="0" y="0"/>
              <a:ext cx="9144000"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6" name="Google Shape;124;p18">
            <a:extLst>
              <a:ext uri="{FF2B5EF4-FFF2-40B4-BE49-F238E27FC236}">
                <a16:creationId xmlns:a16="http://schemas.microsoft.com/office/drawing/2014/main" id="{147D0444-C9B9-949E-1D70-921A58979403}"/>
              </a:ext>
            </a:extLst>
          </p:cNvPr>
          <p:cNvSpPr txBox="1"/>
          <p:nvPr/>
        </p:nvSpPr>
        <p:spPr>
          <a:xfrm>
            <a:off x="636028" y="3791495"/>
            <a:ext cx="44136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FFFFFF"/>
                </a:solidFill>
                <a:latin typeface="Inter Black"/>
                <a:ea typeface="Inter Black"/>
                <a:cs typeface="Inter Black"/>
                <a:sym typeface="Inter Black"/>
              </a:rPr>
              <a:t>Prologue</a:t>
            </a:r>
            <a:endParaRPr sz="3000">
              <a:solidFill>
                <a:srgbClr val="FFFFFF"/>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a:solidFill>
                  <a:srgbClr val="FFFFFF"/>
                </a:solidFill>
                <a:latin typeface="Inter"/>
                <a:ea typeface="Inter"/>
                <a:cs typeface="Inter"/>
                <a:sym typeface="Inter"/>
              </a:rPr>
              <a:t>The Age Before Order</a:t>
            </a:r>
            <a:endParaRPr sz="3000" i="1">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a:solidFill>
                <a:srgbClr val="FFFFFF"/>
              </a:solidFill>
              <a:latin typeface="Inter SemiBold"/>
              <a:ea typeface="Inter SemiBold"/>
              <a:cs typeface="Inter SemiBold"/>
              <a:sym typeface="Inter SemiBold"/>
            </a:endParaRPr>
          </a:p>
        </p:txBody>
      </p:sp>
      <p:sp>
        <p:nvSpPr>
          <p:cNvPr id="27" name="Google Shape;125;p18">
            <a:extLst>
              <a:ext uri="{FF2B5EF4-FFF2-40B4-BE49-F238E27FC236}">
                <a16:creationId xmlns:a16="http://schemas.microsoft.com/office/drawing/2014/main" id="{CA4677C8-363E-02AB-6764-C37A1DBC60C8}"/>
              </a:ext>
            </a:extLst>
          </p:cNvPr>
          <p:cNvSpPr/>
          <p:nvPr/>
        </p:nvSpPr>
        <p:spPr>
          <a:xfrm>
            <a:off x="522650" y="513970"/>
            <a:ext cx="1300800" cy="1314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FFFFF"/>
                </a:solidFill>
                <a:latin typeface="Inter Black"/>
                <a:ea typeface="Inter Black"/>
                <a:cs typeface="Inter Black"/>
                <a:sym typeface="Inter Black"/>
              </a:rPr>
              <a:t>1</a:t>
            </a:r>
            <a:endParaRPr sz="3500">
              <a:solidFill>
                <a:srgbClr val="FFFFFF"/>
              </a:solidFill>
              <a:latin typeface="Inter Black"/>
              <a:ea typeface="Inter Black"/>
              <a:cs typeface="Inter Black"/>
              <a:sym typeface="Inter Black"/>
            </a:endParaRPr>
          </a:p>
        </p:txBody>
      </p:sp>
      <p:pic>
        <p:nvPicPr>
          <p:cNvPr id="28" name="Google Shape;126;p18">
            <a:extLst>
              <a:ext uri="{FF2B5EF4-FFF2-40B4-BE49-F238E27FC236}">
                <a16:creationId xmlns:a16="http://schemas.microsoft.com/office/drawing/2014/main" id="{2B06897C-EF80-92D3-BF32-E4C625C2F3A9}"/>
              </a:ext>
            </a:extLst>
          </p:cNvPr>
          <p:cNvPicPr preferRelativeResize="0"/>
          <p:nvPr/>
        </p:nvPicPr>
        <p:blipFill rotWithShape="1">
          <a:blip r:embed="rId4">
            <a:alphaModFix/>
          </a:blip>
          <a:srcRect r="-4701"/>
          <a:stretch/>
        </p:blipFill>
        <p:spPr>
          <a:xfrm>
            <a:off x="8041300" y="235720"/>
            <a:ext cx="834600" cy="243325"/>
          </a:xfrm>
          <a:prstGeom prst="rect">
            <a:avLst/>
          </a:prstGeom>
          <a:noFill/>
          <a:ln>
            <a:noFill/>
          </a:ln>
        </p:spPr>
      </p:pic>
      <p:pic>
        <p:nvPicPr>
          <p:cNvPr id="60" name="Imagen 59">
            <a:extLst>
              <a:ext uri="{FF2B5EF4-FFF2-40B4-BE49-F238E27FC236}">
                <a16:creationId xmlns:a16="http://schemas.microsoft.com/office/drawing/2014/main" id="{B3E46743-328C-D609-9940-2F315821C7C6}"/>
              </a:ext>
            </a:extLst>
          </p:cNvPr>
          <p:cNvPicPr>
            <a:picLocks noChangeAspect="1"/>
          </p:cNvPicPr>
          <p:nvPr/>
        </p:nvPicPr>
        <p:blipFill>
          <a:blip r:embed="rId5"/>
          <a:stretch>
            <a:fillRect/>
          </a:stretch>
        </p:blipFill>
        <p:spPr>
          <a:xfrm>
            <a:off x="-2272166" y="5745070"/>
            <a:ext cx="4534310" cy="4534310"/>
          </a:xfrm>
          <a:prstGeom prst="rect">
            <a:avLst/>
          </a:prstGeom>
        </p:spPr>
      </p:pic>
      <p:pic>
        <p:nvPicPr>
          <p:cNvPr id="61" name="Imagen 60">
            <a:extLst>
              <a:ext uri="{FF2B5EF4-FFF2-40B4-BE49-F238E27FC236}">
                <a16:creationId xmlns:a16="http://schemas.microsoft.com/office/drawing/2014/main" id="{FB8ED887-4ADC-BDE0-782B-92AAA0CD73E8}"/>
              </a:ext>
            </a:extLst>
          </p:cNvPr>
          <p:cNvPicPr>
            <a:picLocks noChangeAspect="1"/>
          </p:cNvPicPr>
          <p:nvPr/>
        </p:nvPicPr>
        <p:blipFill>
          <a:blip r:embed="rId6"/>
          <a:stretch>
            <a:fillRect/>
          </a:stretch>
        </p:blipFill>
        <p:spPr>
          <a:xfrm>
            <a:off x="626501" y="6245160"/>
            <a:ext cx="828000" cy="828000"/>
          </a:xfrm>
          <a:prstGeom prst="rect">
            <a:avLst/>
          </a:prstGeom>
        </p:spPr>
      </p:pic>
      <p:sp>
        <p:nvSpPr>
          <p:cNvPr id="62" name="Google Shape;132;p19">
            <a:extLst>
              <a:ext uri="{FF2B5EF4-FFF2-40B4-BE49-F238E27FC236}">
                <a16:creationId xmlns:a16="http://schemas.microsoft.com/office/drawing/2014/main" id="{71F82E76-C5DF-E628-9BB8-4E3259B51B38}"/>
              </a:ext>
            </a:extLst>
          </p:cNvPr>
          <p:cNvSpPr txBox="1"/>
          <p:nvPr/>
        </p:nvSpPr>
        <p:spPr>
          <a:xfrm>
            <a:off x="436675" y="546153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What is a workflow?</a:t>
            </a:r>
            <a:endParaRPr sz="2700" b="1">
              <a:latin typeface="Inter"/>
              <a:ea typeface="Inter"/>
              <a:cs typeface="Inter"/>
              <a:sym typeface="Inter"/>
            </a:endParaRPr>
          </a:p>
        </p:txBody>
      </p:sp>
      <p:sp>
        <p:nvSpPr>
          <p:cNvPr id="63" name="Google Shape;134;p19">
            <a:extLst>
              <a:ext uri="{FF2B5EF4-FFF2-40B4-BE49-F238E27FC236}">
                <a16:creationId xmlns:a16="http://schemas.microsoft.com/office/drawing/2014/main" id="{8CEFF03A-B0A6-E90B-D4C0-CF4591880B40}"/>
              </a:ext>
            </a:extLst>
          </p:cNvPr>
          <p:cNvSpPr/>
          <p:nvPr/>
        </p:nvSpPr>
        <p:spPr>
          <a:xfrm>
            <a:off x="1699050" y="6052314"/>
            <a:ext cx="6719700" cy="1083900"/>
          </a:xfrm>
          <a:prstGeom prst="roundRect">
            <a:avLst>
              <a:gd name="adj" fmla="val 10355"/>
            </a:avLst>
          </a:prstGeom>
          <a:solidFill>
            <a:srgbClr val="F15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5;p19">
            <a:extLst>
              <a:ext uri="{FF2B5EF4-FFF2-40B4-BE49-F238E27FC236}">
                <a16:creationId xmlns:a16="http://schemas.microsoft.com/office/drawing/2014/main" id="{C5C46F70-9912-9FD5-034B-A5321C5831E6}"/>
              </a:ext>
            </a:extLst>
          </p:cNvPr>
          <p:cNvSpPr txBox="1"/>
          <p:nvPr/>
        </p:nvSpPr>
        <p:spPr>
          <a:xfrm>
            <a:off x="1972500" y="6212514"/>
            <a:ext cx="6172800" cy="9237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Clr>
                <a:srgbClr val="000000"/>
              </a:buClr>
              <a:buSzPts val="1100"/>
              <a:buFont typeface="Arial"/>
              <a:buNone/>
            </a:pPr>
            <a:r>
              <a:rPr lang="es" sz="2000">
                <a:solidFill>
                  <a:srgbClr val="FFFFFF"/>
                </a:solidFill>
                <a:latin typeface="Albert Sans Medium"/>
                <a:ea typeface="Albert Sans Medium"/>
                <a:cs typeface="Albert Sans Medium"/>
                <a:sym typeface="Albert Sans"/>
              </a:rPr>
              <a:t>A workflow is a defined sequence of steps or tasks (often with dependencies</a:t>
            </a:r>
            <a:r>
              <a:rPr lang="es" sz="2000">
                <a:solidFill>
                  <a:schemeClr val="lt1"/>
                </a:solidFill>
                <a:latin typeface="Albert Sans Medium"/>
                <a:ea typeface="Albert Sans Medium"/>
                <a:cs typeface="Albert Sans Medium"/>
                <a:sym typeface="Albert Sans"/>
              </a:rPr>
              <a:t>) </a:t>
            </a:r>
            <a:r>
              <a:rPr lang="es" sz="2000">
                <a:solidFill>
                  <a:srgbClr val="FFFFFF"/>
                </a:solidFill>
                <a:latin typeface="Albert Sans Medium"/>
                <a:ea typeface="Albert Sans Medium"/>
                <a:cs typeface="Albert Sans Medium"/>
                <a:sym typeface="Albert Sans"/>
              </a:rPr>
              <a:t>that achieve a specific outcome.</a:t>
            </a:r>
            <a:endParaRPr sz="2000">
              <a:solidFill>
                <a:srgbClr val="FFFFFF"/>
              </a:solidFill>
              <a:latin typeface="Albert Sans Medium"/>
              <a:ea typeface="Albert Sans Medium"/>
              <a:cs typeface="Albert Sans Medium"/>
              <a:sym typeface="Albert Sans"/>
            </a:endParaRPr>
          </a:p>
        </p:txBody>
      </p:sp>
      <p:sp>
        <p:nvSpPr>
          <p:cNvPr id="65" name="Google Shape;138;p19">
            <a:extLst>
              <a:ext uri="{FF2B5EF4-FFF2-40B4-BE49-F238E27FC236}">
                <a16:creationId xmlns:a16="http://schemas.microsoft.com/office/drawing/2014/main" id="{87CDC6D4-167A-4DC3-3114-42337F9FDD12}"/>
              </a:ext>
            </a:extLst>
          </p:cNvPr>
          <p:cNvSpPr txBox="1"/>
          <p:nvPr/>
        </p:nvSpPr>
        <p:spPr>
          <a:xfrm>
            <a:off x="3172500" y="9823909"/>
            <a:ext cx="279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1000">
                <a:solidFill>
                  <a:srgbClr val="1D2029"/>
                </a:solidFill>
                <a:latin typeface="Inter"/>
                <a:ea typeface="Inter"/>
                <a:cs typeface="Inter"/>
                <a:sym typeface="Inter"/>
              </a:rPr>
              <a:t>Generic workflow represented as a DAG</a:t>
            </a:r>
            <a:endParaRPr sz="1000">
              <a:solidFill>
                <a:srgbClr val="1D2029"/>
              </a:solidFill>
              <a:latin typeface="Inter"/>
              <a:ea typeface="Inter"/>
              <a:cs typeface="Inter"/>
              <a:sym typeface="Inter"/>
            </a:endParaRPr>
          </a:p>
        </p:txBody>
      </p:sp>
      <p:grpSp>
        <p:nvGrpSpPr>
          <p:cNvPr id="66" name="Grupo 65">
            <a:extLst>
              <a:ext uri="{FF2B5EF4-FFF2-40B4-BE49-F238E27FC236}">
                <a16:creationId xmlns:a16="http://schemas.microsoft.com/office/drawing/2014/main" id="{2D695E1D-47A3-7416-8B88-7C43587849D0}"/>
              </a:ext>
            </a:extLst>
          </p:cNvPr>
          <p:cNvGrpSpPr>
            <a:grpSpLocks noChangeAspect="1"/>
          </p:cNvGrpSpPr>
          <p:nvPr/>
        </p:nvGrpSpPr>
        <p:grpSpPr>
          <a:xfrm>
            <a:off x="1485600" y="7370949"/>
            <a:ext cx="6172800" cy="2378424"/>
            <a:chOff x="595660" y="923409"/>
            <a:chExt cx="7964264" cy="3296681"/>
          </a:xfrm>
        </p:grpSpPr>
        <p:grpSp>
          <p:nvGrpSpPr>
            <p:cNvPr id="67" name="Grupo 66">
              <a:extLst>
                <a:ext uri="{FF2B5EF4-FFF2-40B4-BE49-F238E27FC236}">
                  <a16:creationId xmlns:a16="http://schemas.microsoft.com/office/drawing/2014/main" id="{390BE4A0-11DB-3E9F-75E5-DB17C4E13D7A}"/>
                </a:ext>
              </a:extLst>
            </p:cNvPr>
            <p:cNvGrpSpPr/>
            <p:nvPr/>
          </p:nvGrpSpPr>
          <p:grpSpPr>
            <a:xfrm>
              <a:off x="595660" y="923409"/>
              <a:ext cx="7964264" cy="3296681"/>
              <a:chOff x="1631419" y="2292163"/>
              <a:chExt cx="5986109" cy="2477856"/>
            </a:xfrm>
            <a:solidFill>
              <a:schemeClr val="bg1"/>
            </a:solidFill>
          </p:grpSpPr>
          <p:cxnSp>
            <p:nvCxnSpPr>
              <p:cNvPr id="75" name="Conector recto de flecha 74">
                <a:extLst>
                  <a:ext uri="{FF2B5EF4-FFF2-40B4-BE49-F238E27FC236}">
                    <a16:creationId xmlns:a16="http://schemas.microsoft.com/office/drawing/2014/main" id="{D25826EA-0833-1799-C5C0-C3B325E28FAF}"/>
                  </a:ext>
                </a:extLst>
              </p:cNvPr>
              <p:cNvCxnSpPr>
                <a:cxnSpLocks/>
                <a:stCxn id="81" idx="7"/>
                <a:endCxn id="86" idx="2"/>
              </p:cNvCxnSpPr>
              <p:nvPr/>
            </p:nvCxnSpPr>
            <p:spPr>
              <a:xfrm flipV="1">
                <a:off x="2679963" y="2819298"/>
                <a:ext cx="505260" cy="339052"/>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76" name="Grupo 75">
                <a:extLst>
                  <a:ext uri="{FF2B5EF4-FFF2-40B4-BE49-F238E27FC236}">
                    <a16:creationId xmlns:a16="http://schemas.microsoft.com/office/drawing/2014/main" id="{F9DDC043-EC89-5C31-D8AE-C37F2629CDD5}"/>
                  </a:ext>
                </a:extLst>
              </p:cNvPr>
              <p:cNvGrpSpPr/>
              <p:nvPr/>
            </p:nvGrpSpPr>
            <p:grpSpPr>
              <a:xfrm>
                <a:off x="1631419" y="2292163"/>
                <a:ext cx="5986109" cy="2477856"/>
                <a:chOff x="-45636" y="913880"/>
                <a:chExt cx="9440595" cy="3641015"/>
              </a:xfrm>
              <a:grpFill/>
            </p:grpSpPr>
            <p:sp>
              <p:nvSpPr>
                <p:cNvPr id="81" name="Google Shape;267;p29">
                  <a:extLst>
                    <a:ext uri="{FF2B5EF4-FFF2-40B4-BE49-F238E27FC236}">
                      <a16:creationId xmlns:a16="http://schemas.microsoft.com/office/drawing/2014/main" id="{93997260-C2A3-07A0-4346-36EF23463FB7}"/>
                    </a:ext>
                  </a:extLst>
                </p:cNvPr>
                <p:cNvSpPr>
                  <a:spLocks noChangeAspect="1"/>
                </p:cNvSpPr>
                <p:nvPr/>
              </p:nvSpPr>
              <p:spPr>
                <a:xfrm>
                  <a:off x="-45636" y="1959803"/>
                  <a:ext cx="1937361"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nvGrpSpPr>
                <p:cNvPr id="82" name="Grupo 81">
                  <a:extLst>
                    <a:ext uri="{FF2B5EF4-FFF2-40B4-BE49-F238E27FC236}">
                      <a16:creationId xmlns:a16="http://schemas.microsoft.com/office/drawing/2014/main" id="{9815FA2D-92CF-A615-0A1D-C4B797FF3FE2}"/>
                    </a:ext>
                  </a:extLst>
                </p:cNvPr>
                <p:cNvGrpSpPr/>
                <p:nvPr/>
              </p:nvGrpSpPr>
              <p:grpSpPr>
                <a:xfrm>
                  <a:off x="2398906" y="913880"/>
                  <a:ext cx="1943296" cy="3641015"/>
                  <a:chOff x="2398906" y="54000"/>
                  <a:chExt cx="1943296" cy="3641015"/>
                </a:xfrm>
                <a:grpFill/>
              </p:grpSpPr>
              <p:sp>
                <p:nvSpPr>
                  <p:cNvPr id="85" name="Google Shape;267;p29">
                    <a:extLst>
                      <a:ext uri="{FF2B5EF4-FFF2-40B4-BE49-F238E27FC236}">
                        <a16:creationId xmlns:a16="http://schemas.microsoft.com/office/drawing/2014/main" id="{1201EE01-698F-923C-BA65-C61D098FB05A}"/>
                      </a:ext>
                    </a:extLst>
                  </p:cNvPr>
                  <p:cNvSpPr>
                    <a:spLocks noChangeAspect="1"/>
                  </p:cNvSpPr>
                  <p:nvPr/>
                </p:nvSpPr>
                <p:spPr>
                  <a:xfrm>
                    <a:off x="2398906" y="2145850"/>
                    <a:ext cx="1937360"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86" name="Google Shape;267;p29">
                    <a:extLst>
                      <a:ext uri="{FF2B5EF4-FFF2-40B4-BE49-F238E27FC236}">
                        <a16:creationId xmlns:a16="http://schemas.microsoft.com/office/drawing/2014/main" id="{25EC59FE-D984-B1C1-00D5-4C4E67885EA0}"/>
                      </a:ext>
                    </a:extLst>
                  </p:cNvPr>
                  <p:cNvSpPr>
                    <a:spLocks noChangeAspect="1"/>
                  </p:cNvSpPr>
                  <p:nvPr/>
                </p:nvSpPr>
                <p:spPr>
                  <a:xfrm>
                    <a:off x="2404842" y="54000"/>
                    <a:ext cx="1937360"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sp>
              <p:nvSpPr>
                <p:cNvPr id="83" name="Google Shape;267;p29">
                  <a:extLst>
                    <a:ext uri="{FF2B5EF4-FFF2-40B4-BE49-F238E27FC236}">
                      <a16:creationId xmlns:a16="http://schemas.microsoft.com/office/drawing/2014/main" id="{F3603C8C-4163-C728-E74D-350EFCFB26F5}"/>
                    </a:ext>
                  </a:extLst>
                </p:cNvPr>
                <p:cNvSpPr>
                  <a:spLocks noChangeAspect="1"/>
                </p:cNvSpPr>
                <p:nvPr/>
              </p:nvSpPr>
              <p:spPr>
                <a:xfrm>
                  <a:off x="4855323" y="1959805"/>
                  <a:ext cx="1937361"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84" name="Google Shape;267;p29">
                  <a:extLst>
                    <a:ext uri="{FF2B5EF4-FFF2-40B4-BE49-F238E27FC236}">
                      <a16:creationId xmlns:a16="http://schemas.microsoft.com/office/drawing/2014/main" id="{B15A37CA-6692-D0B8-E9A9-C07ADB7FD9B2}"/>
                    </a:ext>
                  </a:extLst>
                </p:cNvPr>
                <p:cNvSpPr>
                  <a:spLocks noChangeAspect="1"/>
                </p:cNvSpPr>
                <p:nvPr/>
              </p:nvSpPr>
              <p:spPr>
                <a:xfrm>
                  <a:off x="7457598" y="1959805"/>
                  <a:ext cx="1937361"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cxnSp>
            <p:nvCxnSpPr>
              <p:cNvPr id="77" name="Conector recto de flecha 76">
                <a:extLst>
                  <a:ext uri="{FF2B5EF4-FFF2-40B4-BE49-F238E27FC236}">
                    <a16:creationId xmlns:a16="http://schemas.microsoft.com/office/drawing/2014/main" id="{F3606C66-C214-46D3-4987-9B91A8E55A16}"/>
                  </a:ext>
                </a:extLst>
              </p:cNvPr>
              <p:cNvCxnSpPr>
                <a:cxnSpLocks/>
                <a:stCxn id="81" idx="5"/>
                <a:endCxn id="85" idx="2"/>
              </p:cNvCxnSpPr>
              <p:nvPr/>
            </p:nvCxnSpPr>
            <p:spPr>
              <a:xfrm>
                <a:off x="2679963" y="3903829"/>
                <a:ext cx="501496" cy="339056"/>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8" name="Conector recto de flecha 77">
                <a:extLst>
                  <a:ext uri="{FF2B5EF4-FFF2-40B4-BE49-F238E27FC236}">
                    <a16:creationId xmlns:a16="http://schemas.microsoft.com/office/drawing/2014/main" id="{DDCAC23E-2AD9-44C3-8C99-04FC25383F86}"/>
                  </a:ext>
                </a:extLst>
              </p:cNvPr>
              <p:cNvCxnSpPr>
                <a:cxnSpLocks/>
                <a:stCxn id="86" idx="6"/>
                <a:endCxn id="83" idx="1"/>
              </p:cNvCxnSpPr>
              <p:nvPr/>
            </p:nvCxnSpPr>
            <p:spPr>
              <a:xfrm>
                <a:off x="4413667" y="2819298"/>
                <a:ext cx="505262" cy="339053"/>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9D8817F4-88A9-4B35-8929-340F6CE4EF1E}"/>
                  </a:ext>
                </a:extLst>
              </p:cNvPr>
              <p:cNvCxnSpPr>
                <a:cxnSpLocks/>
                <a:stCxn id="85" idx="6"/>
                <a:endCxn id="83" idx="3"/>
              </p:cNvCxnSpPr>
              <p:nvPr/>
            </p:nvCxnSpPr>
            <p:spPr>
              <a:xfrm flipV="1">
                <a:off x="4409903" y="3903831"/>
                <a:ext cx="509026" cy="339054"/>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43803C7D-B2EB-D7E2-8F03-ABA1DE1D8C99}"/>
                  </a:ext>
                </a:extLst>
              </p:cNvPr>
              <p:cNvCxnSpPr>
                <a:cxnSpLocks/>
                <a:stCxn id="83" idx="6"/>
                <a:endCxn id="84" idx="2"/>
              </p:cNvCxnSpPr>
              <p:nvPr/>
            </p:nvCxnSpPr>
            <p:spPr>
              <a:xfrm>
                <a:off x="5967472" y="3531091"/>
                <a:ext cx="421611" cy="0"/>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8" name="Grupo 67">
              <a:extLst>
                <a:ext uri="{FF2B5EF4-FFF2-40B4-BE49-F238E27FC236}">
                  <a16:creationId xmlns:a16="http://schemas.microsoft.com/office/drawing/2014/main" id="{1540D051-3391-C49B-FDCB-23AB12AF679B}"/>
                </a:ext>
              </a:extLst>
            </p:cNvPr>
            <p:cNvGrpSpPr/>
            <p:nvPr/>
          </p:nvGrpSpPr>
          <p:grpSpPr>
            <a:xfrm>
              <a:off x="634156" y="961422"/>
              <a:ext cx="7875687" cy="3220655"/>
              <a:chOff x="0" y="955862"/>
              <a:chExt cx="9335597" cy="3557048"/>
            </a:xfrm>
          </p:grpSpPr>
          <p:sp>
            <p:nvSpPr>
              <p:cNvPr id="69" name="Google Shape;267;p29">
                <a:extLst>
                  <a:ext uri="{FF2B5EF4-FFF2-40B4-BE49-F238E27FC236}">
                    <a16:creationId xmlns:a16="http://schemas.microsoft.com/office/drawing/2014/main" id="{198E43C5-892F-A875-9D12-A80AC148CCC8}"/>
                  </a:ext>
                </a:extLst>
              </p:cNvPr>
              <p:cNvSpPr/>
              <p:nvPr/>
            </p:nvSpPr>
            <p:spPr>
              <a:xfrm>
                <a:off x="0" y="2001786"/>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1</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nvGrpSpPr>
              <p:cNvPr id="70" name="Grupo 69">
                <a:extLst>
                  <a:ext uri="{FF2B5EF4-FFF2-40B4-BE49-F238E27FC236}">
                    <a16:creationId xmlns:a16="http://schemas.microsoft.com/office/drawing/2014/main" id="{205E7ED0-C63E-C7CF-7163-BE26E591F9A0}"/>
                  </a:ext>
                </a:extLst>
              </p:cNvPr>
              <p:cNvGrpSpPr/>
              <p:nvPr/>
            </p:nvGrpSpPr>
            <p:grpSpPr>
              <a:xfrm>
                <a:off x="2444545" y="955862"/>
                <a:ext cx="1838293" cy="3557048"/>
                <a:chOff x="2444545" y="95982"/>
                <a:chExt cx="1838293" cy="3557048"/>
              </a:xfrm>
            </p:grpSpPr>
            <p:sp>
              <p:nvSpPr>
                <p:cNvPr id="73" name="Google Shape;267;p29">
                  <a:extLst>
                    <a:ext uri="{FF2B5EF4-FFF2-40B4-BE49-F238E27FC236}">
                      <a16:creationId xmlns:a16="http://schemas.microsoft.com/office/drawing/2014/main" id="{1DC3BAE7-E6C2-C091-6F7D-69EEA556C0E9}"/>
                    </a:ext>
                  </a:extLst>
                </p:cNvPr>
                <p:cNvSpPr/>
                <p:nvPr/>
              </p:nvSpPr>
              <p:spPr>
                <a:xfrm>
                  <a:off x="2444545" y="2187830"/>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3</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74" name="Google Shape;267;p29">
                  <a:extLst>
                    <a:ext uri="{FF2B5EF4-FFF2-40B4-BE49-F238E27FC236}">
                      <a16:creationId xmlns:a16="http://schemas.microsoft.com/office/drawing/2014/main" id="{B25B3F85-C796-335C-E062-BFFE2DA939C6}"/>
                    </a:ext>
                  </a:extLst>
                </p:cNvPr>
                <p:cNvSpPr/>
                <p:nvPr/>
              </p:nvSpPr>
              <p:spPr>
                <a:xfrm>
                  <a:off x="2450482" y="95982"/>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2</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sp>
            <p:nvSpPr>
              <p:cNvPr id="71" name="Google Shape;267;p29">
                <a:extLst>
                  <a:ext uri="{FF2B5EF4-FFF2-40B4-BE49-F238E27FC236}">
                    <a16:creationId xmlns:a16="http://schemas.microsoft.com/office/drawing/2014/main" id="{C4826A82-740C-B385-0A84-550CAF691BAA}"/>
                  </a:ext>
                </a:extLst>
              </p:cNvPr>
              <p:cNvSpPr/>
              <p:nvPr/>
            </p:nvSpPr>
            <p:spPr>
              <a:xfrm>
                <a:off x="4900964" y="2001786"/>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4</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72" name="Google Shape;267;p29">
                <a:extLst>
                  <a:ext uri="{FF2B5EF4-FFF2-40B4-BE49-F238E27FC236}">
                    <a16:creationId xmlns:a16="http://schemas.microsoft.com/office/drawing/2014/main" id="{086186B8-0CCD-88B7-D822-25530C5D36E2}"/>
                  </a:ext>
                </a:extLst>
              </p:cNvPr>
              <p:cNvSpPr/>
              <p:nvPr/>
            </p:nvSpPr>
            <p:spPr>
              <a:xfrm>
                <a:off x="7503241" y="2001786"/>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5</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grpSp>
    </p:spTree>
    <p:extLst>
      <p:ext uri="{BB962C8B-B14F-4D97-AF65-F5344CB8AC3E}">
        <p14:creationId xmlns:p14="http://schemas.microsoft.com/office/powerpoint/2010/main" val="3206271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alpha val="13920"/>
          </a:srgbClr>
        </a:solidFill>
        <a:effectLst/>
      </p:bgPr>
    </p:bg>
    <p:spTree>
      <p:nvGrpSpPr>
        <p:cNvPr id="1" name="Shape 112">
          <a:extLst>
            <a:ext uri="{FF2B5EF4-FFF2-40B4-BE49-F238E27FC236}">
              <a16:creationId xmlns:a16="http://schemas.microsoft.com/office/drawing/2014/main" id="{43D0197A-F234-DD2E-4CE8-39A6CB22BA2C}"/>
            </a:ext>
          </a:extLst>
        </p:cNvPr>
        <p:cNvGrpSpPr/>
        <p:nvPr/>
      </p:nvGrpSpPr>
      <p:grpSpPr>
        <a:xfrm>
          <a:off x="0" y="0"/>
          <a:ext cx="0" cy="0"/>
          <a:chOff x="0" y="0"/>
          <a:chExt cx="0" cy="0"/>
        </a:xfrm>
      </p:grpSpPr>
      <p:sp>
        <p:nvSpPr>
          <p:cNvPr id="31" name="Rectángulo 30">
            <a:extLst>
              <a:ext uri="{FF2B5EF4-FFF2-40B4-BE49-F238E27FC236}">
                <a16:creationId xmlns:a16="http://schemas.microsoft.com/office/drawing/2014/main" id="{12B7E2D1-4C4C-9306-A998-FC29FBDFFA40}"/>
              </a:ext>
            </a:extLst>
          </p:cNvPr>
          <p:cNvSpPr/>
          <p:nvPr/>
        </p:nvSpPr>
        <p:spPr>
          <a:xfrm>
            <a:off x="0" y="0"/>
            <a:ext cx="9143999"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0" name="Imagen 59">
            <a:extLst>
              <a:ext uri="{FF2B5EF4-FFF2-40B4-BE49-F238E27FC236}">
                <a16:creationId xmlns:a16="http://schemas.microsoft.com/office/drawing/2014/main" id="{96BA9D66-4FFA-EB25-8455-CFC162249A5C}"/>
              </a:ext>
            </a:extLst>
          </p:cNvPr>
          <p:cNvPicPr>
            <a:picLocks noChangeAspect="1"/>
          </p:cNvPicPr>
          <p:nvPr/>
        </p:nvPicPr>
        <p:blipFill>
          <a:blip r:embed="rId3"/>
          <a:stretch>
            <a:fillRect/>
          </a:stretch>
        </p:blipFill>
        <p:spPr>
          <a:xfrm>
            <a:off x="-2272166" y="607864"/>
            <a:ext cx="4534310" cy="4534310"/>
          </a:xfrm>
          <a:prstGeom prst="rect">
            <a:avLst/>
          </a:prstGeom>
        </p:spPr>
      </p:pic>
      <p:pic>
        <p:nvPicPr>
          <p:cNvPr id="61" name="Imagen 60">
            <a:extLst>
              <a:ext uri="{FF2B5EF4-FFF2-40B4-BE49-F238E27FC236}">
                <a16:creationId xmlns:a16="http://schemas.microsoft.com/office/drawing/2014/main" id="{5FDD3350-AF97-38D7-154A-BE617BA8C492}"/>
              </a:ext>
            </a:extLst>
          </p:cNvPr>
          <p:cNvPicPr>
            <a:picLocks noChangeAspect="1"/>
          </p:cNvPicPr>
          <p:nvPr/>
        </p:nvPicPr>
        <p:blipFill>
          <a:blip r:embed="rId4"/>
          <a:stretch>
            <a:fillRect/>
          </a:stretch>
        </p:blipFill>
        <p:spPr>
          <a:xfrm>
            <a:off x="626501" y="1107954"/>
            <a:ext cx="828000" cy="828000"/>
          </a:xfrm>
          <a:prstGeom prst="rect">
            <a:avLst/>
          </a:prstGeom>
        </p:spPr>
      </p:pic>
      <p:sp>
        <p:nvSpPr>
          <p:cNvPr id="62" name="Google Shape;132;p19">
            <a:extLst>
              <a:ext uri="{FF2B5EF4-FFF2-40B4-BE49-F238E27FC236}">
                <a16:creationId xmlns:a16="http://schemas.microsoft.com/office/drawing/2014/main" id="{E8E83F28-5BE0-8172-66B2-3007A41BD329}"/>
              </a:ext>
            </a:extLst>
          </p:cNvPr>
          <p:cNvSpPr txBox="1"/>
          <p:nvPr/>
        </p:nvSpPr>
        <p:spPr>
          <a:xfrm>
            <a:off x="436675" y="324324"/>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What is a workflow?</a:t>
            </a:r>
            <a:endParaRPr sz="2700" b="1">
              <a:latin typeface="Inter"/>
              <a:ea typeface="Inter"/>
              <a:cs typeface="Inter"/>
              <a:sym typeface="Inter"/>
            </a:endParaRPr>
          </a:p>
        </p:txBody>
      </p:sp>
      <p:sp>
        <p:nvSpPr>
          <p:cNvPr id="63" name="Google Shape;134;p19">
            <a:extLst>
              <a:ext uri="{FF2B5EF4-FFF2-40B4-BE49-F238E27FC236}">
                <a16:creationId xmlns:a16="http://schemas.microsoft.com/office/drawing/2014/main" id="{47B07A20-33C1-7A87-FE91-5E47C81C1B2F}"/>
              </a:ext>
            </a:extLst>
          </p:cNvPr>
          <p:cNvSpPr/>
          <p:nvPr/>
        </p:nvSpPr>
        <p:spPr>
          <a:xfrm>
            <a:off x="1699050" y="915108"/>
            <a:ext cx="6719700" cy="1083900"/>
          </a:xfrm>
          <a:prstGeom prst="roundRect">
            <a:avLst>
              <a:gd name="adj" fmla="val 10355"/>
            </a:avLst>
          </a:prstGeom>
          <a:solidFill>
            <a:srgbClr val="F15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5;p19">
            <a:extLst>
              <a:ext uri="{FF2B5EF4-FFF2-40B4-BE49-F238E27FC236}">
                <a16:creationId xmlns:a16="http://schemas.microsoft.com/office/drawing/2014/main" id="{8BB95429-D749-4321-B74A-18C48F61519F}"/>
              </a:ext>
            </a:extLst>
          </p:cNvPr>
          <p:cNvSpPr txBox="1"/>
          <p:nvPr/>
        </p:nvSpPr>
        <p:spPr>
          <a:xfrm>
            <a:off x="1972500" y="1075308"/>
            <a:ext cx="6172800" cy="9237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Clr>
                <a:srgbClr val="000000"/>
              </a:buClr>
              <a:buSzPts val="1100"/>
              <a:buFont typeface="Arial"/>
              <a:buNone/>
            </a:pPr>
            <a:r>
              <a:rPr lang="es" sz="2000">
                <a:solidFill>
                  <a:srgbClr val="FFFFFF"/>
                </a:solidFill>
                <a:latin typeface="Albert Sans Medium"/>
                <a:ea typeface="Albert Sans Medium"/>
                <a:cs typeface="Albert Sans Medium"/>
                <a:sym typeface="Albert Sans"/>
              </a:rPr>
              <a:t>A workflow is a defined sequence of steps or tasks (often with dependencies</a:t>
            </a:r>
            <a:r>
              <a:rPr lang="es" sz="2000">
                <a:solidFill>
                  <a:schemeClr val="lt1"/>
                </a:solidFill>
                <a:latin typeface="Albert Sans Medium"/>
                <a:ea typeface="Albert Sans Medium"/>
                <a:cs typeface="Albert Sans Medium"/>
                <a:sym typeface="Albert Sans"/>
              </a:rPr>
              <a:t>) </a:t>
            </a:r>
            <a:r>
              <a:rPr lang="es" sz="2000">
                <a:solidFill>
                  <a:srgbClr val="FFFFFF"/>
                </a:solidFill>
                <a:latin typeface="Albert Sans Medium"/>
                <a:ea typeface="Albert Sans Medium"/>
                <a:cs typeface="Albert Sans Medium"/>
                <a:sym typeface="Albert Sans"/>
              </a:rPr>
              <a:t>that achieve a specific outcome.</a:t>
            </a:r>
            <a:endParaRPr sz="2000">
              <a:solidFill>
                <a:srgbClr val="FFFFFF"/>
              </a:solidFill>
              <a:latin typeface="Albert Sans Medium"/>
              <a:ea typeface="Albert Sans Medium"/>
              <a:cs typeface="Albert Sans Medium"/>
              <a:sym typeface="Albert Sans"/>
            </a:endParaRPr>
          </a:p>
        </p:txBody>
      </p:sp>
      <p:sp>
        <p:nvSpPr>
          <p:cNvPr id="65" name="Google Shape;138;p19">
            <a:extLst>
              <a:ext uri="{FF2B5EF4-FFF2-40B4-BE49-F238E27FC236}">
                <a16:creationId xmlns:a16="http://schemas.microsoft.com/office/drawing/2014/main" id="{30F38981-07C2-4621-66B6-B3E2F25592EA}"/>
              </a:ext>
            </a:extLst>
          </p:cNvPr>
          <p:cNvSpPr txBox="1"/>
          <p:nvPr/>
        </p:nvSpPr>
        <p:spPr>
          <a:xfrm>
            <a:off x="3172500" y="4686703"/>
            <a:ext cx="279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1000">
                <a:solidFill>
                  <a:srgbClr val="1D2029"/>
                </a:solidFill>
                <a:latin typeface="Inter"/>
                <a:ea typeface="Inter"/>
                <a:cs typeface="Inter"/>
                <a:sym typeface="Inter"/>
              </a:rPr>
              <a:t>Generic workflow represented as a DAG</a:t>
            </a:r>
            <a:endParaRPr sz="1000">
              <a:solidFill>
                <a:srgbClr val="1D2029"/>
              </a:solidFill>
              <a:latin typeface="Inter"/>
              <a:ea typeface="Inter"/>
              <a:cs typeface="Inter"/>
              <a:sym typeface="Inter"/>
            </a:endParaRPr>
          </a:p>
        </p:txBody>
      </p:sp>
      <p:grpSp>
        <p:nvGrpSpPr>
          <p:cNvPr id="66" name="Grupo 65">
            <a:extLst>
              <a:ext uri="{FF2B5EF4-FFF2-40B4-BE49-F238E27FC236}">
                <a16:creationId xmlns:a16="http://schemas.microsoft.com/office/drawing/2014/main" id="{0B7F415D-6A57-DDD5-0A29-26A4D1D8CC8B}"/>
              </a:ext>
            </a:extLst>
          </p:cNvPr>
          <p:cNvGrpSpPr>
            <a:grpSpLocks noChangeAspect="1"/>
          </p:cNvGrpSpPr>
          <p:nvPr/>
        </p:nvGrpSpPr>
        <p:grpSpPr>
          <a:xfrm>
            <a:off x="1485600" y="2233743"/>
            <a:ext cx="6172800" cy="2378424"/>
            <a:chOff x="595660" y="923409"/>
            <a:chExt cx="7964264" cy="3296681"/>
          </a:xfrm>
        </p:grpSpPr>
        <p:grpSp>
          <p:nvGrpSpPr>
            <p:cNvPr id="67" name="Grupo 66">
              <a:extLst>
                <a:ext uri="{FF2B5EF4-FFF2-40B4-BE49-F238E27FC236}">
                  <a16:creationId xmlns:a16="http://schemas.microsoft.com/office/drawing/2014/main" id="{496AE21B-24D1-F14B-CB80-17AE290056D4}"/>
                </a:ext>
              </a:extLst>
            </p:cNvPr>
            <p:cNvGrpSpPr/>
            <p:nvPr/>
          </p:nvGrpSpPr>
          <p:grpSpPr>
            <a:xfrm>
              <a:off x="595660" y="923409"/>
              <a:ext cx="7964264" cy="3296681"/>
              <a:chOff x="1631419" y="2292163"/>
              <a:chExt cx="5986109" cy="2477856"/>
            </a:xfrm>
            <a:solidFill>
              <a:schemeClr val="bg1"/>
            </a:solidFill>
          </p:grpSpPr>
          <p:cxnSp>
            <p:nvCxnSpPr>
              <p:cNvPr id="75" name="Conector recto de flecha 74">
                <a:extLst>
                  <a:ext uri="{FF2B5EF4-FFF2-40B4-BE49-F238E27FC236}">
                    <a16:creationId xmlns:a16="http://schemas.microsoft.com/office/drawing/2014/main" id="{90E0D4F4-FF31-F561-4E6B-5CA0C1100852}"/>
                  </a:ext>
                </a:extLst>
              </p:cNvPr>
              <p:cNvCxnSpPr>
                <a:cxnSpLocks/>
                <a:stCxn id="81" idx="7"/>
                <a:endCxn id="86" idx="2"/>
              </p:cNvCxnSpPr>
              <p:nvPr/>
            </p:nvCxnSpPr>
            <p:spPr>
              <a:xfrm flipV="1">
                <a:off x="2679963" y="2819298"/>
                <a:ext cx="505260" cy="339052"/>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76" name="Grupo 75">
                <a:extLst>
                  <a:ext uri="{FF2B5EF4-FFF2-40B4-BE49-F238E27FC236}">
                    <a16:creationId xmlns:a16="http://schemas.microsoft.com/office/drawing/2014/main" id="{661E4416-9114-DD0A-3E4F-7098BCEF78F3}"/>
                  </a:ext>
                </a:extLst>
              </p:cNvPr>
              <p:cNvGrpSpPr/>
              <p:nvPr/>
            </p:nvGrpSpPr>
            <p:grpSpPr>
              <a:xfrm>
                <a:off x="1631419" y="2292163"/>
                <a:ext cx="5986109" cy="2477856"/>
                <a:chOff x="-45636" y="913880"/>
                <a:chExt cx="9440595" cy="3641015"/>
              </a:xfrm>
              <a:grpFill/>
            </p:grpSpPr>
            <p:sp>
              <p:nvSpPr>
                <p:cNvPr id="81" name="Google Shape;267;p29">
                  <a:extLst>
                    <a:ext uri="{FF2B5EF4-FFF2-40B4-BE49-F238E27FC236}">
                      <a16:creationId xmlns:a16="http://schemas.microsoft.com/office/drawing/2014/main" id="{CDEAA59D-63E7-97FB-B464-E93E3D13E30B}"/>
                    </a:ext>
                  </a:extLst>
                </p:cNvPr>
                <p:cNvSpPr>
                  <a:spLocks noChangeAspect="1"/>
                </p:cNvSpPr>
                <p:nvPr/>
              </p:nvSpPr>
              <p:spPr>
                <a:xfrm>
                  <a:off x="-45636" y="1959803"/>
                  <a:ext cx="1937361"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nvGrpSpPr>
                <p:cNvPr id="82" name="Grupo 81">
                  <a:extLst>
                    <a:ext uri="{FF2B5EF4-FFF2-40B4-BE49-F238E27FC236}">
                      <a16:creationId xmlns:a16="http://schemas.microsoft.com/office/drawing/2014/main" id="{B5874A46-3418-988B-3105-C269E8E40A63}"/>
                    </a:ext>
                  </a:extLst>
                </p:cNvPr>
                <p:cNvGrpSpPr/>
                <p:nvPr/>
              </p:nvGrpSpPr>
              <p:grpSpPr>
                <a:xfrm>
                  <a:off x="2398906" y="913880"/>
                  <a:ext cx="1943296" cy="3641015"/>
                  <a:chOff x="2398906" y="54000"/>
                  <a:chExt cx="1943296" cy="3641015"/>
                </a:xfrm>
                <a:grpFill/>
              </p:grpSpPr>
              <p:sp>
                <p:nvSpPr>
                  <p:cNvPr id="85" name="Google Shape;267;p29">
                    <a:extLst>
                      <a:ext uri="{FF2B5EF4-FFF2-40B4-BE49-F238E27FC236}">
                        <a16:creationId xmlns:a16="http://schemas.microsoft.com/office/drawing/2014/main" id="{704BCEBE-0358-507A-26B8-9F3C36AE484C}"/>
                      </a:ext>
                    </a:extLst>
                  </p:cNvPr>
                  <p:cNvSpPr>
                    <a:spLocks noChangeAspect="1"/>
                  </p:cNvSpPr>
                  <p:nvPr/>
                </p:nvSpPr>
                <p:spPr>
                  <a:xfrm>
                    <a:off x="2398906" y="2145850"/>
                    <a:ext cx="1937360"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86" name="Google Shape;267;p29">
                    <a:extLst>
                      <a:ext uri="{FF2B5EF4-FFF2-40B4-BE49-F238E27FC236}">
                        <a16:creationId xmlns:a16="http://schemas.microsoft.com/office/drawing/2014/main" id="{C7366FF5-5E4F-036F-5F2C-A8B0302FB50D}"/>
                      </a:ext>
                    </a:extLst>
                  </p:cNvPr>
                  <p:cNvSpPr>
                    <a:spLocks noChangeAspect="1"/>
                  </p:cNvSpPr>
                  <p:nvPr/>
                </p:nvSpPr>
                <p:spPr>
                  <a:xfrm>
                    <a:off x="2404842" y="54000"/>
                    <a:ext cx="1937360"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sp>
              <p:nvSpPr>
                <p:cNvPr id="83" name="Google Shape;267;p29">
                  <a:extLst>
                    <a:ext uri="{FF2B5EF4-FFF2-40B4-BE49-F238E27FC236}">
                      <a16:creationId xmlns:a16="http://schemas.microsoft.com/office/drawing/2014/main" id="{B9615690-C46B-2DEC-943B-FD26AFFEA104}"/>
                    </a:ext>
                  </a:extLst>
                </p:cNvPr>
                <p:cNvSpPr>
                  <a:spLocks noChangeAspect="1"/>
                </p:cNvSpPr>
                <p:nvPr/>
              </p:nvSpPr>
              <p:spPr>
                <a:xfrm>
                  <a:off x="4855323" y="1959805"/>
                  <a:ext cx="1937361"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84" name="Google Shape;267;p29">
                  <a:extLst>
                    <a:ext uri="{FF2B5EF4-FFF2-40B4-BE49-F238E27FC236}">
                      <a16:creationId xmlns:a16="http://schemas.microsoft.com/office/drawing/2014/main" id="{F799A767-19B7-21C4-A6A3-7300A7943359}"/>
                    </a:ext>
                  </a:extLst>
                </p:cNvPr>
                <p:cNvSpPr>
                  <a:spLocks noChangeAspect="1"/>
                </p:cNvSpPr>
                <p:nvPr/>
              </p:nvSpPr>
              <p:spPr>
                <a:xfrm>
                  <a:off x="7457598" y="1959805"/>
                  <a:ext cx="1937361"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cxnSp>
            <p:nvCxnSpPr>
              <p:cNvPr id="77" name="Conector recto de flecha 76">
                <a:extLst>
                  <a:ext uri="{FF2B5EF4-FFF2-40B4-BE49-F238E27FC236}">
                    <a16:creationId xmlns:a16="http://schemas.microsoft.com/office/drawing/2014/main" id="{D4B77308-7E3D-AF5B-F0D2-7720ACC9219E}"/>
                  </a:ext>
                </a:extLst>
              </p:cNvPr>
              <p:cNvCxnSpPr>
                <a:cxnSpLocks/>
                <a:stCxn id="81" idx="5"/>
                <a:endCxn id="85" idx="2"/>
              </p:cNvCxnSpPr>
              <p:nvPr/>
            </p:nvCxnSpPr>
            <p:spPr>
              <a:xfrm>
                <a:off x="2679963" y="3903829"/>
                <a:ext cx="501496" cy="339056"/>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8" name="Conector recto de flecha 77">
                <a:extLst>
                  <a:ext uri="{FF2B5EF4-FFF2-40B4-BE49-F238E27FC236}">
                    <a16:creationId xmlns:a16="http://schemas.microsoft.com/office/drawing/2014/main" id="{918A165E-3293-CC9D-35DA-93010CA3261D}"/>
                  </a:ext>
                </a:extLst>
              </p:cNvPr>
              <p:cNvCxnSpPr>
                <a:cxnSpLocks/>
                <a:stCxn id="86" idx="6"/>
                <a:endCxn id="83" idx="1"/>
              </p:cNvCxnSpPr>
              <p:nvPr/>
            </p:nvCxnSpPr>
            <p:spPr>
              <a:xfrm>
                <a:off x="4413667" y="2819298"/>
                <a:ext cx="505262" cy="339053"/>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B0BDE09B-EA78-5E9A-44C7-C454561CEDE7}"/>
                  </a:ext>
                </a:extLst>
              </p:cNvPr>
              <p:cNvCxnSpPr>
                <a:cxnSpLocks/>
                <a:stCxn id="85" idx="6"/>
                <a:endCxn id="83" idx="3"/>
              </p:cNvCxnSpPr>
              <p:nvPr/>
            </p:nvCxnSpPr>
            <p:spPr>
              <a:xfrm flipV="1">
                <a:off x="4409903" y="3903831"/>
                <a:ext cx="509026" cy="339054"/>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1CEA4A1E-7481-217E-A861-8C4656AB02C7}"/>
                  </a:ext>
                </a:extLst>
              </p:cNvPr>
              <p:cNvCxnSpPr>
                <a:cxnSpLocks/>
                <a:stCxn id="83" idx="6"/>
                <a:endCxn id="84" idx="2"/>
              </p:cNvCxnSpPr>
              <p:nvPr/>
            </p:nvCxnSpPr>
            <p:spPr>
              <a:xfrm>
                <a:off x="5967472" y="3531091"/>
                <a:ext cx="421611" cy="0"/>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8" name="Grupo 67">
              <a:extLst>
                <a:ext uri="{FF2B5EF4-FFF2-40B4-BE49-F238E27FC236}">
                  <a16:creationId xmlns:a16="http://schemas.microsoft.com/office/drawing/2014/main" id="{EF706C77-6829-9B00-ABDF-E5885DAC60AF}"/>
                </a:ext>
              </a:extLst>
            </p:cNvPr>
            <p:cNvGrpSpPr/>
            <p:nvPr/>
          </p:nvGrpSpPr>
          <p:grpSpPr>
            <a:xfrm>
              <a:off x="634156" y="961422"/>
              <a:ext cx="7875687" cy="3220655"/>
              <a:chOff x="0" y="955862"/>
              <a:chExt cx="9335597" cy="3557048"/>
            </a:xfrm>
          </p:grpSpPr>
          <p:sp>
            <p:nvSpPr>
              <p:cNvPr id="69" name="Google Shape;267;p29">
                <a:extLst>
                  <a:ext uri="{FF2B5EF4-FFF2-40B4-BE49-F238E27FC236}">
                    <a16:creationId xmlns:a16="http://schemas.microsoft.com/office/drawing/2014/main" id="{4AE78744-A520-0C9A-5D7F-20D1EEE02DAE}"/>
                  </a:ext>
                </a:extLst>
              </p:cNvPr>
              <p:cNvSpPr/>
              <p:nvPr/>
            </p:nvSpPr>
            <p:spPr>
              <a:xfrm>
                <a:off x="0" y="2001786"/>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1</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nvGrpSpPr>
              <p:cNvPr id="70" name="Grupo 69">
                <a:extLst>
                  <a:ext uri="{FF2B5EF4-FFF2-40B4-BE49-F238E27FC236}">
                    <a16:creationId xmlns:a16="http://schemas.microsoft.com/office/drawing/2014/main" id="{14391B1E-2E90-78DB-C06E-B4F2D1364562}"/>
                  </a:ext>
                </a:extLst>
              </p:cNvPr>
              <p:cNvGrpSpPr/>
              <p:nvPr/>
            </p:nvGrpSpPr>
            <p:grpSpPr>
              <a:xfrm>
                <a:off x="2444545" y="955862"/>
                <a:ext cx="1838293" cy="3557048"/>
                <a:chOff x="2444545" y="95982"/>
                <a:chExt cx="1838293" cy="3557048"/>
              </a:xfrm>
            </p:grpSpPr>
            <p:sp>
              <p:nvSpPr>
                <p:cNvPr id="73" name="Google Shape;267;p29">
                  <a:extLst>
                    <a:ext uri="{FF2B5EF4-FFF2-40B4-BE49-F238E27FC236}">
                      <a16:creationId xmlns:a16="http://schemas.microsoft.com/office/drawing/2014/main" id="{88641651-C1B6-FA20-188E-3F59648EA393}"/>
                    </a:ext>
                  </a:extLst>
                </p:cNvPr>
                <p:cNvSpPr/>
                <p:nvPr/>
              </p:nvSpPr>
              <p:spPr>
                <a:xfrm>
                  <a:off x="2444545" y="2187830"/>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3</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74" name="Google Shape;267;p29">
                  <a:extLst>
                    <a:ext uri="{FF2B5EF4-FFF2-40B4-BE49-F238E27FC236}">
                      <a16:creationId xmlns:a16="http://schemas.microsoft.com/office/drawing/2014/main" id="{D8564FC1-6AD6-ED38-976D-3B0A851ACE07}"/>
                    </a:ext>
                  </a:extLst>
                </p:cNvPr>
                <p:cNvSpPr/>
                <p:nvPr/>
              </p:nvSpPr>
              <p:spPr>
                <a:xfrm>
                  <a:off x="2450482" y="95982"/>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2</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sp>
            <p:nvSpPr>
              <p:cNvPr id="71" name="Google Shape;267;p29">
                <a:extLst>
                  <a:ext uri="{FF2B5EF4-FFF2-40B4-BE49-F238E27FC236}">
                    <a16:creationId xmlns:a16="http://schemas.microsoft.com/office/drawing/2014/main" id="{7C30F573-5C14-DDB9-D1FF-DC8E0F6921AA}"/>
                  </a:ext>
                </a:extLst>
              </p:cNvPr>
              <p:cNvSpPr/>
              <p:nvPr/>
            </p:nvSpPr>
            <p:spPr>
              <a:xfrm>
                <a:off x="4900964" y="2001786"/>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4</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72" name="Google Shape;267;p29">
                <a:extLst>
                  <a:ext uri="{FF2B5EF4-FFF2-40B4-BE49-F238E27FC236}">
                    <a16:creationId xmlns:a16="http://schemas.microsoft.com/office/drawing/2014/main" id="{02A71D47-AB1E-DF2C-FAFC-EB9D1843838F}"/>
                  </a:ext>
                </a:extLst>
              </p:cNvPr>
              <p:cNvSpPr/>
              <p:nvPr/>
            </p:nvSpPr>
            <p:spPr>
              <a:xfrm>
                <a:off x="7503241" y="2001786"/>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5</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grpSp>
      <p:sp>
        <p:nvSpPr>
          <p:cNvPr id="2" name="Google Shape;143;p20">
            <a:extLst>
              <a:ext uri="{FF2B5EF4-FFF2-40B4-BE49-F238E27FC236}">
                <a16:creationId xmlns:a16="http://schemas.microsoft.com/office/drawing/2014/main" id="{95C232DD-005B-CBA0-D4A6-05631A7B8767}"/>
              </a:ext>
            </a:extLst>
          </p:cNvPr>
          <p:cNvSpPr/>
          <p:nvPr/>
        </p:nvSpPr>
        <p:spPr>
          <a:xfrm>
            <a:off x="-4572000" y="0"/>
            <a:ext cx="4572000" cy="5143500"/>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sp>
        <p:nvSpPr>
          <p:cNvPr id="20" name="Google Shape;143;p20">
            <a:extLst>
              <a:ext uri="{FF2B5EF4-FFF2-40B4-BE49-F238E27FC236}">
                <a16:creationId xmlns:a16="http://schemas.microsoft.com/office/drawing/2014/main" id="{EE50ECFF-D75C-FE5E-93D1-121A8E566D7C}"/>
              </a:ext>
            </a:extLst>
          </p:cNvPr>
          <p:cNvSpPr/>
          <p:nvPr/>
        </p:nvSpPr>
        <p:spPr>
          <a:xfrm>
            <a:off x="13815404" y="0"/>
            <a:ext cx="4572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pic>
        <p:nvPicPr>
          <p:cNvPr id="21" name="Imagen 20">
            <a:extLst>
              <a:ext uri="{FF2B5EF4-FFF2-40B4-BE49-F238E27FC236}">
                <a16:creationId xmlns:a16="http://schemas.microsoft.com/office/drawing/2014/main" id="{419E43F2-9A15-4D08-1284-FD96931C7F25}"/>
              </a:ext>
            </a:extLst>
          </p:cNvPr>
          <p:cNvPicPr>
            <a:picLocks noChangeAspect="1"/>
          </p:cNvPicPr>
          <p:nvPr/>
        </p:nvPicPr>
        <p:blipFill>
          <a:blip r:embed="rId5"/>
          <a:stretch>
            <a:fillRect/>
          </a:stretch>
        </p:blipFill>
        <p:spPr>
          <a:xfrm>
            <a:off x="14562111" y="1040487"/>
            <a:ext cx="2541827" cy="2541829"/>
          </a:xfrm>
          <a:prstGeom prst="rect">
            <a:avLst/>
          </a:prstGeom>
        </p:spPr>
      </p:pic>
      <p:pic>
        <p:nvPicPr>
          <p:cNvPr id="22" name="Imagen 21">
            <a:extLst>
              <a:ext uri="{FF2B5EF4-FFF2-40B4-BE49-F238E27FC236}">
                <a16:creationId xmlns:a16="http://schemas.microsoft.com/office/drawing/2014/main" id="{6EE3979F-EE5F-38B0-12C8-94DCA62C2CFA}"/>
              </a:ext>
            </a:extLst>
          </p:cNvPr>
          <p:cNvPicPr>
            <a:picLocks noChangeAspect="1"/>
          </p:cNvPicPr>
          <p:nvPr/>
        </p:nvPicPr>
        <p:blipFill>
          <a:blip r:embed="rId6"/>
          <a:srcRect r="13246"/>
          <a:stretch>
            <a:fillRect/>
          </a:stretch>
        </p:blipFill>
        <p:spPr>
          <a:xfrm>
            <a:off x="13265345" y="2420220"/>
            <a:ext cx="2205148" cy="2541829"/>
          </a:xfrm>
          <a:prstGeom prst="rect">
            <a:avLst/>
          </a:prstGeom>
        </p:spPr>
      </p:pic>
      <p:sp>
        <p:nvSpPr>
          <p:cNvPr id="23" name="Rectángulo redondeado 22">
            <a:extLst>
              <a:ext uri="{FF2B5EF4-FFF2-40B4-BE49-F238E27FC236}">
                <a16:creationId xmlns:a16="http://schemas.microsoft.com/office/drawing/2014/main" id="{B5F67E7D-08D2-4142-CA7F-9E19961FDD2E}"/>
              </a:ext>
            </a:extLst>
          </p:cNvPr>
          <p:cNvSpPr/>
          <p:nvPr/>
        </p:nvSpPr>
        <p:spPr>
          <a:xfrm>
            <a:off x="15188557" y="3503872"/>
            <a:ext cx="293510" cy="1458177"/>
          </a:xfrm>
          <a:prstGeom prst="roundRect">
            <a:avLst>
              <a:gd name="adj" fmla="val 0"/>
            </a:avLst>
          </a:prstGeom>
          <a:solidFill>
            <a:schemeClr val="bg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Google Shape;144;p20">
            <a:extLst>
              <a:ext uri="{FF2B5EF4-FFF2-40B4-BE49-F238E27FC236}">
                <a16:creationId xmlns:a16="http://schemas.microsoft.com/office/drawing/2014/main" id="{83282B6C-2119-269A-0243-16E3B9341712}"/>
              </a:ext>
            </a:extLst>
          </p:cNvPr>
          <p:cNvSpPr txBox="1"/>
          <p:nvPr/>
        </p:nvSpPr>
        <p:spPr>
          <a:xfrm>
            <a:off x="-4530621"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Unmanaged workflows</a:t>
            </a:r>
            <a:endParaRPr sz="2700" b="1">
              <a:latin typeface="Inter"/>
              <a:ea typeface="Inter"/>
              <a:cs typeface="Inter"/>
              <a:sym typeface="Inter"/>
            </a:endParaRPr>
          </a:p>
        </p:txBody>
      </p:sp>
      <p:sp>
        <p:nvSpPr>
          <p:cNvPr id="33" name="Google Shape;147;p20">
            <a:extLst>
              <a:ext uri="{FF2B5EF4-FFF2-40B4-BE49-F238E27FC236}">
                <a16:creationId xmlns:a16="http://schemas.microsoft.com/office/drawing/2014/main" id="{CE6D91B5-C0AF-FC48-6A6B-756B722C48A1}"/>
              </a:ext>
            </a:extLst>
          </p:cNvPr>
          <p:cNvSpPr txBox="1"/>
          <p:nvPr/>
        </p:nvSpPr>
        <p:spPr>
          <a:xfrm>
            <a:off x="-4570571" y="1024300"/>
            <a:ext cx="3505500" cy="117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a:solidFill>
                  <a:srgbClr val="1E1E1E"/>
                </a:solidFill>
                <a:latin typeface="Inter"/>
                <a:ea typeface="Inter"/>
                <a:cs typeface="Inter"/>
                <a:sym typeface="Inter"/>
              </a:rPr>
              <a:t>The workflow exists as a defined sequence of steps, but the execution is done manually and is mostly unsupervised.</a:t>
            </a:r>
            <a:r>
              <a:rPr lang="es" b="1">
                <a:solidFill>
                  <a:srgbClr val="1E1E1E"/>
                </a:solidFill>
                <a:latin typeface="Inter"/>
                <a:ea typeface="Inter"/>
                <a:cs typeface="Inter"/>
                <a:sym typeface="Inter"/>
              </a:rPr>
              <a:t> </a:t>
            </a:r>
            <a:endParaRPr b="1">
              <a:solidFill>
                <a:srgbClr val="1E1E1E"/>
              </a:solidFill>
              <a:latin typeface="Inter"/>
              <a:ea typeface="Inter"/>
              <a:cs typeface="Inter"/>
              <a:sym typeface="Inter"/>
            </a:endParaRPr>
          </a:p>
          <a:p>
            <a:pPr marL="0" lvl="0" indent="0" algn="l" rtl="0">
              <a:lnSpc>
                <a:spcPct val="115000"/>
              </a:lnSpc>
              <a:spcBef>
                <a:spcPts val="1000"/>
              </a:spcBef>
              <a:spcAft>
                <a:spcPts val="0"/>
              </a:spcAft>
              <a:buNone/>
            </a:pPr>
            <a:r>
              <a:rPr lang="es" b="1">
                <a:solidFill>
                  <a:srgbClr val="1E1E1E"/>
                </a:solidFill>
                <a:latin typeface="Inter"/>
                <a:ea typeface="Inter"/>
                <a:cs typeface="Inter"/>
                <a:sym typeface="Inter"/>
              </a:rPr>
              <a:t>A human or external process has to:</a:t>
            </a:r>
            <a:endParaRPr b="1">
              <a:solidFill>
                <a:srgbClr val="1E1E1E"/>
              </a:solidFill>
              <a:latin typeface="Inter"/>
              <a:ea typeface="Inter"/>
              <a:cs typeface="Inter"/>
              <a:sym typeface="Inter"/>
            </a:endParaRPr>
          </a:p>
        </p:txBody>
      </p:sp>
      <p:sp>
        <p:nvSpPr>
          <p:cNvPr id="34" name="Google Shape;148;p20">
            <a:extLst>
              <a:ext uri="{FF2B5EF4-FFF2-40B4-BE49-F238E27FC236}">
                <a16:creationId xmlns:a16="http://schemas.microsoft.com/office/drawing/2014/main" id="{B98225E9-C987-957A-08BA-642025F7BB42}"/>
              </a:ext>
            </a:extLst>
          </p:cNvPr>
          <p:cNvSpPr txBox="1"/>
          <p:nvPr/>
        </p:nvSpPr>
        <p:spPr>
          <a:xfrm>
            <a:off x="-4519396" y="2630850"/>
            <a:ext cx="3615413" cy="743280"/>
          </a:xfrm>
          <a:prstGeom prst="rect">
            <a:avLst/>
          </a:prstGeom>
          <a:noFill/>
          <a:ln>
            <a:noFill/>
          </a:ln>
        </p:spPr>
        <p:txBody>
          <a:bodyPr spcFirstLastPara="1" wrap="square" lIns="0" tIns="0" rIns="0" bIns="0" anchor="t" anchorCtr="0">
            <a:spAutoFit/>
          </a:bodyPr>
          <a:lstStyle/>
          <a:p>
            <a:pPr marL="360000" lvl="0" indent="-317500" algn="l" rtl="0">
              <a:lnSpc>
                <a:spcPct val="115000"/>
              </a:lnSpc>
              <a:spcBef>
                <a:spcPts val="0"/>
              </a:spcBef>
              <a:spcAft>
                <a:spcPts val="0"/>
              </a:spcAft>
              <a:buClr>
                <a:srgbClr val="F15F41"/>
              </a:buClr>
              <a:buSzPts val="1400"/>
              <a:buFont typeface="Tipo de letra del sistema regular"/>
              <a:buChar char="●"/>
            </a:pPr>
            <a:r>
              <a:rPr lang="es">
                <a:latin typeface="Inter"/>
                <a:ea typeface="Inter"/>
                <a:cs typeface="Inter"/>
                <a:sym typeface="Inter"/>
              </a:rPr>
              <a:t>Start the tasks</a:t>
            </a:r>
            <a:r>
              <a:rPr lang="es">
                <a:solidFill>
                  <a:srgbClr val="1D2029"/>
                </a:solidFill>
                <a:latin typeface="Inter"/>
                <a:ea typeface="Inter"/>
                <a:cs typeface="Inter"/>
                <a:sym typeface="Inter"/>
              </a:rPr>
              <a:t> manually</a:t>
            </a:r>
            <a:endParaRPr>
              <a:solidFill>
                <a:srgbClr val="1D2029"/>
              </a:solidFill>
              <a:latin typeface="Inter"/>
              <a:ea typeface="Inter"/>
              <a:cs typeface="Inter"/>
              <a:sym typeface="Inter"/>
            </a:endParaRPr>
          </a:p>
          <a:p>
            <a:pPr marL="360000" lvl="0" indent="-317500" algn="l" rtl="0">
              <a:lnSpc>
                <a:spcPct val="115000"/>
              </a:lnSpc>
              <a:spcBef>
                <a:spcPts val="0"/>
              </a:spcBef>
              <a:spcAft>
                <a:spcPts val="0"/>
              </a:spcAft>
              <a:buClr>
                <a:srgbClr val="F15F41"/>
              </a:buClr>
              <a:buSzPts val="1400"/>
              <a:buFont typeface="Tipo de letra del sistema regular"/>
              <a:buChar char="●"/>
            </a:pPr>
            <a:r>
              <a:rPr lang="es">
                <a:solidFill>
                  <a:srgbClr val="1D2029"/>
                </a:solidFill>
                <a:latin typeface="Inter"/>
                <a:ea typeface="Inter"/>
                <a:cs typeface="Inter"/>
                <a:sym typeface="Inter"/>
              </a:rPr>
              <a:t>Keep track</a:t>
            </a:r>
            <a:r>
              <a:rPr lang="es">
                <a:latin typeface="Inter"/>
                <a:ea typeface="Inter"/>
                <a:cs typeface="Inter"/>
                <a:sym typeface="Inter"/>
              </a:rPr>
              <a:t> of dependencies</a:t>
            </a:r>
            <a:endParaRPr>
              <a:solidFill>
                <a:srgbClr val="F15F41"/>
              </a:solidFill>
              <a:latin typeface="Inter"/>
              <a:ea typeface="Inter"/>
              <a:cs typeface="Inter"/>
              <a:sym typeface="Inter"/>
            </a:endParaRPr>
          </a:p>
          <a:p>
            <a:pPr marL="360000" lvl="0" indent="-317500" algn="l" rtl="0">
              <a:lnSpc>
                <a:spcPct val="115000"/>
              </a:lnSpc>
              <a:spcBef>
                <a:spcPts val="0"/>
              </a:spcBef>
              <a:spcAft>
                <a:spcPts val="0"/>
              </a:spcAft>
              <a:buClr>
                <a:srgbClr val="F15F41"/>
              </a:buClr>
              <a:buSzPts val="1400"/>
              <a:buFont typeface="Tipo de letra del sistema regular"/>
              <a:buChar char="●"/>
            </a:pPr>
            <a:r>
              <a:rPr lang="es">
                <a:solidFill>
                  <a:srgbClr val="1D2029"/>
                </a:solidFill>
                <a:latin typeface="Inter"/>
                <a:ea typeface="Inter"/>
                <a:cs typeface="Inter"/>
                <a:sym typeface="Inter"/>
              </a:rPr>
              <a:t>Handle failures </a:t>
            </a:r>
            <a:r>
              <a:rPr lang="es">
                <a:latin typeface="Inter"/>
                <a:ea typeface="Inter"/>
                <a:cs typeface="Inter"/>
                <a:sym typeface="Inter"/>
              </a:rPr>
              <a:t>and retries themselves</a:t>
            </a:r>
            <a:endParaRPr>
              <a:solidFill>
                <a:srgbClr val="F15F41"/>
              </a:solidFill>
              <a:latin typeface="Inter"/>
              <a:ea typeface="Inter"/>
              <a:cs typeface="Inter"/>
              <a:sym typeface="Inter"/>
            </a:endParaRPr>
          </a:p>
        </p:txBody>
      </p:sp>
      <p:sp>
        <p:nvSpPr>
          <p:cNvPr id="35" name="Rectángulo redondeado 34">
            <a:extLst>
              <a:ext uri="{FF2B5EF4-FFF2-40B4-BE49-F238E27FC236}">
                <a16:creationId xmlns:a16="http://schemas.microsoft.com/office/drawing/2014/main" id="{6C41FC36-9346-1E5C-64F4-1576F453A7E2}"/>
              </a:ext>
            </a:extLst>
          </p:cNvPr>
          <p:cNvSpPr/>
          <p:nvPr/>
        </p:nvSpPr>
        <p:spPr>
          <a:xfrm>
            <a:off x="15251394" y="3560649"/>
            <a:ext cx="1792518" cy="1792520"/>
          </a:xfrm>
          <a:prstGeom prst="roundRect">
            <a:avLst>
              <a:gd name="adj" fmla="val 10115"/>
            </a:avLst>
          </a:prstGeom>
          <a:solidFill>
            <a:srgbClr val="F25F4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261A3D75-9879-5B86-3959-26BD0FF5AF2E}"/>
              </a:ext>
            </a:extLst>
          </p:cNvPr>
          <p:cNvSpPr txBox="1"/>
          <p:nvPr/>
        </p:nvSpPr>
        <p:spPr>
          <a:xfrm>
            <a:off x="15392845" y="3560054"/>
            <a:ext cx="1185889" cy="1110402"/>
          </a:xfrm>
          <a:prstGeom prst="rect">
            <a:avLst/>
          </a:prstGeom>
          <a:noFill/>
        </p:spPr>
        <p:txBody>
          <a:bodyPr wrap="none" rtlCol="0">
            <a:spAutoFit/>
          </a:bodyPr>
          <a:lstStyle/>
          <a:p>
            <a:r>
              <a:rPr lang="es-MX" sz="7000" b="1">
                <a:solidFill>
                  <a:schemeClr val="bg1"/>
                </a:solidFill>
                <a:latin typeface="Inter Black" panose="02000503000000020004" pitchFamily="2" charset="0"/>
                <a:ea typeface="Inter Black" panose="02000503000000020004" pitchFamily="2" charset="0"/>
              </a:rPr>
              <a:t>&gt;_</a:t>
            </a:r>
          </a:p>
        </p:txBody>
      </p:sp>
      <p:grpSp>
        <p:nvGrpSpPr>
          <p:cNvPr id="29" name="Grupo 28">
            <a:extLst>
              <a:ext uri="{FF2B5EF4-FFF2-40B4-BE49-F238E27FC236}">
                <a16:creationId xmlns:a16="http://schemas.microsoft.com/office/drawing/2014/main" id="{C7AA7F3B-85B1-FFC9-0364-9BA895ABD2AF}"/>
              </a:ext>
            </a:extLst>
          </p:cNvPr>
          <p:cNvGrpSpPr/>
          <p:nvPr/>
        </p:nvGrpSpPr>
        <p:grpSpPr>
          <a:xfrm>
            <a:off x="-2" y="-5373183"/>
            <a:ext cx="9144001" cy="5145179"/>
            <a:chOff x="0" y="-1679"/>
            <a:chExt cx="9144001" cy="5145179"/>
          </a:xfrm>
        </p:grpSpPr>
        <p:pic>
          <p:nvPicPr>
            <p:cNvPr id="24" name="Google Shape;122;p18">
              <a:extLst>
                <a:ext uri="{FF2B5EF4-FFF2-40B4-BE49-F238E27FC236}">
                  <a16:creationId xmlns:a16="http://schemas.microsoft.com/office/drawing/2014/main" id="{2C9029FE-B992-867D-1C92-400CF6A1AC7B}"/>
                </a:ext>
              </a:extLst>
            </p:cNvPr>
            <p:cNvPicPr preferRelativeResize="0"/>
            <p:nvPr/>
          </p:nvPicPr>
          <p:blipFill>
            <a:blip r:embed="rId7">
              <a:alphaModFix/>
            </a:blip>
            <a:srcRect t="7878" b="7878"/>
            <a:stretch>
              <a:fillRect/>
            </a:stretch>
          </p:blipFill>
          <p:spPr>
            <a:xfrm>
              <a:off x="1" y="-1679"/>
              <a:ext cx="9144000" cy="5143500"/>
            </a:xfrm>
            <a:prstGeom prst="rect">
              <a:avLst/>
            </a:prstGeom>
            <a:noFill/>
            <a:ln>
              <a:noFill/>
            </a:ln>
          </p:spPr>
        </p:pic>
        <p:sp>
          <p:nvSpPr>
            <p:cNvPr id="25" name="Google Shape;123;p18">
              <a:extLst>
                <a:ext uri="{FF2B5EF4-FFF2-40B4-BE49-F238E27FC236}">
                  <a16:creationId xmlns:a16="http://schemas.microsoft.com/office/drawing/2014/main" id="{9D5996BC-7A84-A5A7-4EC2-DEBBBFF1C7C8}"/>
                </a:ext>
              </a:extLst>
            </p:cNvPr>
            <p:cNvSpPr/>
            <p:nvPr/>
          </p:nvSpPr>
          <p:spPr>
            <a:xfrm>
              <a:off x="0" y="0"/>
              <a:ext cx="9144000"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6" name="Google Shape;124;p18">
            <a:extLst>
              <a:ext uri="{FF2B5EF4-FFF2-40B4-BE49-F238E27FC236}">
                <a16:creationId xmlns:a16="http://schemas.microsoft.com/office/drawing/2014/main" id="{017A0E4E-9595-A77B-DAD2-DB253C81FA28}"/>
              </a:ext>
            </a:extLst>
          </p:cNvPr>
          <p:cNvSpPr txBox="1"/>
          <p:nvPr/>
        </p:nvSpPr>
        <p:spPr>
          <a:xfrm>
            <a:off x="636026" y="-1580009"/>
            <a:ext cx="44136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700"/>
              <a:buFont typeface="Arial"/>
              <a:buNone/>
            </a:pPr>
            <a:r>
              <a:rPr lang="es" sz="3000">
                <a:solidFill>
                  <a:srgbClr val="FFFFFF"/>
                </a:solidFill>
                <a:latin typeface="Inter Black"/>
                <a:ea typeface="Inter Black"/>
                <a:cs typeface="Inter Black"/>
                <a:sym typeface="Inter Black"/>
              </a:rPr>
              <a:t>Prologue</a:t>
            </a:r>
            <a:endParaRPr sz="3000">
              <a:solidFill>
                <a:srgbClr val="FFFFFF"/>
              </a:solidFill>
              <a:latin typeface="Inter Black"/>
              <a:ea typeface="Inter Black"/>
              <a:cs typeface="Inter Black"/>
              <a:sym typeface="Inter Black"/>
            </a:endParaRPr>
          </a:p>
          <a:p>
            <a:pPr marL="0" lvl="0" indent="0" algn="l" rtl="0">
              <a:spcBef>
                <a:spcPts val="0"/>
              </a:spcBef>
              <a:spcAft>
                <a:spcPts val="0"/>
              </a:spcAft>
              <a:buClr>
                <a:srgbClr val="000000"/>
              </a:buClr>
              <a:buSzPts val="1700"/>
              <a:buFont typeface="Arial"/>
              <a:buNone/>
            </a:pPr>
            <a:r>
              <a:rPr lang="es" sz="3000">
                <a:solidFill>
                  <a:srgbClr val="FFFFFF"/>
                </a:solidFill>
                <a:latin typeface="Inter"/>
                <a:ea typeface="Inter"/>
                <a:cs typeface="Inter"/>
                <a:sym typeface="Inter"/>
              </a:rPr>
              <a:t>The Age Before Order</a:t>
            </a:r>
            <a:endParaRPr sz="3000" i="1">
              <a:solidFill>
                <a:srgbClr val="FFFFFF"/>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2200"/>
              <a:buFont typeface="Arial"/>
              <a:buNone/>
            </a:pPr>
            <a:endParaRPr sz="4300">
              <a:solidFill>
                <a:srgbClr val="FFFFFF"/>
              </a:solidFill>
              <a:latin typeface="Inter SemiBold"/>
              <a:ea typeface="Inter SemiBold"/>
              <a:cs typeface="Inter SemiBold"/>
              <a:sym typeface="Inter SemiBold"/>
            </a:endParaRPr>
          </a:p>
        </p:txBody>
      </p:sp>
      <p:sp>
        <p:nvSpPr>
          <p:cNvPr id="27" name="Google Shape;125;p18">
            <a:extLst>
              <a:ext uri="{FF2B5EF4-FFF2-40B4-BE49-F238E27FC236}">
                <a16:creationId xmlns:a16="http://schemas.microsoft.com/office/drawing/2014/main" id="{ABB80148-BA77-DB7E-2A39-D1B9DB63720F}"/>
              </a:ext>
            </a:extLst>
          </p:cNvPr>
          <p:cNvSpPr/>
          <p:nvPr/>
        </p:nvSpPr>
        <p:spPr>
          <a:xfrm>
            <a:off x="522648" y="-4857534"/>
            <a:ext cx="1300800" cy="1314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3500">
                <a:solidFill>
                  <a:srgbClr val="FFFFFF"/>
                </a:solidFill>
                <a:latin typeface="Inter Black"/>
                <a:ea typeface="Inter Black"/>
                <a:cs typeface="Inter Black"/>
                <a:sym typeface="Inter Black"/>
              </a:rPr>
              <a:t>1</a:t>
            </a:r>
            <a:endParaRPr sz="3500">
              <a:solidFill>
                <a:srgbClr val="FFFFFF"/>
              </a:solidFill>
              <a:latin typeface="Inter Black"/>
              <a:ea typeface="Inter Black"/>
              <a:cs typeface="Inter Black"/>
              <a:sym typeface="Inter Black"/>
            </a:endParaRPr>
          </a:p>
        </p:txBody>
      </p:sp>
      <p:pic>
        <p:nvPicPr>
          <p:cNvPr id="30" name="Google Shape;131;p19">
            <a:extLst>
              <a:ext uri="{FF2B5EF4-FFF2-40B4-BE49-F238E27FC236}">
                <a16:creationId xmlns:a16="http://schemas.microsoft.com/office/drawing/2014/main" id="{CA815DFF-4F15-1CF3-4866-4BC9F4978280}"/>
              </a:ext>
            </a:extLst>
          </p:cNvPr>
          <p:cNvPicPr preferRelativeResize="0"/>
          <p:nvPr/>
        </p:nvPicPr>
        <p:blipFill>
          <a:blip r:embed="rId8">
            <a:alphaModFix/>
          </a:blip>
          <a:stretch>
            <a:fillRect/>
          </a:stretch>
        </p:blipFill>
        <p:spPr>
          <a:xfrm>
            <a:off x="8057450" y="261000"/>
            <a:ext cx="758850" cy="198100"/>
          </a:xfrm>
          <a:prstGeom prst="rect">
            <a:avLst/>
          </a:prstGeom>
          <a:noFill/>
          <a:ln>
            <a:noFill/>
          </a:ln>
        </p:spPr>
      </p:pic>
    </p:spTree>
    <p:extLst>
      <p:ext uri="{BB962C8B-B14F-4D97-AF65-F5344CB8AC3E}">
        <p14:creationId xmlns:p14="http://schemas.microsoft.com/office/powerpoint/2010/main" val="1192838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alpha val="13920"/>
          </a:srgbClr>
        </a:solidFill>
        <a:effectLst/>
      </p:bgPr>
    </p:bg>
    <p:spTree>
      <p:nvGrpSpPr>
        <p:cNvPr id="1" name="Shape 112">
          <a:extLst>
            <a:ext uri="{FF2B5EF4-FFF2-40B4-BE49-F238E27FC236}">
              <a16:creationId xmlns:a16="http://schemas.microsoft.com/office/drawing/2014/main" id="{26671F7E-2C95-26AD-8486-57A0C844E33F}"/>
            </a:ext>
          </a:extLst>
        </p:cNvPr>
        <p:cNvGrpSpPr/>
        <p:nvPr/>
      </p:nvGrpSpPr>
      <p:grpSpPr>
        <a:xfrm>
          <a:off x="0" y="0"/>
          <a:ext cx="0" cy="0"/>
          <a:chOff x="0" y="0"/>
          <a:chExt cx="0" cy="0"/>
        </a:xfrm>
      </p:grpSpPr>
      <p:pic>
        <p:nvPicPr>
          <p:cNvPr id="60" name="Imagen 59">
            <a:extLst>
              <a:ext uri="{FF2B5EF4-FFF2-40B4-BE49-F238E27FC236}">
                <a16:creationId xmlns:a16="http://schemas.microsoft.com/office/drawing/2014/main" id="{5B5237AA-B980-1902-E45C-498C72D14473}"/>
              </a:ext>
            </a:extLst>
          </p:cNvPr>
          <p:cNvPicPr>
            <a:picLocks noChangeAspect="1"/>
          </p:cNvPicPr>
          <p:nvPr/>
        </p:nvPicPr>
        <p:blipFill>
          <a:blip r:embed="rId3"/>
          <a:stretch>
            <a:fillRect/>
          </a:stretch>
        </p:blipFill>
        <p:spPr>
          <a:xfrm>
            <a:off x="-11714354" y="607864"/>
            <a:ext cx="4534310" cy="4534310"/>
          </a:xfrm>
          <a:prstGeom prst="rect">
            <a:avLst/>
          </a:prstGeom>
        </p:spPr>
      </p:pic>
      <p:pic>
        <p:nvPicPr>
          <p:cNvPr id="61" name="Imagen 60">
            <a:extLst>
              <a:ext uri="{FF2B5EF4-FFF2-40B4-BE49-F238E27FC236}">
                <a16:creationId xmlns:a16="http://schemas.microsoft.com/office/drawing/2014/main" id="{7C76145D-8A48-8B7B-5FA4-8AB9FB07F53F}"/>
              </a:ext>
            </a:extLst>
          </p:cNvPr>
          <p:cNvPicPr>
            <a:picLocks noChangeAspect="1"/>
          </p:cNvPicPr>
          <p:nvPr/>
        </p:nvPicPr>
        <p:blipFill>
          <a:blip r:embed="rId4"/>
          <a:stretch>
            <a:fillRect/>
          </a:stretch>
        </p:blipFill>
        <p:spPr>
          <a:xfrm>
            <a:off x="-8815687" y="1107954"/>
            <a:ext cx="828000" cy="828000"/>
          </a:xfrm>
          <a:prstGeom prst="rect">
            <a:avLst/>
          </a:prstGeom>
        </p:spPr>
      </p:pic>
      <p:sp>
        <p:nvSpPr>
          <p:cNvPr id="62" name="Google Shape;132;p19">
            <a:extLst>
              <a:ext uri="{FF2B5EF4-FFF2-40B4-BE49-F238E27FC236}">
                <a16:creationId xmlns:a16="http://schemas.microsoft.com/office/drawing/2014/main" id="{251EAB67-E8F2-F9C9-CFF4-2BFD7F2EA8AF}"/>
              </a:ext>
            </a:extLst>
          </p:cNvPr>
          <p:cNvSpPr txBox="1"/>
          <p:nvPr/>
        </p:nvSpPr>
        <p:spPr>
          <a:xfrm>
            <a:off x="-9005513" y="324324"/>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What is a workflow?</a:t>
            </a:r>
            <a:endParaRPr sz="2700" b="1">
              <a:latin typeface="Inter"/>
              <a:ea typeface="Inter"/>
              <a:cs typeface="Inter"/>
              <a:sym typeface="Inter"/>
            </a:endParaRPr>
          </a:p>
        </p:txBody>
      </p:sp>
      <p:sp>
        <p:nvSpPr>
          <p:cNvPr id="63" name="Google Shape;134;p19">
            <a:extLst>
              <a:ext uri="{FF2B5EF4-FFF2-40B4-BE49-F238E27FC236}">
                <a16:creationId xmlns:a16="http://schemas.microsoft.com/office/drawing/2014/main" id="{E89373F5-8493-1CE6-1E43-DFB9AAB56848}"/>
              </a:ext>
            </a:extLst>
          </p:cNvPr>
          <p:cNvSpPr/>
          <p:nvPr/>
        </p:nvSpPr>
        <p:spPr>
          <a:xfrm>
            <a:off x="-7743138" y="915108"/>
            <a:ext cx="6719700" cy="1083900"/>
          </a:xfrm>
          <a:prstGeom prst="roundRect">
            <a:avLst>
              <a:gd name="adj" fmla="val 10355"/>
            </a:avLst>
          </a:prstGeom>
          <a:solidFill>
            <a:srgbClr val="F15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5;p19">
            <a:extLst>
              <a:ext uri="{FF2B5EF4-FFF2-40B4-BE49-F238E27FC236}">
                <a16:creationId xmlns:a16="http://schemas.microsoft.com/office/drawing/2014/main" id="{5043E72A-6AB7-1201-AC49-2A7FBA2B5082}"/>
              </a:ext>
            </a:extLst>
          </p:cNvPr>
          <p:cNvSpPr txBox="1"/>
          <p:nvPr/>
        </p:nvSpPr>
        <p:spPr>
          <a:xfrm>
            <a:off x="-7469688" y="1075308"/>
            <a:ext cx="6172800" cy="9237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Clr>
                <a:srgbClr val="000000"/>
              </a:buClr>
              <a:buSzPts val="1100"/>
              <a:buFont typeface="Arial"/>
              <a:buNone/>
            </a:pPr>
            <a:r>
              <a:rPr lang="es" sz="2000">
                <a:solidFill>
                  <a:srgbClr val="FFFFFF"/>
                </a:solidFill>
                <a:latin typeface="Albert Sans Medium"/>
                <a:ea typeface="Albert Sans Medium"/>
                <a:cs typeface="Albert Sans Medium"/>
                <a:sym typeface="Albert Sans"/>
              </a:rPr>
              <a:t>A workflow is a defined sequence of steps or tasks (often with dependencies</a:t>
            </a:r>
            <a:r>
              <a:rPr lang="es" sz="2000">
                <a:solidFill>
                  <a:schemeClr val="lt1"/>
                </a:solidFill>
                <a:latin typeface="Albert Sans Medium"/>
                <a:ea typeface="Albert Sans Medium"/>
                <a:cs typeface="Albert Sans Medium"/>
                <a:sym typeface="Albert Sans"/>
              </a:rPr>
              <a:t>) </a:t>
            </a:r>
            <a:r>
              <a:rPr lang="es" sz="2000">
                <a:solidFill>
                  <a:srgbClr val="FFFFFF"/>
                </a:solidFill>
                <a:latin typeface="Albert Sans Medium"/>
                <a:ea typeface="Albert Sans Medium"/>
                <a:cs typeface="Albert Sans Medium"/>
                <a:sym typeface="Albert Sans"/>
              </a:rPr>
              <a:t>that achieve a specific outcome.</a:t>
            </a:r>
            <a:endParaRPr sz="2000">
              <a:solidFill>
                <a:srgbClr val="FFFFFF"/>
              </a:solidFill>
              <a:latin typeface="Albert Sans Medium"/>
              <a:ea typeface="Albert Sans Medium"/>
              <a:cs typeface="Albert Sans Medium"/>
              <a:sym typeface="Albert Sans"/>
            </a:endParaRPr>
          </a:p>
        </p:txBody>
      </p:sp>
      <p:sp>
        <p:nvSpPr>
          <p:cNvPr id="65" name="Google Shape;138;p19">
            <a:extLst>
              <a:ext uri="{FF2B5EF4-FFF2-40B4-BE49-F238E27FC236}">
                <a16:creationId xmlns:a16="http://schemas.microsoft.com/office/drawing/2014/main" id="{088B4265-BE47-19AF-797E-0B9495D06A27}"/>
              </a:ext>
            </a:extLst>
          </p:cNvPr>
          <p:cNvSpPr txBox="1"/>
          <p:nvPr/>
        </p:nvSpPr>
        <p:spPr>
          <a:xfrm>
            <a:off x="-6269688" y="4686703"/>
            <a:ext cx="279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1000">
                <a:solidFill>
                  <a:srgbClr val="1D2029"/>
                </a:solidFill>
                <a:latin typeface="Inter"/>
                <a:ea typeface="Inter"/>
                <a:cs typeface="Inter"/>
                <a:sym typeface="Inter"/>
              </a:rPr>
              <a:t>Generic workflow represented as a DAG</a:t>
            </a:r>
            <a:endParaRPr sz="1000">
              <a:solidFill>
                <a:srgbClr val="1D2029"/>
              </a:solidFill>
              <a:latin typeface="Inter"/>
              <a:ea typeface="Inter"/>
              <a:cs typeface="Inter"/>
              <a:sym typeface="Inter"/>
            </a:endParaRPr>
          </a:p>
        </p:txBody>
      </p:sp>
      <p:grpSp>
        <p:nvGrpSpPr>
          <p:cNvPr id="66" name="Grupo 65">
            <a:extLst>
              <a:ext uri="{FF2B5EF4-FFF2-40B4-BE49-F238E27FC236}">
                <a16:creationId xmlns:a16="http://schemas.microsoft.com/office/drawing/2014/main" id="{E9BEDDBF-418C-D7ED-F37E-BB8911917554}"/>
              </a:ext>
            </a:extLst>
          </p:cNvPr>
          <p:cNvGrpSpPr>
            <a:grpSpLocks noChangeAspect="1"/>
          </p:cNvGrpSpPr>
          <p:nvPr/>
        </p:nvGrpSpPr>
        <p:grpSpPr>
          <a:xfrm>
            <a:off x="-7956588" y="2233743"/>
            <a:ext cx="6172800" cy="2378424"/>
            <a:chOff x="595660" y="923409"/>
            <a:chExt cx="7964264" cy="3296681"/>
          </a:xfrm>
        </p:grpSpPr>
        <p:grpSp>
          <p:nvGrpSpPr>
            <p:cNvPr id="67" name="Grupo 66">
              <a:extLst>
                <a:ext uri="{FF2B5EF4-FFF2-40B4-BE49-F238E27FC236}">
                  <a16:creationId xmlns:a16="http://schemas.microsoft.com/office/drawing/2014/main" id="{024003F8-F695-C1A5-C4D1-AE779DDF65CE}"/>
                </a:ext>
              </a:extLst>
            </p:cNvPr>
            <p:cNvGrpSpPr/>
            <p:nvPr/>
          </p:nvGrpSpPr>
          <p:grpSpPr>
            <a:xfrm>
              <a:off x="595660" y="923409"/>
              <a:ext cx="7964264" cy="3296681"/>
              <a:chOff x="1631419" y="2292163"/>
              <a:chExt cx="5986109" cy="2477856"/>
            </a:xfrm>
            <a:solidFill>
              <a:schemeClr val="bg1"/>
            </a:solidFill>
          </p:grpSpPr>
          <p:cxnSp>
            <p:nvCxnSpPr>
              <p:cNvPr id="75" name="Conector recto de flecha 74">
                <a:extLst>
                  <a:ext uri="{FF2B5EF4-FFF2-40B4-BE49-F238E27FC236}">
                    <a16:creationId xmlns:a16="http://schemas.microsoft.com/office/drawing/2014/main" id="{96DBBD42-02D7-606B-7047-EB5441A4FCD7}"/>
                  </a:ext>
                </a:extLst>
              </p:cNvPr>
              <p:cNvCxnSpPr>
                <a:cxnSpLocks/>
                <a:stCxn id="81" idx="7"/>
                <a:endCxn id="86" idx="2"/>
              </p:cNvCxnSpPr>
              <p:nvPr/>
            </p:nvCxnSpPr>
            <p:spPr>
              <a:xfrm flipV="1">
                <a:off x="2679963" y="2819298"/>
                <a:ext cx="505260" cy="339052"/>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76" name="Grupo 75">
                <a:extLst>
                  <a:ext uri="{FF2B5EF4-FFF2-40B4-BE49-F238E27FC236}">
                    <a16:creationId xmlns:a16="http://schemas.microsoft.com/office/drawing/2014/main" id="{23110384-498F-FC1A-6B95-136EF19DAEB5}"/>
                  </a:ext>
                </a:extLst>
              </p:cNvPr>
              <p:cNvGrpSpPr/>
              <p:nvPr/>
            </p:nvGrpSpPr>
            <p:grpSpPr>
              <a:xfrm>
                <a:off x="1631419" y="2292163"/>
                <a:ext cx="5986109" cy="2477856"/>
                <a:chOff x="-45636" y="913880"/>
                <a:chExt cx="9440595" cy="3641015"/>
              </a:xfrm>
              <a:grpFill/>
            </p:grpSpPr>
            <p:sp>
              <p:nvSpPr>
                <p:cNvPr id="81" name="Google Shape;267;p29">
                  <a:extLst>
                    <a:ext uri="{FF2B5EF4-FFF2-40B4-BE49-F238E27FC236}">
                      <a16:creationId xmlns:a16="http://schemas.microsoft.com/office/drawing/2014/main" id="{6192185C-E9A1-521E-7867-5D289D60EDE5}"/>
                    </a:ext>
                  </a:extLst>
                </p:cNvPr>
                <p:cNvSpPr>
                  <a:spLocks noChangeAspect="1"/>
                </p:cNvSpPr>
                <p:nvPr/>
              </p:nvSpPr>
              <p:spPr>
                <a:xfrm>
                  <a:off x="-45636" y="1959803"/>
                  <a:ext cx="1937361"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nvGrpSpPr>
                <p:cNvPr id="82" name="Grupo 81">
                  <a:extLst>
                    <a:ext uri="{FF2B5EF4-FFF2-40B4-BE49-F238E27FC236}">
                      <a16:creationId xmlns:a16="http://schemas.microsoft.com/office/drawing/2014/main" id="{CD2A4AD2-921F-44DE-1737-115379A036D4}"/>
                    </a:ext>
                  </a:extLst>
                </p:cNvPr>
                <p:cNvGrpSpPr/>
                <p:nvPr/>
              </p:nvGrpSpPr>
              <p:grpSpPr>
                <a:xfrm>
                  <a:off x="2398906" y="913880"/>
                  <a:ext cx="1943296" cy="3641015"/>
                  <a:chOff x="2398906" y="54000"/>
                  <a:chExt cx="1943296" cy="3641015"/>
                </a:xfrm>
                <a:grpFill/>
              </p:grpSpPr>
              <p:sp>
                <p:nvSpPr>
                  <p:cNvPr id="85" name="Google Shape;267;p29">
                    <a:extLst>
                      <a:ext uri="{FF2B5EF4-FFF2-40B4-BE49-F238E27FC236}">
                        <a16:creationId xmlns:a16="http://schemas.microsoft.com/office/drawing/2014/main" id="{C1CA9EEF-82F9-7218-43AF-F92B46F37CDD}"/>
                      </a:ext>
                    </a:extLst>
                  </p:cNvPr>
                  <p:cNvSpPr>
                    <a:spLocks noChangeAspect="1"/>
                  </p:cNvSpPr>
                  <p:nvPr/>
                </p:nvSpPr>
                <p:spPr>
                  <a:xfrm>
                    <a:off x="2398906" y="2145850"/>
                    <a:ext cx="1937360"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86" name="Google Shape;267;p29">
                    <a:extLst>
                      <a:ext uri="{FF2B5EF4-FFF2-40B4-BE49-F238E27FC236}">
                        <a16:creationId xmlns:a16="http://schemas.microsoft.com/office/drawing/2014/main" id="{2D7D7562-8588-5679-ED2A-869145540C1D}"/>
                      </a:ext>
                    </a:extLst>
                  </p:cNvPr>
                  <p:cNvSpPr>
                    <a:spLocks noChangeAspect="1"/>
                  </p:cNvSpPr>
                  <p:nvPr/>
                </p:nvSpPr>
                <p:spPr>
                  <a:xfrm>
                    <a:off x="2404842" y="54000"/>
                    <a:ext cx="1937360"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sp>
              <p:nvSpPr>
                <p:cNvPr id="83" name="Google Shape;267;p29">
                  <a:extLst>
                    <a:ext uri="{FF2B5EF4-FFF2-40B4-BE49-F238E27FC236}">
                      <a16:creationId xmlns:a16="http://schemas.microsoft.com/office/drawing/2014/main" id="{15E1A72D-630A-7636-9172-B466CD5E549D}"/>
                    </a:ext>
                  </a:extLst>
                </p:cNvPr>
                <p:cNvSpPr>
                  <a:spLocks noChangeAspect="1"/>
                </p:cNvSpPr>
                <p:nvPr/>
              </p:nvSpPr>
              <p:spPr>
                <a:xfrm>
                  <a:off x="4855323" y="1959805"/>
                  <a:ext cx="1937361"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84" name="Google Shape;267;p29">
                  <a:extLst>
                    <a:ext uri="{FF2B5EF4-FFF2-40B4-BE49-F238E27FC236}">
                      <a16:creationId xmlns:a16="http://schemas.microsoft.com/office/drawing/2014/main" id="{0BB25CBD-8DA1-F6F5-3782-B126658DD479}"/>
                    </a:ext>
                  </a:extLst>
                </p:cNvPr>
                <p:cNvSpPr>
                  <a:spLocks noChangeAspect="1"/>
                </p:cNvSpPr>
                <p:nvPr/>
              </p:nvSpPr>
              <p:spPr>
                <a:xfrm>
                  <a:off x="7457598" y="1959805"/>
                  <a:ext cx="1937361" cy="1549165"/>
                </a:xfrm>
                <a:prstGeom prst="ellipse">
                  <a:avLst/>
                </a:prstGeom>
                <a:grp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cxnSp>
            <p:nvCxnSpPr>
              <p:cNvPr id="77" name="Conector recto de flecha 76">
                <a:extLst>
                  <a:ext uri="{FF2B5EF4-FFF2-40B4-BE49-F238E27FC236}">
                    <a16:creationId xmlns:a16="http://schemas.microsoft.com/office/drawing/2014/main" id="{2464E5C3-FE07-7042-7ABD-AC32320442F9}"/>
                  </a:ext>
                </a:extLst>
              </p:cNvPr>
              <p:cNvCxnSpPr>
                <a:cxnSpLocks/>
                <a:stCxn id="81" idx="5"/>
                <a:endCxn id="85" idx="2"/>
              </p:cNvCxnSpPr>
              <p:nvPr/>
            </p:nvCxnSpPr>
            <p:spPr>
              <a:xfrm>
                <a:off x="2679963" y="3903829"/>
                <a:ext cx="501496" cy="339056"/>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8" name="Conector recto de flecha 77">
                <a:extLst>
                  <a:ext uri="{FF2B5EF4-FFF2-40B4-BE49-F238E27FC236}">
                    <a16:creationId xmlns:a16="http://schemas.microsoft.com/office/drawing/2014/main" id="{6089F705-813B-DDFE-BD04-972AEB03B8F3}"/>
                  </a:ext>
                </a:extLst>
              </p:cNvPr>
              <p:cNvCxnSpPr>
                <a:cxnSpLocks/>
                <a:stCxn id="86" idx="6"/>
                <a:endCxn id="83" idx="1"/>
              </p:cNvCxnSpPr>
              <p:nvPr/>
            </p:nvCxnSpPr>
            <p:spPr>
              <a:xfrm>
                <a:off x="4413667" y="2819298"/>
                <a:ext cx="505262" cy="339053"/>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C0BC706C-B98D-0C15-ACEF-D953C31B7ABA}"/>
                  </a:ext>
                </a:extLst>
              </p:cNvPr>
              <p:cNvCxnSpPr>
                <a:cxnSpLocks/>
                <a:stCxn id="85" idx="6"/>
                <a:endCxn id="83" idx="3"/>
              </p:cNvCxnSpPr>
              <p:nvPr/>
            </p:nvCxnSpPr>
            <p:spPr>
              <a:xfrm flipV="1">
                <a:off x="4409903" y="3903831"/>
                <a:ext cx="509026" cy="339054"/>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D0E88BD8-0E12-D389-82D1-5F88E7F72AD2}"/>
                  </a:ext>
                </a:extLst>
              </p:cNvPr>
              <p:cNvCxnSpPr>
                <a:cxnSpLocks/>
                <a:stCxn id="83" idx="6"/>
                <a:endCxn id="84" idx="2"/>
              </p:cNvCxnSpPr>
              <p:nvPr/>
            </p:nvCxnSpPr>
            <p:spPr>
              <a:xfrm>
                <a:off x="5967472" y="3531091"/>
                <a:ext cx="421611" cy="0"/>
              </a:xfrm>
              <a:prstGeom prst="straightConnector1">
                <a:avLst/>
              </a:prstGeom>
              <a:grpFill/>
              <a:ln w="28575" cap="rnd">
                <a:solidFill>
                  <a:srgbClr val="F25F4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8" name="Grupo 67">
              <a:extLst>
                <a:ext uri="{FF2B5EF4-FFF2-40B4-BE49-F238E27FC236}">
                  <a16:creationId xmlns:a16="http://schemas.microsoft.com/office/drawing/2014/main" id="{34C466C5-6F36-820E-95CC-3979F4C8FF04}"/>
                </a:ext>
              </a:extLst>
            </p:cNvPr>
            <p:cNvGrpSpPr/>
            <p:nvPr/>
          </p:nvGrpSpPr>
          <p:grpSpPr>
            <a:xfrm>
              <a:off x="634156" y="961422"/>
              <a:ext cx="7875687" cy="3220655"/>
              <a:chOff x="0" y="955862"/>
              <a:chExt cx="9335597" cy="3557048"/>
            </a:xfrm>
          </p:grpSpPr>
          <p:sp>
            <p:nvSpPr>
              <p:cNvPr id="69" name="Google Shape;267;p29">
                <a:extLst>
                  <a:ext uri="{FF2B5EF4-FFF2-40B4-BE49-F238E27FC236}">
                    <a16:creationId xmlns:a16="http://schemas.microsoft.com/office/drawing/2014/main" id="{A537AC81-C6FD-FDDE-79CB-A47AFF1B7378}"/>
                  </a:ext>
                </a:extLst>
              </p:cNvPr>
              <p:cNvSpPr/>
              <p:nvPr/>
            </p:nvSpPr>
            <p:spPr>
              <a:xfrm>
                <a:off x="0" y="2001786"/>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1</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nvGrpSpPr>
              <p:cNvPr id="70" name="Grupo 69">
                <a:extLst>
                  <a:ext uri="{FF2B5EF4-FFF2-40B4-BE49-F238E27FC236}">
                    <a16:creationId xmlns:a16="http://schemas.microsoft.com/office/drawing/2014/main" id="{81B05D7E-D7F8-6B87-2165-C9C4E2571C33}"/>
                  </a:ext>
                </a:extLst>
              </p:cNvPr>
              <p:cNvGrpSpPr/>
              <p:nvPr/>
            </p:nvGrpSpPr>
            <p:grpSpPr>
              <a:xfrm>
                <a:off x="2444545" y="955862"/>
                <a:ext cx="1838293" cy="3557048"/>
                <a:chOff x="2444545" y="95982"/>
                <a:chExt cx="1838293" cy="3557048"/>
              </a:xfrm>
            </p:grpSpPr>
            <p:sp>
              <p:nvSpPr>
                <p:cNvPr id="73" name="Google Shape;267;p29">
                  <a:extLst>
                    <a:ext uri="{FF2B5EF4-FFF2-40B4-BE49-F238E27FC236}">
                      <a16:creationId xmlns:a16="http://schemas.microsoft.com/office/drawing/2014/main" id="{A2DB42E7-3FD2-F102-E79C-45CE0DA463AC}"/>
                    </a:ext>
                  </a:extLst>
                </p:cNvPr>
                <p:cNvSpPr/>
                <p:nvPr/>
              </p:nvSpPr>
              <p:spPr>
                <a:xfrm>
                  <a:off x="2444545" y="2187830"/>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3</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74" name="Google Shape;267;p29">
                  <a:extLst>
                    <a:ext uri="{FF2B5EF4-FFF2-40B4-BE49-F238E27FC236}">
                      <a16:creationId xmlns:a16="http://schemas.microsoft.com/office/drawing/2014/main" id="{948AA99C-3890-C054-4CDB-4ED04E2AC1EB}"/>
                    </a:ext>
                  </a:extLst>
                </p:cNvPr>
                <p:cNvSpPr/>
                <p:nvPr/>
              </p:nvSpPr>
              <p:spPr>
                <a:xfrm>
                  <a:off x="2450482" y="95982"/>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2</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sp>
            <p:nvSpPr>
              <p:cNvPr id="71" name="Google Shape;267;p29">
                <a:extLst>
                  <a:ext uri="{FF2B5EF4-FFF2-40B4-BE49-F238E27FC236}">
                    <a16:creationId xmlns:a16="http://schemas.microsoft.com/office/drawing/2014/main" id="{7E8CBC80-6A1A-1F69-6B1F-A310E1E6DA38}"/>
                  </a:ext>
                </a:extLst>
              </p:cNvPr>
              <p:cNvSpPr/>
              <p:nvPr/>
            </p:nvSpPr>
            <p:spPr>
              <a:xfrm>
                <a:off x="4900964" y="2001786"/>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4</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sp>
            <p:nvSpPr>
              <p:cNvPr id="72" name="Google Shape;267;p29">
                <a:extLst>
                  <a:ext uri="{FF2B5EF4-FFF2-40B4-BE49-F238E27FC236}">
                    <a16:creationId xmlns:a16="http://schemas.microsoft.com/office/drawing/2014/main" id="{BCEFC739-88A2-6DB1-137D-B45519EE0AAB}"/>
                  </a:ext>
                </a:extLst>
              </p:cNvPr>
              <p:cNvSpPr/>
              <p:nvPr/>
            </p:nvSpPr>
            <p:spPr>
              <a:xfrm>
                <a:off x="7503241" y="2001786"/>
                <a:ext cx="1832356" cy="1465200"/>
              </a:xfrm>
              <a:prstGeom prst="ellipse">
                <a:avLst/>
              </a:prstGeom>
              <a:noFill/>
              <a:ln w="28575" cap="flat" cmpd="sng">
                <a:solidFill>
                  <a:srgbClr val="F15F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b="1">
                    <a:solidFill>
                      <a:srgbClr val="F15F41"/>
                    </a:solidFill>
                    <a:latin typeface="Albert Sans SemiBold" pitchFamily="2" charset="77"/>
                    <a:ea typeface="Source Serif 4 Black" panose="02040603050405020204" pitchFamily="18" charset="0"/>
                    <a:cs typeface="Inter Black"/>
                    <a:sym typeface="Inter Black"/>
                  </a:rPr>
                  <a:t>Task 5</a:t>
                </a:r>
                <a:endParaRPr sz="1600" b="1">
                  <a:solidFill>
                    <a:srgbClr val="F15F41"/>
                  </a:solidFill>
                  <a:latin typeface="Albert Sans SemiBold" pitchFamily="2" charset="77"/>
                  <a:ea typeface="Source Serif 4 Black" panose="02040603050405020204" pitchFamily="18" charset="0"/>
                  <a:cs typeface="Inter Black"/>
                  <a:sym typeface="Inter Black"/>
                </a:endParaRPr>
              </a:p>
            </p:txBody>
          </p:sp>
        </p:grpSp>
      </p:grpSp>
      <p:sp>
        <p:nvSpPr>
          <p:cNvPr id="2" name="Google Shape;143;p20">
            <a:extLst>
              <a:ext uri="{FF2B5EF4-FFF2-40B4-BE49-F238E27FC236}">
                <a16:creationId xmlns:a16="http://schemas.microsoft.com/office/drawing/2014/main" id="{D34C6DCC-10E0-10C8-3E63-FADA67F95B15}"/>
              </a:ext>
            </a:extLst>
          </p:cNvPr>
          <p:cNvSpPr/>
          <p:nvPr/>
        </p:nvSpPr>
        <p:spPr>
          <a:xfrm>
            <a:off x="0" y="0"/>
            <a:ext cx="4572000" cy="5143500"/>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sp>
        <p:nvSpPr>
          <p:cNvPr id="20" name="Google Shape;143;p20">
            <a:extLst>
              <a:ext uri="{FF2B5EF4-FFF2-40B4-BE49-F238E27FC236}">
                <a16:creationId xmlns:a16="http://schemas.microsoft.com/office/drawing/2014/main" id="{B49A9885-FE1D-33C6-FCC2-E1B022757A54}"/>
              </a:ext>
            </a:extLst>
          </p:cNvPr>
          <p:cNvSpPr/>
          <p:nvPr/>
        </p:nvSpPr>
        <p:spPr>
          <a:xfrm>
            <a:off x="4574214" y="0"/>
            <a:ext cx="4572000"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pic>
        <p:nvPicPr>
          <p:cNvPr id="21" name="Imagen 20">
            <a:extLst>
              <a:ext uri="{FF2B5EF4-FFF2-40B4-BE49-F238E27FC236}">
                <a16:creationId xmlns:a16="http://schemas.microsoft.com/office/drawing/2014/main" id="{F40232F8-22C0-F5B8-5B74-32F2A71DB657}"/>
              </a:ext>
            </a:extLst>
          </p:cNvPr>
          <p:cNvPicPr>
            <a:picLocks noChangeAspect="1"/>
          </p:cNvPicPr>
          <p:nvPr/>
        </p:nvPicPr>
        <p:blipFill>
          <a:blip r:embed="rId5"/>
          <a:stretch>
            <a:fillRect/>
          </a:stretch>
        </p:blipFill>
        <p:spPr>
          <a:xfrm>
            <a:off x="5320921" y="261000"/>
            <a:ext cx="2541827" cy="2541829"/>
          </a:xfrm>
          <a:prstGeom prst="rect">
            <a:avLst/>
          </a:prstGeom>
        </p:spPr>
      </p:pic>
      <p:pic>
        <p:nvPicPr>
          <p:cNvPr id="22" name="Imagen 21">
            <a:extLst>
              <a:ext uri="{FF2B5EF4-FFF2-40B4-BE49-F238E27FC236}">
                <a16:creationId xmlns:a16="http://schemas.microsoft.com/office/drawing/2014/main" id="{8F827B60-4C7E-6F93-5CBA-CBFCD8685191}"/>
              </a:ext>
            </a:extLst>
          </p:cNvPr>
          <p:cNvPicPr>
            <a:picLocks noChangeAspect="1"/>
          </p:cNvPicPr>
          <p:nvPr/>
        </p:nvPicPr>
        <p:blipFill>
          <a:blip r:embed="rId6"/>
          <a:srcRect r="13246"/>
          <a:stretch>
            <a:fillRect/>
          </a:stretch>
        </p:blipFill>
        <p:spPr>
          <a:xfrm>
            <a:off x="4024155" y="1640733"/>
            <a:ext cx="2205148" cy="2541829"/>
          </a:xfrm>
          <a:prstGeom prst="rect">
            <a:avLst/>
          </a:prstGeom>
        </p:spPr>
      </p:pic>
      <p:sp>
        <p:nvSpPr>
          <p:cNvPr id="23" name="Rectángulo redondeado 22">
            <a:extLst>
              <a:ext uri="{FF2B5EF4-FFF2-40B4-BE49-F238E27FC236}">
                <a16:creationId xmlns:a16="http://schemas.microsoft.com/office/drawing/2014/main" id="{5885D0B1-BC01-DAF2-1A39-A7AB439F8BBE}"/>
              </a:ext>
            </a:extLst>
          </p:cNvPr>
          <p:cNvSpPr/>
          <p:nvPr/>
        </p:nvSpPr>
        <p:spPr>
          <a:xfrm>
            <a:off x="5947367" y="2724385"/>
            <a:ext cx="293510" cy="1458177"/>
          </a:xfrm>
          <a:prstGeom prst="roundRect">
            <a:avLst>
              <a:gd name="adj" fmla="val 0"/>
            </a:avLst>
          </a:prstGeom>
          <a:solidFill>
            <a:schemeClr val="bg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Google Shape;144;p20">
            <a:extLst>
              <a:ext uri="{FF2B5EF4-FFF2-40B4-BE49-F238E27FC236}">
                <a16:creationId xmlns:a16="http://schemas.microsoft.com/office/drawing/2014/main" id="{1F07A7BF-FB76-0908-28C1-411099622AEC}"/>
              </a:ext>
            </a:extLst>
          </p:cNvPr>
          <p:cNvSpPr txBox="1"/>
          <p:nvPr/>
        </p:nvSpPr>
        <p:spPr>
          <a:xfrm>
            <a:off x="438889"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Unmanaged workflows</a:t>
            </a:r>
            <a:endParaRPr sz="2700" b="1">
              <a:latin typeface="Inter"/>
              <a:ea typeface="Inter"/>
              <a:cs typeface="Inter"/>
              <a:sym typeface="Inter"/>
            </a:endParaRPr>
          </a:p>
        </p:txBody>
      </p:sp>
      <p:sp>
        <p:nvSpPr>
          <p:cNvPr id="33" name="Google Shape;147;p20">
            <a:extLst>
              <a:ext uri="{FF2B5EF4-FFF2-40B4-BE49-F238E27FC236}">
                <a16:creationId xmlns:a16="http://schemas.microsoft.com/office/drawing/2014/main" id="{077D4EF5-5437-1620-74B7-D4AE35CEE21E}"/>
              </a:ext>
            </a:extLst>
          </p:cNvPr>
          <p:cNvSpPr txBox="1"/>
          <p:nvPr/>
        </p:nvSpPr>
        <p:spPr>
          <a:xfrm>
            <a:off x="398939" y="1024300"/>
            <a:ext cx="3505500" cy="117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dirty="0">
                <a:solidFill>
                  <a:srgbClr val="1E1E1E"/>
                </a:solidFill>
                <a:latin typeface="Inter"/>
                <a:ea typeface="Inter"/>
                <a:cs typeface="Inter"/>
                <a:sym typeface="Inter"/>
              </a:rPr>
              <a:t>The workflow exists as a defined sequence of steps, but the execution is done manually and is mostly unsupervised.</a:t>
            </a:r>
            <a:r>
              <a:rPr lang="es" b="1" dirty="0">
                <a:solidFill>
                  <a:srgbClr val="1E1E1E"/>
                </a:solidFill>
                <a:latin typeface="Inter"/>
                <a:ea typeface="Inter"/>
                <a:cs typeface="Inter"/>
                <a:sym typeface="Inter"/>
              </a:rPr>
              <a:t> </a:t>
            </a:r>
            <a:endParaRPr b="1" dirty="0">
              <a:solidFill>
                <a:srgbClr val="1E1E1E"/>
              </a:solidFill>
              <a:latin typeface="Inter"/>
              <a:ea typeface="Inter"/>
              <a:cs typeface="Inter"/>
              <a:sym typeface="Inter"/>
            </a:endParaRPr>
          </a:p>
          <a:p>
            <a:pPr marL="0" lvl="0" indent="0" algn="l" rtl="0">
              <a:lnSpc>
                <a:spcPct val="115000"/>
              </a:lnSpc>
              <a:spcBef>
                <a:spcPts val="1000"/>
              </a:spcBef>
              <a:spcAft>
                <a:spcPts val="0"/>
              </a:spcAft>
              <a:buNone/>
            </a:pPr>
            <a:r>
              <a:rPr lang="es" b="1" dirty="0">
                <a:solidFill>
                  <a:srgbClr val="1E1E1E"/>
                </a:solidFill>
                <a:latin typeface="Inter"/>
                <a:ea typeface="Inter"/>
                <a:cs typeface="Inter"/>
                <a:sym typeface="Inter"/>
              </a:rPr>
              <a:t>A human or external process has to:</a:t>
            </a:r>
            <a:endParaRPr b="1" dirty="0">
              <a:solidFill>
                <a:srgbClr val="1E1E1E"/>
              </a:solidFill>
              <a:latin typeface="Inter"/>
              <a:ea typeface="Inter"/>
              <a:cs typeface="Inter"/>
              <a:sym typeface="Inter"/>
            </a:endParaRPr>
          </a:p>
        </p:txBody>
      </p:sp>
      <p:sp>
        <p:nvSpPr>
          <p:cNvPr id="34" name="Google Shape;148;p20">
            <a:extLst>
              <a:ext uri="{FF2B5EF4-FFF2-40B4-BE49-F238E27FC236}">
                <a16:creationId xmlns:a16="http://schemas.microsoft.com/office/drawing/2014/main" id="{E818C54A-1CC3-7ECD-125E-740BF73EFC6E}"/>
              </a:ext>
            </a:extLst>
          </p:cNvPr>
          <p:cNvSpPr txBox="1"/>
          <p:nvPr/>
        </p:nvSpPr>
        <p:spPr>
          <a:xfrm>
            <a:off x="450114" y="2630850"/>
            <a:ext cx="3615413" cy="743280"/>
          </a:xfrm>
          <a:prstGeom prst="rect">
            <a:avLst/>
          </a:prstGeom>
          <a:noFill/>
          <a:ln>
            <a:noFill/>
          </a:ln>
        </p:spPr>
        <p:txBody>
          <a:bodyPr spcFirstLastPara="1" wrap="square" lIns="0" tIns="0" rIns="0" bIns="0" anchor="t" anchorCtr="0">
            <a:spAutoFit/>
          </a:bodyPr>
          <a:lstStyle/>
          <a:p>
            <a:pPr marL="360000" lvl="0" indent="-317500" algn="l" rtl="0">
              <a:lnSpc>
                <a:spcPct val="115000"/>
              </a:lnSpc>
              <a:spcBef>
                <a:spcPts val="0"/>
              </a:spcBef>
              <a:spcAft>
                <a:spcPts val="0"/>
              </a:spcAft>
              <a:buClr>
                <a:srgbClr val="F15F41"/>
              </a:buClr>
              <a:buSzPts val="1400"/>
              <a:buFont typeface="Tipo de letra del sistema regular"/>
              <a:buChar char="●"/>
            </a:pPr>
            <a:r>
              <a:rPr lang="es">
                <a:latin typeface="Inter"/>
                <a:ea typeface="Inter"/>
                <a:cs typeface="Inter"/>
                <a:sym typeface="Inter"/>
              </a:rPr>
              <a:t>Start the tasks</a:t>
            </a:r>
            <a:r>
              <a:rPr lang="es">
                <a:solidFill>
                  <a:srgbClr val="1D2029"/>
                </a:solidFill>
                <a:latin typeface="Inter"/>
                <a:ea typeface="Inter"/>
                <a:cs typeface="Inter"/>
                <a:sym typeface="Inter"/>
              </a:rPr>
              <a:t> manually</a:t>
            </a:r>
            <a:endParaRPr>
              <a:solidFill>
                <a:srgbClr val="1D2029"/>
              </a:solidFill>
              <a:latin typeface="Inter"/>
              <a:ea typeface="Inter"/>
              <a:cs typeface="Inter"/>
              <a:sym typeface="Inter"/>
            </a:endParaRPr>
          </a:p>
          <a:p>
            <a:pPr marL="360000" lvl="0" indent="-317500" algn="l" rtl="0">
              <a:lnSpc>
                <a:spcPct val="115000"/>
              </a:lnSpc>
              <a:spcBef>
                <a:spcPts val="0"/>
              </a:spcBef>
              <a:spcAft>
                <a:spcPts val="0"/>
              </a:spcAft>
              <a:buClr>
                <a:srgbClr val="F15F41"/>
              </a:buClr>
              <a:buSzPts val="1400"/>
              <a:buFont typeface="Tipo de letra del sistema regular"/>
              <a:buChar char="●"/>
            </a:pPr>
            <a:r>
              <a:rPr lang="es">
                <a:solidFill>
                  <a:srgbClr val="1D2029"/>
                </a:solidFill>
                <a:latin typeface="Inter"/>
                <a:ea typeface="Inter"/>
                <a:cs typeface="Inter"/>
                <a:sym typeface="Inter"/>
              </a:rPr>
              <a:t>Keep track</a:t>
            </a:r>
            <a:r>
              <a:rPr lang="es">
                <a:latin typeface="Inter"/>
                <a:ea typeface="Inter"/>
                <a:cs typeface="Inter"/>
                <a:sym typeface="Inter"/>
              </a:rPr>
              <a:t> of dependencies</a:t>
            </a:r>
            <a:endParaRPr>
              <a:solidFill>
                <a:srgbClr val="F15F41"/>
              </a:solidFill>
              <a:latin typeface="Inter"/>
              <a:ea typeface="Inter"/>
              <a:cs typeface="Inter"/>
              <a:sym typeface="Inter"/>
            </a:endParaRPr>
          </a:p>
          <a:p>
            <a:pPr marL="360000" lvl="0" indent="-317500" algn="l" rtl="0">
              <a:lnSpc>
                <a:spcPct val="115000"/>
              </a:lnSpc>
              <a:spcBef>
                <a:spcPts val="0"/>
              </a:spcBef>
              <a:spcAft>
                <a:spcPts val="0"/>
              </a:spcAft>
              <a:buClr>
                <a:srgbClr val="F15F41"/>
              </a:buClr>
              <a:buSzPts val="1400"/>
              <a:buFont typeface="Tipo de letra del sistema regular"/>
              <a:buChar char="●"/>
            </a:pPr>
            <a:r>
              <a:rPr lang="es">
                <a:solidFill>
                  <a:srgbClr val="1D2029"/>
                </a:solidFill>
                <a:latin typeface="Inter"/>
                <a:ea typeface="Inter"/>
                <a:cs typeface="Inter"/>
                <a:sym typeface="Inter"/>
              </a:rPr>
              <a:t>Handle failures </a:t>
            </a:r>
            <a:r>
              <a:rPr lang="es">
                <a:latin typeface="Inter"/>
                <a:ea typeface="Inter"/>
                <a:cs typeface="Inter"/>
                <a:sym typeface="Inter"/>
              </a:rPr>
              <a:t>and retries themselves</a:t>
            </a:r>
            <a:endParaRPr>
              <a:solidFill>
                <a:srgbClr val="F15F41"/>
              </a:solidFill>
              <a:latin typeface="Inter"/>
              <a:ea typeface="Inter"/>
              <a:cs typeface="Inter"/>
              <a:sym typeface="Inter"/>
            </a:endParaRPr>
          </a:p>
        </p:txBody>
      </p:sp>
      <p:sp>
        <p:nvSpPr>
          <p:cNvPr id="35" name="Rectángulo redondeado 34">
            <a:extLst>
              <a:ext uri="{FF2B5EF4-FFF2-40B4-BE49-F238E27FC236}">
                <a16:creationId xmlns:a16="http://schemas.microsoft.com/office/drawing/2014/main" id="{EF6162A8-A48B-6E71-CFD3-5EF585547F69}"/>
              </a:ext>
            </a:extLst>
          </p:cNvPr>
          <p:cNvSpPr/>
          <p:nvPr/>
        </p:nvSpPr>
        <p:spPr>
          <a:xfrm>
            <a:off x="6010204" y="2781162"/>
            <a:ext cx="1792518" cy="1792520"/>
          </a:xfrm>
          <a:prstGeom prst="roundRect">
            <a:avLst>
              <a:gd name="adj" fmla="val 10115"/>
            </a:avLst>
          </a:prstGeom>
          <a:solidFill>
            <a:srgbClr val="F25F4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D9BF9CFF-61CE-FEC1-8053-08E87850EDC9}"/>
              </a:ext>
            </a:extLst>
          </p:cNvPr>
          <p:cNvSpPr txBox="1"/>
          <p:nvPr/>
        </p:nvSpPr>
        <p:spPr>
          <a:xfrm>
            <a:off x="6151655" y="2780567"/>
            <a:ext cx="1185889" cy="1110402"/>
          </a:xfrm>
          <a:prstGeom prst="rect">
            <a:avLst/>
          </a:prstGeom>
          <a:noFill/>
        </p:spPr>
        <p:txBody>
          <a:bodyPr wrap="none" rtlCol="0">
            <a:spAutoFit/>
          </a:bodyPr>
          <a:lstStyle/>
          <a:p>
            <a:r>
              <a:rPr lang="es-MX" sz="7000" b="1">
                <a:solidFill>
                  <a:schemeClr val="bg1"/>
                </a:solidFill>
                <a:latin typeface="Inter Black" panose="02000503000000020004" pitchFamily="2" charset="0"/>
                <a:ea typeface="Inter Black" panose="02000503000000020004" pitchFamily="2" charset="0"/>
              </a:rPr>
              <a:t>&gt;_</a:t>
            </a:r>
          </a:p>
        </p:txBody>
      </p:sp>
      <p:pic>
        <p:nvPicPr>
          <p:cNvPr id="30" name="Google Shape;131;p19">
            <a:extLst>
              <a:ext uri="{FF2B5EF4-FFF2-40B4-BE49-F238E27FC236}">
                <a16:creationId xmlns:a16="http://schemas.microsoft.com/office/drawing/2014/main" id="{4C913CB3-E5E2-ADDB-795B-24D477078506}"/>
              </a:ext>
            </a:extLst>
          </p:cNvPr>
          <p:cNvPicPr preferRelativeResize="0"/>
          <p:nvPr/>
        </p:nvPicPr>
        <p:blipFill>
          <a:blip r:embed="rId7">
            <a:alphaModFix/>
          </a:blip>
          <a:stretch>
            <a:fillRect/>
          </a:stretch>
        </p:blipFill>
        <p:spPr>
          <a:xfrm>
            <a:off x="8057450" y="261000"/>
            <a:ext cx="758850" cy="198100"/>
          </a:xfrm>
          <a:prstGeom prst="rect">
            <a:avLst/>
          </a:prstGeom>
          <a:noFill/>
          <a:ln>
            <a:noFill/>
          </a:ln>
        </p:spPr>
      </p:pic>
      <p:pic>
        <p:nvPicPr>
          <p:cNvPr id="37" name="Imagen 36">
            <a:extLst>
              <a:ext uri="{FF2B5EF4-FFF2-40B4-BE49-F238E27FC236}">
                <a16:creationId xmlns:a16="http://schemas.microsoft.com/office/drawing/2014/main" id="{21EB4705-3BBB-8DEF-16FA-AD03AB79230C}"/>
              </a:ext>
            </a:extLst>
          </p:cNvPr>
          <p:cNvPicPr>
            <a:picLocks noChangeAspect="1"/>
          </p:cNvPicPr>
          <p:nvPr/>
        </p:nvPicPr>
        <p:blipFill>
          <a:blip r:embed="rId8"/>
          <a:stretch>
            <a:fillRect/>
          </a:stretch>
        </p:blipFill>
        <p:spPr>
          <a:xfrm rot="19853967">
            <a:off x="16778423" y="-905065"/>
            <a:ext cx="4332030" cy="4332030"/>
          </a:xfrm>
          <a:prstGeom prst="rect">
            <a:avLst/>
          </a:prstGeom>
        </p:spPr>
      </p:pic>
      <p:sp>
        <p:nvSpPr>
          <p:cNvPr id="39" name="Google Shape;167;p21">
            <a:extLst>
              <a:ext uri="{FF2B5EF4-FFF2-40B4-BE49-F238E27FC236}">
                <a16:creationId xmlns:a16="http://schemas.microsoft.com/office/drawing/2014/main" id="{18A8B968-A6D2-6264-447D-83DDFA36496A}"/>
              </a:ext>
            </a:extLst>
          </p:cNvPr>
          <p:cNvSpPr txBox="1"/>
          <p:nvPr/>
        </p:nvSpPr>
        <p:spPr>
          <a:xfrm>
            <a:off x="10103572" y="91618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latin typeface="Inter ExtraBold"/>
                <a:ea typeface="Inter ExtraBold"/>
                <a:cs typeface="Inter ExtraBold"/>
                <a:sym typeface="Inter ExtraBold"/>
              </a:rPr>
              <a:t>Managed workflow</a:t>
            </a:r>
            <a:endParaRPr sz="2700" b="1" dirty="0">
              <a:latin typeface="Inter"/>
              <a:ea typeface="Inter"/>
              <a:cs typeface="Inter"/>
              <a:sym typeface="Inter"/>
            </a:endParaRPr>
          </a:p>
        </p:txBody>
      </p:sp>
      <p:pic>
        <p:nvPicPr>
          <p:cNvPr id="40" name="Imagen 39">
            <a:extLst>
              <a:ext uri="{FF2B5EF4-FFF2-40B4-BE49-F238E27FC236}">
                <a16:creationId xmlns:a16="http://schemas.microsoft.com/office/drawing/2014/main" id="{F83FE770-1167-B3A8-119A-FF4415487558}"/>
              </a:ext>
            </a:extLst>
          </p:cNvPr>
          <p:cNvPicPr>
            <a:picLocks noChangeAspect="1"/>
          </p:cNvPicPr>
          <p:nvPr/>
        </p:nvPicPr>
        <p:blipFill>
          <a:blip r:embed="rId9"/>
          <a:stretch>
            <a:fillRect/>
          </a:stretch>
        </p:blipFill>
        <p:spPr>
          <a:xfrm>
            <a:off x="13724566" y="2312562"/>
            <a:ext cx="518376" cy="518376"/>
          </a:xfrm>
          <a:prstGeom prst="rect">
            <a:avLst/>
          </a:prstGeom>
        </p:spPr>
      </p:pic>
      <p:pic>
        <p:nvPicPr>
          <p:cNvPr id="41" name="Imagen 40">
            <a:extLst>
              <a:ext uri="{FF2B5EF4-FFF2-40B4-BE49-F238E27FC236}">
                <a16:creationId xmlns:a16="http://schemas.microsoft.com/office/drawing/2014/main" id="{8F9F0138-51AD-4AEB-7937-58FE5BD6FBD4}"/>
              </a:ext>
            </a:extLst>
          </p:cNvPr>
          <p:cNvPicPr>
            <a:picLocks noChangeAspect="1"/>
          </p:cNvPicPr>
          <p:nvPr/>
        </p:nvPicPr>
        <p:blipFill>
          <a:blip r:embed="rId10"/>
          <a:stretch>
            <a:fillRect/>
          </a:stretch>
        </p:blipFill>
        <p:spPr>
          <a:xfrm>
            <a:off x="12322913" y="2312562"/>
            <a:ext cx="518376" cy="518376"/>
          </a:xfrm>
          <a:prstGeom prst="rect">
            <a:avLst/>
          </a:prstGeom>
        </p:spPr>
      </p:pic>
      <p:grpSp>
        <p:nvGrpSpPr>
          <p:cNvPr id="42" name="Google Shape;155;p21">
            <a:extLst>
              <a:ext uri="{FF2B5EF4-FFF2-40B4-BE49-F238E27FC236}">
                <a16:creationId xmlns:a16="http://schemas.microsoft.com/office/drawing/2014/main" id="{1CD05A96-440B-731F-58A8-27A210409D97}"/>
              </a:ext>
            </a:extLst>
          </p:cNvPr>
          <p:cNvGrpSpPr/>
          <p:nvPr/>
        </p:nvGrpSpPr>
        <p:grpSpPr>
          <a:xfrm>
            <a:off x="10103572" y="2173050"/>
            <a:ext cx="1941900" cy="797400"/>
            <a:chOff x="556375" y="3157850"/>
            <a:chExt cx="1941900" cy="797400"/>
          </a:xfrm>
        </p:grpSpPr>
        <p:sp>
          <p:nvSpPr>
            <p:cNvPr id="43" name="Google Shape;156;p21">
              <a:extLst>
                <a:ext uri="{FF2B5EF4-FFF2-40B4-BE49-F238E27FC236}">
                  <a16:creationId xmlns:a16="http://schemas.microsoft.com/office/drawing/2014/main" id="{B981EE00-EBD0-E142-86F1-AAA5C201D799}"/>
                </a:ext>
              </a:extLst>
            </p:cNvPr>
            <p:cNvSpPr/>
            <p:nvPr/>
          </p:nvSpPr>
          <p:spPr>
            <a:xfrm>
              <a:off x="556375" y="3157850"/>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4" name="Google Shape;157;p21">
              <a:extLst>
                <a:ext uri="{FF2B5EF4-FFF2-40B4-BE49-F238E27FC236}">
                  <a16:creationId xmlns:a16="http://schemas.microsoft.com/office/drawing/2014/main" id="{851EF258-2201-FF29-1505-9BBDB8B294C7}"/>
                </a:ext>
              </a:extLst>
            </p:cNvPr>
            <p:cNvSpPr txBox="1"/>
            <p:nvPr/>
          </p:nvSpPr>
          <p:spPr>
            <a:xfrm>
              <a:off x="720172" y="3250550"/>
              <a:ext cx="1614300" cy="612000"/>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Scheduling and running tasks in </a:t>
              </a:r>
              <a:br>
                <a:rPr lang="es" sz="1250">
                  <a:solidFill>
                    <a:srgbClr val="FFFFFF"/>
                  </a:solidFill>
                  <a:latin typeface="Albert Sans ExtraBold"/>
                  <a:ea typeface="Albert Sans ExtraBold"/>
                  <a:cs typeface="Albert Sans ExtraBold"/>
                  <a:sym typeface="Albert Sans ExtraBold"/>
                </a:rPr>
              </a:br>
              <a:r>
                <a:rPr lang="es" sz="1250">
                  <a:solidFill>
                    <a:srgbClr val="FFFFFF"/>
                  </a:solidFill>
                  <a:latin typeface="Albert Sans ExtraBold"/>
                  <a:ea typeface="Albert Sans ExtraBold"/>
                  <a:cs typeface="Albert Sans ExtraBold"/>
                  <a:sym typeface="Albert Sans ExtraBold"/>
                </a:rPr>
                <a:t>the right order</a:t>
              </a:r>
              <a:endParaRPr sz="1250">
                <a:solidFill>
                  <a:srgbClr val="FFFFFF"/>
                </a:solidFill>
                <a:latin typeface="Albert Sans ExtraBold"/>
                <a:ea typeface="Albert Sans ExtraBold"/>
                <a:cs typeface="Albert Sans ExtraBold"/>
                <a:sym typeface="Albert Sans ExtraBold"/>
              </a:endParaRPr>
            </a:p>
          </p:txBody>
        </p:sp>
      </p:grpSp>
      <p:grpSp>
        <p:nvGrpSpPr>
          <p:cNvPr id="45" name="Google Shape;158;p21">
            <a:extLst>
              <a:ext uri="{FF2B5EF4-FFF2-40B4-BE49-F238E27FC236}">
                <a16:creationId xmlns:a16="http://schemas.microsoft.com/office/drawing/2014/main" id="{C15DEEF7-B87C-2CC5-9027-4B0FFDBD86D4}"/>
              </a:ext>
            </a:extLst>
          </p:cNvPr>
          <p:cNvGrpSpPr/>
          <p:nvPr/>
        </p:nvGrpSpPr>
        <p:grpSpPr>
          <a:xfrm>
            <a:off x="10103572" y="3300950"/>
            <a:ext cx="1941900" cy="797400"/>
            <a:chOff x="676600" y="4041300"/>
            <a:chExt cx="1941900" cy="797400"/>
          </a:xfrm>
        </p:grpSpPr>
        <p:sp>
          <p:nvSpPr>
            <p:cNvPr id="46" name="Google Shape;159;p21">
              <a:extLst>
                <a:ext uri="{FF2B5EF4-FFF2-40B4-BE49-F238E27FC236}">
                  <a16:creationId xmlns:a16="http://schemas.microsoft.com/office/drawing/2014/main" id="{B6BC9505-1629-B0CE-3467-A86AA7047903}"/>
                </a:ext>
              </a:extLst>
            </p:cNvPr>
            <p:cNvSpPr/>
            <p:nvPr/>
          </p:nvSpPr>
          <p:spPr>
            <a:xfrm>
              <a:off x="676600" y="4041300"/>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7" name="Google Shape;160;p21">
              <a:extLst>
                <a:ext uri="{FF2B5EF4-FFF2-40B4-BE49-F238E27FC236}">
                  <a16:creationId xmlns:a16="http://schemas.microsoft.com/office/drawing/2014/main" id="{85827EB4-9E20-DD9A-C968-4BF2E433A8E3}"/>
                </a:ext>
              </a:extLst>
            </p:cNvPr>
            <p:cNvSpPr txBox="1"/>
            <p:nvPr/>
          </p:nvSpPr>
          <p:spPr>
            <a:xfrm>
              <a:off x="840393" y="4134002"/>
              <a:ext cx="1614300" cy="612000"/>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Retrying failed tasks</a:t>
              </a:r>
              <a:endParaRPr sz="1250">
                <a:solidFill>
                  <a:srgbClr val="FFFFFF"/>
                </a:solidFill>
                <a:latin typeface="Albert Sans ExtraBold"/>
                <a:ea typeface="Albert Sans ExtraBold"/>
                <a:cs typeface="Albert Sans ExtraBold"/>
                <a:sym typeface="Albert Sans ExtraBold"/>
              </a:endParaRPr>
            </a:p>
          </p:txBody>
        </p:sp>
      </p:grpSp>
      <p:grpSp>
        <p:nvGrpSpPr>
          <p:cNvPr id="48" name="Google Shape;161;p21">
            <a:extLst>
              <a:ext uri="{FF2B5EF4-FFF2-40B4-BE49-F238E27FC236}">
                <a16:creationId xmlns:a16="http://schemas.microsoft.com/office/drawing/2014/main" id="{B092728F-10EF-1BB2-0E6D-75226C06B79E}"/>
              </a:ext>
            </a:extLst>
          </p:cNvPr>
          <p:cNvGrpSpPr/>
          <p:nvPr/>
        </p:nvGrpSpPr>
        <p:grpSpPr>
          <a:xfrm>
            <a:off x="14524006" y="2173050"/>
            <a:ext cx="1941900" cy="797400"/>
            <a:chOff x="6348100" y="2339175"/>
            <a:chExt cx="1941900" cy="797400"/>
          </a:xfrm>
        </p:grpSpPr>
        <p:sp>
          <p:nvSpPr>
            <p:cNvPr id="49" name="Google Shape;162;p21">
              <a:extLst>
                <a:ext uri="{FF2B5EF4-FFF2-40B4-BE49-F238E27FC236}">
                  <a16:creationId xmlns:a16="http://schemas.microsoft.com/office/drawing/2014/main" id="{9BDB4A18-50B8-763F-ED60-BB9C98193B3F}"/>
                </a:ext>
              </a:extLst>
            </p:cNvPr>
            <p:cNvSpPr/>
            <p:nvPr/>
          </p:nvSpPr>
          <p:spPr>
            <a:xfrm>
              <a:off x="6348100" y="2339175"/>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50" name="Google Shape;163;p21">
              <a:extLst>
                <a:ext uri="{FF2B5EF4-FFF2-40B4-BE49-F238E27FC236}">
                  <a16:creationId xmlns:a16="http://schemas.microsoft.com/office/drawing/2014/main" id="{202D9A2C-8060-74F2-2134-AA0EC4EA3641}"/>
                </a:ext>
              </a:extLst>
            </p:cNvPr>
            <p:cNvSpPr txBox="1"/>
            <p:nvPr/>
          </p:nvSpPr>
          <p:spPr>
            <a:xfrm>
              <a:off x="6511902" y="2431875"/>
              <a:ext cx="1614300" cy="612000"/>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Collecting logs </a:t>
              </a:r>
              <a:br>
                <a:rPr lang="es" sz="1250">
                  <a:solidFill>
                    <a:srgbClr val="FFFFFF"/>
                  </a:solidFill>
                  <a:latin typeface="Albert Sans ExtraBold"/>
                  <a:ea typeface="Albert Sans ExtraBold"/>
                  <a:cs typeface="Albert Sans ExtraBold"/>
                  <a:sym typeface="Albert Sans ExtraBold"/>
                </a:rPr>
              </a:br>
              <a:r>
                <a:rPr lang="es" sz="1250">
                  <a:solidFill>
                    <a:srgbClr val="FFFFFF"/>
                  </a:solidFill>
                  <a:latin typeface="Albert Sans ExtraBold"/>
                  <a:ea typeface="Albert Sans ExtraBold"/>
                  <a:cs typeface="Albert Sans ExtraBold"/>
                  <a:sym typeface="Albert Sans ExtraBold"/>
                </a:rPr>
                <a:t>and metrics</a:t>
              </a:r>
              <a:endParaRPr sz="1250">
                <a:solidFill>
                  <a:srgbClr val="FFFFFF"/>
                </a:solidFill>
                <a:latin typeface="Albert Sans ExtraBold"/>
                <a:ea typeface="Albert Sans ExtraBold"/>
                <a:cs typeface="Albert Sans ExtraBold"/>
                <a:sym typeface="Albert Sans ExtraBold"/>
              </a:endParaRPr>
            </a:p>
          </p:txBody>
        </p:sp>
      </p:grpSp>
      <p:grpSp>
        <p:nvGrpSpPr>
          <p:cNvPr id="51" name="Google Shape;164;p21">
            <a:extLst>
              <a:ext uri="{FF2B5EF4-FFF2-40B4-BE49-F238E27FC236}">
                <a16:creationId xmlns:a16="http://schemas.microsoft.com/office/drawing/2014/main" id="{59CCAA79-9F1F-E07B-300E-EB19ACE2929B}"/>
              </a:ext>
            </a:extLst>
          </p:cNvPr>
          <p:cNvGrpSpPr/>
          <p:nvPr/>
        </p:nvGrpSpPr>
        <p:grpSpPr>
          <a:xfrm>
            <a:off x="14524006" y="3300950"/>
            <a:ext cx="1941900" cy="797400"/>
            <a:chOff x="6652225" y="3300950"/>
            <a:chExt cx="1941900" cy="797400"/>
          </a:xfrm>
        </p:grpSpPr>
        <p:sp>
          <p:nvSpPr>
            <p:cNvPr id="52" name="Google Shape;165;p21">
              <a:extLst>
                <a:ext uri="{FF2B5EF4-FFF2-40B4-BE49-F238E27FC236}">
                  <a16:creationId xmlns:a16="http://schemas.microsoft.com/office/drawing/2014/main" id="{ADC04A67-3792-9814-4BA0-9F1A27312361}"/>
                </a:ext>
              </a:extLst>
            </p:cNvPr>
            <p:cNvSpPr/>
            <p:nvPr/>
          </p:nvSpPr>
          <p:spPr>
            <a:xfrm>
              <a:off x="6652225" y="3300950"/>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53" name="Google Shape;166;p21">
              <a:extLst>
                <a:ext uri="{FF2B5EF4-FFF2-40B4-BE49-F238E27FC236}">
                  <a16:creationId xmlns:a16="http://schemas.microsoft.com/office/drawing/2014/main" id="{D1944AFA-F6FF-0A16-1602-0F6E6F84EF2C}"/>
                </a:ext>
              </a:extLst>
            </p:cNvPr>
            <p:cNvSpPr txBox="1"/>
            <p:nvPr/>
          </p:nvSpPr>
          <p:spPr>
            <a:xfrm>
              <a:off x="6816027" y="3393639"/>
              <a:ext cx="1614300" cy="612000"/>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Cleaning up resources</a:t>
              </a:r>
              <a:endParaRPr sz="1250">
                <a:solidFill>
                  <a:srgbClr val="FFFFFF"/>
                </a:solidFill>
                <a:latin typeface="Albert Sans ExtraBold"/>
                <a:ea typeface="Albert Sans ExtraBold"/>
                <a:cs typeface="Albert Sans ExtraBold"/>
                <a:sym typeface="Albert Sans ExtraBold"/>
              </a:endParaRPr>
            </a:p>
          </p:txBody>
        </p:sp>
      </p:grpSp>
      <p:pic>
        <p:nvPicPr>
          <p:cNvPr id="54" name="Imagen 53">
            <a:extLst>
              <a:ext uri="{FF2B5EF4-FFF2-40B4-BE49-F238E27FC236}">
                <a16:creationId xmlns:a16="http://schemas.microsoft.com/office/drawing/2014/main" id="{BD9F5BE7-FB28-444B-9711-94CF3280E1CB}"/>
              </a:ext>
            </a:extLst>
          </p:cNvPr>
          <p:cNvPicPr>
            <a:picLocks noChangeAspect="1"/>
          </p:cNvPicPr>
          <p:nvPr/>
        </p:nvPicPr>
        <p:blipFill>
          <a:blip r:embed="rId11"/>
          <a:stretch>
            <a:fillRect/>
          </a:stretch>
        </p:blipFill>
        <p:spPr>
          <a:xfrm>
            <a:off x="12322913" y="3440451"/>
            <a:ext cx="518376" cy="518376"/>
          </a:xfrm>
          <a:prstGeom prst="rect">
            <a:avLst/>
          </a:prstGeom>
        </p:spPr>
      </p:pic>
      <p:pic>
        <p:nvPicPr>
          <p:cNvPr id="55" name="Imagen 54">
            <a:extLst>
              <a:ext uri="{FF2B5EF4-FFF2-40B4-BE49-F238E27FC236}">
                <a16:creationId xmlns:a16="http://schemas.microsoft.com/office/drawing/2014/main" id="{59D0354E-FF9B-2CCD-0F16-0E9C018D4A46}"/>
              </a:ext>
            </a:extLst>
          </p:cNvPr>
          <p:cNvPicPr>
            <a:picLocks noChangeAspect="1"/>
          </p:cNvPicPr>
          <p:nvPr/>
        </p:nvPicPr>
        <p:blipFill>
          <a:blip r:embed="rId12"/>
          <a:stretch>
            <a:fillRect/>
          </a:stretch>
        </p:blipFill>
        <p:spPr>
          <a:xfrm>
            <a:off x="13724566" y="3440451"/>
            <a:ext cx="518376" cy="518376"/>
          </a:xfrm>
          <a:prstGeom prst="rect">
            <a:avLst/>
          </a:prstGeom>
        </p:spPr>
      </p:pic>
      <p:sp>
        <p:nvSpPr>
          <p:cNvPr id="56" name="Google Shape;154;p21">
            <a:extLst>
              <a:ext uri="{FF2B5EF4-FFF2-40B4-BE49-F238E27FC236}">
                <a16:creationId xmlns:a16="http://schemas.microsoft.com/office/drawing/2014/main" id="{9692C5DB-D8C3-A86A-B4D7-01E890C34364}"/>
              </a:ext>
            </a:extLst>
          </p:cNvPr>
          <p:cNvSpPr txBox="1"/>
          <p:nvPr/>
        </p:nvSpPr>
        <p:spPr>
          <a:xfrm>
            <a:off x="10223059" y="1417728"/>
            <a:ext cx="7722205" cy="952066"/>
          </a:xfrm>
          <a:prstGeom prst="rect">
            <a:avLst/>
          </a:prstGeom>
          <a:noFill/>
          <a:ln>
            <a:noFill/>
          </a:ln>
        </p:spPr>
        <p:txBody>
          <a:bodyPr spcFirstLastPara="1" wrap="square" lIns="45725" tIns="45725" rIns="45725" bIns="45725" anchor="t" anchorCtr="0">
            <a:spAutoFit/>
          </a:bodyPr>
          <a:lstStyle/>
          <a:p>
            <a:pPr marL="0" lvl="0" indent="0" algn="l" rtl="0">
              <a:lnSpc>
                <a:spcPct val="98181"/>
              </a:lnSpc>
              <a:spcBef>
                <a:spcPts val="1000"/>
              </a:spcBef>
              <a:spcAft>
                <a:spcPts val="0"/>
              </a:spcAft>
              <a:buClr>
                <a:schemeClr val="dk1"/>
              </a:buClr>
              <a:buSzPts val="1100"/>
              <a:buFont typeface="Arial"/>
              <a:buNone/>
            </a:pPr>
            <a:r>
              <a:rPr lang="es" sz="2000" dirty="0">
                <a:solidFill>
                  <a:schemeClr val="dk1"/>
                </a:solidFill>
                <a:latin typeface="Inter"/>
                <a:ea typeface="Inter"/>
                <a:cs typeface="Inter"/>
                <a:sym typeface="Inter"/>
              </a:rPr>
              <a:t>The workflow execution is controlled by an orchestrator/engine</a:t>
            </a:r>
          </a:p>
          <a:p>
            <a:pPr algn="ctr">
              <a:lnSpc>
                <a:spcPct val="98181"/>
              </a:lnSpc>
              <a:spcBef>
                <a:spcPts val="1000"/>
              </a:spcBef>
              <a:buClr>
                <a:schemeClr val="dk1"/>
              </a:buClr>
              <a:buSzPts val="1100"/>
            </a:pPr>
            <a:r>
              <a:rPr lang="es" sz="2000" dirty="0">
                <a:solidFill>
                  <a:schemeClr val="dk1"/>
                </a:solidFill>
                <a:latin typeface="Inter"/>
                <a:ea typeface="Inter"/>
                <a:cs typeface="Inter"/>
                <a:sym typeface="Inter"/>
              </a:rPr>
              <a:t>The system </a:t>
            </a:r>
            <a:r>
              <a:rPr lang="es" sz="2000" b="1" dirty="0">
                <a:solidFill>
                  <a:srgbClr val="F15F41"/>
                </a:solidFill>
                <a:latin typeface="Inter"/>
                <a:ea typeface="Inter"/>
                <a:cs typeface="Inter"/>
                <a:sym typeface="Inter"/>
              </a:rPr>
              <a:t>automatically handles</a:t>
            </a:r>
            <a:r>
              <a:rPr lang="es" sz="2000" dirty="0">
                <a:solidFill>
                  <a:schemeClr val="dk1"/>
                </a:solidFill>
                <a:latin typeface="Inter"/>
                <a:ea typeface="Inter"/>
                <a:cs typeface="Inter"/>
                <a:sym typeface="Inter"/>
              </a:rPr>
              <a:t> among other things:</a:t>
            </a:r>
            <a:endParaRPr lang="es-MX" sz="2000" dirty="0"/>
          </a:p>
        </p:txBody>
      </p:sp>
    </p:spTree>
    <p:extLst>
      <p:ext uri="{BB962C8B-B14F-4D97-AF65-F5344CB8AC3E}">
        <p14:creationId xmlns:p14="http://schemas.microsoft.com/office/powerpoint/2010/main" val="739742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alpha val="13920"/>
          </a:srgbClr>
        </a:solidFill>
        <a:effectLst/>
      </p:bgPr>
    </p:bg>
    <p:spTree>
      <p:nvGrpSpPr>
        <p:cNvPr id="1" name="Shape 112">
          <a:extLst>
            <a:ext uri="{FF2B5EF4-FFF2-40B4-BE49-F238E27FC236}">
              <a16:creationId xmlns:a16="http://schemas.microsoft.com/office/drawing/2014/main" id="{BB24B20F-346F-7B1D-DD44-E1B8B8808E56}"/>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6C96C11E-32DA-BC5A-4896-FD66C407A494}"/>
              </a:ext>
            </a:extLst>
          </p:cNvPr>
          <p:cNvSpPr/>
          <p:nvPr/>
        </p:nvSpPr>
        <p:spPr>
          <a:xfrm>
            <a:off x="0" y="5169414"/>
            <a:ext cx="9143999"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11" name="Google Shape;173;p22">
            <a:extLst>
              <a:ext uri="{FF2B5EF4-FFF2-40B4-BE49-F238E27FC236}">
                <a16:creationId xmlns:a16="http://schemas.microsoft.com/office/drawing/2014/main" id="{464235E8-1730-210D-694D-CF1B8E532350}"/>
              </a:ext>
            </a:extLst>
          </p:cNvPr>
          <p:cNvGrpSpPr/>
          <p:nvPr/>
        </p:nvGrpSpPr>
        <p:grpSpPr>
          <a:xfrm>
            <a:off x="5650278" y="5824263"/>
            <a:ext cx="3274631" cy="4261500"/>
            <a:chOff x="6095563" y="682300"/>
            <a:chExt cx="2855700" cy="4261500"/>
          </a:xfrm>
        </p:grpSpPr>
        <p:sp>
          <p:nvSpPr>
            <p:cNvPr id="12" name="Google Shape;174;p22">
              <a:extLst>
                <a:ext uri="{FF2B5EF4-FFF2-40B4-BE49-F238E27FC236}">
                  <a16:creationId xmlns:a16="http://schemas.microsoft.com/office/drawing/2014/main" id="{7699EF65-FFD6-2346-DE50-ACF13EF1AE00}"/>
                </a:ext>
              </a:extLst>
            </p:cNvPr>
            <p:cNvSpPr/>
            <p:nvPr/>
          </p:nvSpPr>
          <p:spPr>
            <a:xfrm>
              <a:off x="6095563" y="682300"/>
              <a:ext cx="2855700" cy="4261500"/>
            </a:xfrm>
            <a:prstGeom prst="roundRect">
              <a:avLst>
                <a:gd name="adj" fmla="val 2191"/>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75;p22">
              <a:extLst>
                <a:ext uri="{FF2B5EF4-FFF2-40B4-BE49-F238E27FC236}">
                  <a16:creationId xmlns:a16="http://schemas.microsoft.com/office/drawing/2014/main" id="{BA3F8952-6064-7FB8-0225-C394AAD5FFCC}"/>
                </a:ext>
              </a:extLst>
            </p:cNvPr>
            <p:cNvSpPr txBox="1"/>
            <p:nvPr/>
          </p:nvSpPr>
          <p:spPr>
            <a:xfrm>
              <a:off x="6237025" y="1877850"/>
              <a:ext cx="24144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chemeClr val="lt1"/>
                  </a:solidFill>
                  <a:latin typeface="Inter"/>
                  <a:ea typeface="Inter"/>
                  <a:cs typeface="Inter"/>
                  <a:sym typeface="Inter"/>
                </a:rPr>
                <a:t>"I have the steps written down, but </a:t>
              </a:r>
              <a:r>
                <a:rPr lang="es" sz="2000" b="1">
                  <a:solidFill>
                    <a:schemeClr val="lt1"/>
                  </a:solidFill>
                  <a:latin typeface="Inter"/>
                  <a:ea typeface="Inter"/>
                  <a:cs typeface="Inter"/>
                  <a:sym typeface="Inter"/>
                </a:rPr>
                <a:t>I'm responsible for executing them correctly</a:t>
              </a:r>
              <a:r>
                <a:rPr lang="es"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p:txBody>
        </p:sp>
        <p:sp>
          <p:nvSpPr>
            <p:cNvPr id="14" name="Google Shape;176;p22">
              <a:extLst>
                <a:ext uri="{FF2B5EF4-FFF2-40B4-BE49-F238E27FC236}">
                  <a16:creationId xmlns:a16="http://schemas.microsoft.com/office/drawing/2014/main" id="{7989C7DA-53AA-6701-BEA4-B919AC010F8F}"/>
                </a:ext>
              </a:extLst>
            </p:cNvPr>
            <p:cNvSpPr txBox="1"/>
            <p:nvPr/>
          </p:nvSpPr>
          <p:spPr>
            <a:xfrm>
              <a:off x="6427075" y="981650"/>
              <a:ext cx="21927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500">
                  <a:solidFill>
                    <a:schemeClr val="lt1"/>
                  </a:solidFill>
                  <a:latin typeface="Inter ExtraBold"/>
                  <a:ea typeface="Inter ExtraBold"/>
                  <a:cs typeface="Inter ExtraBold"/>
                  <a:sym typeface="Inter ExtraBold"/>
                </a:rPr>
                <a:t>UNMANAGED</a:t>
              </a:r>
              <a:endParaRPr sz="2500">
                <a:solidFill>
                  <a:schemeClr val="lt1"/>
                </a:solidFill>
                <a:latin typeface="Inter ExtraBold"/>
                <a:ea typeface="Inter ExtraBold"/>
                <a:cs typeface="Inter ExtraBold"/>
                <a:sym typeface="Inter ExtraBold"/>
              </a:endParaRPr>
            </a:p>
          </p:txBody>
        </p:sp>
      </p:grpSp>
      <p:pic>
        <p:nvPicPr>
          <p:cNvPr id="15" name="Google Shape;178;p22" title="admin.png">
            <a:extLst>
              <a:ext uri="{FF2B5EF4-FFF2-40B4-BE49-F238E27FC236}">
                <a16:creationId xmlns:a16="http://schemas.microsoft.com/office/drawing/2014/main" id="{8B5BF85B-19CD-81CC-0F86-41F5B4CFAD9D}"/>
              </a:ext>
            </a:extLst>
          </p:cNvPr>
          <p:cNvPicPr preferRelativeResize="0"/>
          <p:nvPr/>
        </p:nvPicPr>
        <p:blipFill>
          <a:blip r:embed="rId3">
            <a:alphaModFix/>
          </a:blip>
          <a:stretch>
            <a:fillRect/>
          </a:stretch>
        </p:blipFill>
        <p:spPr>
          <a:xfrm>
            <a:off x="8337205" y="5953770"/>
            <a:ext cx="447760" cy="482586"/>
          </a:xfrm>
          <a:prstGeom prst="rect">
            <a:avLst/>
          </a:prstGeom>
          <a:noFill/>
          <a:ln>
            <a:noFill/>
          </a:ln>
        </p:spPr>
      </p:pic>
      <p:pic>
        <p:nvPicPr>
          <p:cNvPr id="16" name="Google Shape;177;p22" title="rocket-gear.png">
            <a:extLst>
              <a:ext uri="{FF2B5EF4-FFF2-40B4-BE49-F238E27FC236}">
                <a16:creationId xmlns:a16="http://schemas.microsoft.com/office/drawing/2014/main" id="{A1813ABA-8ED7-83DA-09C0-386CA752BA1E}"/>
              </a:ext>
            </a:extLst>
          </p:cNvPr>
          <p:cNvPicPr preferRelativeResize="0"/>
          <p:nvPr/>
        </p:nvPicPr>
        <p:blipFill>
          <a:blip r:embed="rId4">
            <a:alphaModFix/>
          </a:blip>
          <a:stretch>
            <a:fillRect/>
          </a:stretch>
        </p:blipFill>
        <p:spPr>
          <a:xfrm>
            <a:off x="4883106" y="5953770"/>
            <a:ext cx="447760" cy="482586"/>
          </a:xfrm>
          <a:prstGeom prst="rect">
            <a:avLst/>
          </a:prstGeom>
          <a:noFill/>
          <a:ln>
            <a:noFill/>
          </a:ln>
        </p:spPr>
      </p:pic>
      <p:grpSp>
        <p:nvGrpSpPr>
          <p:cNvPr id="17" name="Google Shape;179;p22">
            <a:extLst>
              <a:ext uri="{FF2B5EF4-FFF2-40B4-BE49-F238E27FC236}">
                <a16:creationId xmlns:a16="http://schemas.microsoft.com/office/drawing/2014/main" id="{BA7F3E64-AFF7-18F5-0817-FF1BAD2E6D75}"/>
              </a:ext>
            </a:extLst>
          </p:cNvPr>
          <p:cNvGrpSpPr/>
          <p:nvPr/>
        </p:nvGrpSpPr>
        <p:grpSpPr>
          <a:xfrm>
            <a:off x="2225529" y="5824263"/>
            <a:ext cx="3274631" cy="4261500"/>
            <a:chOff x="3108950" y="682300"/>
            <a:chExt cx="2855700" cy="4261500"/>
          </a:xfrm>
        </p:grpSpPr>
        <p:sp>
          <p:nvSpPr>
            <p:cNvPr id="18" name="Google Shape;180;p22">
              <a:extLst>
                <a:ext uri="{FF2B5EF4-FFF2-40B4-BE49-F238E27FC236}">
                  <a16:creationId xmlns:a16="http://schemas.microsoft.com/office/drawing/2014/main" id="{074D712B-A112-D560-ED32-5FFE09505FB2}"/>
                </a:ext>
              </a:extLst>
            </p:cNvPr>
            <p:cNvSpPr/>
            <p:nvPr/>
          </p:nvSpPr>
          <p:spPr>
            <a:xfrm>
              <a:off x="3108950" y="682300"/>
              <a:ext cx="2855700" cy="4261500"/>
            </a:xfrm>
            <a:prstGeom prst="roundRect">
              <a:avLst>
                <a:gd name="adj" fmla="val 2668"/>
              </a:avLst>
            </a:prstGeom>
            <a:noFill/>
            <a:ln w="9525" cap="flat" cmpd="sng">
              <a:solidFill>
                <a:srgbClr val="20212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181;p22">
              <a:extLst>
                <a:ext uri="{FF2B5EF4-FFF2-40B4-BE49-F238E27FC236}">
                  <a16:creationId xmlns:a16="http://schemas.microsoft.com/office/drawing/2014/main" id="{23907845-5AB9-993B-B901-CA8EF6D69428}"/>
                </a:ext>
              </a:extLst>
            </p:cNvPr>
            <p:cNvSpPr txBox="1"/>
            <p:nvPr/>
          </p:nvSpPr>
          <p:spPr>
            <a:xfrm>
              <a:off x="3463375" y="1877850"/>
              <a:ext cx="2192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000">
                  <a:solidFill>
                    <a:schemeClr val="dk1"/>
                  </a:solidFill>
                  <a:latin typeface="Inter"/>
                  <a:ea typeface="Inter"/>
                  <a:cs typeface="Inter"/>
                  <a:sym typeface="Inter"/>
                </a:rPr>
                <a:t>"The </a:t>
              </a:r>
              <a:r>
                <a:rPr lang="es" sz="2000" b="1">
                  <a:solidFill>
                    <a:schemeClr val="dk1"/>
                  </a:solidFill>
                  <a:latin typeface="Inter"/>
                  <a:ea typeface="Inter"/>
                  <a:cs typeface="Inter"/>
                  <a:sym typeface="Inter"/>
                </a:rPr>
                <a:t>system runs this for me</a:t>
              </a:r>
              <a:r>
                <a:rPr lang="es" sz="2000">
                  <a:solidFill>
                    <a:schemeClr val="dk1"/>
                  </a:solidFill>
                  <a:latin typeface="Inter"/>
                  <a:ea typeface="Inter"/>
                  <a:cs typeface="Inter"/>
                  <a:sym typeface="Inter"/>
                </a:rPr>
                <a:t>, end-to-end".</a:t>
              </a:r>
              <a:endParaRPr sz="2000">
                <a:solidFill>
                  <a:schemeClr val="dk1"/>
                </a:solidFill>
                <a:latin typeface="Inter"/>
                <a:ea typeface="Inter"/>
                <a:cs typeface="Inter"/>
                <a:sym typeface="Inter"/>
              </a:endParaRPr>
            </a:p>
          </p:txBody>
        </p:sp>
        <p:sp>
          <p:nvSpPr>
            <p:cNvPr id="24" name="Google Shape;182;p22">
              <a:extLst>
                <a:ext uri="{FF2B5EF4-FFF2-40B4-BE49-F238E27FC236}">
                  <a16:creationId xmlns:a16="http://schemas.microsoft.com/office/drawing/2014/main" id="{8EAB2A14-4AD1-2959-D084-52C3D6BB20A5}"/>
                </a:ext>
              </a:extLst>
            </p:cNvPr>
            <p:cNvSpPr txBox="1"/>
            <p:nvPr/>
          </p:nvSpPr>
          <p:spPr>
            <a:xfrm>
              <a:off x="3377025" y="981650"/>
              <a:ext cx="20547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500">
                  <a:latin typeface="Inter ExtraBold"/>
                  <a:ea typeface="Inter ExtraBold"/>
                  <a:cs typeface="Inter ExtraBold"/>
                  <a:sym typeface="Inter ExtraBold"/>
                </a:rPr>
                <a:t>MANAGED</a:t>
              </a:r>
              <a:endParaRPr sz="2500">
                <a:latin typeface="Inter ExtraBold"/>
                <a:ea typeface="Inter ExtraBold"/>
                <a:cs typeface="Inter ExtraBold"/>
                <a:sym typeface="Inter ExtraBold"/>
              </a:endParaRPr>
            </a:p>
          </p:txBody>
        </p:sp>
      </p:grpSp>
      <p:sp>
        <p:nvSpPr>
          <p:cNvPr id="25" name="Google Shape;184;p22">
            <a:extLst>
              <a:ext uri="{FF2B5EF4-FFF2-40B4-BE49-F238E27FC236}">
                <a16:creationId xmlns:a16="http://schemas.microsoft.com/office/drawing/2014/main" id="{1A81BDAE-EA50-F0D3-B74E-DDF62F7A8279}"/>
              </a:ext>
            </a:extLst>
          </p:cNvPr>
          <p:cNvSpPr txBox="1"/>
          <p:nvPr/>
        </p:nvSpPr>
        <p:spPr>
          <a:xfrm>
            <a:off x="355410" y="9620038"/>
            <a:ext cx="23988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solidFill>
                  <a:srgbClr val="202124"/>
                </a:solidFill>
                <a:latin typeface="Inter ExtraBold"/>
                <a:ea typeface="Inter ExtraBold"/>
                <a:cs typeface="Inter ExtraBold"/>
                <a:sym typeface="Inter ExtraBold"/>
              </a:rPr>
              <a:t>In brief</a:t>
            </a:r>
            <a:endParaRPr sz="2700">
              <a:solidFill>
                <a:srgbClr val="202124"/>
              </a:solidFill>
              <a:latin typeface="Inter ExtraBold"/>
              <a:ea typeface="Inter ExtraBold"/>
              <a:cs typeface="Inter ExtraBold"/>
              <a:sym typeface="Inter ExtraBold"/>
            </a:endParaRPr>
          </a:p>
        </p:txBody>
      </p:sp>
      <p:sp>
        <p:nvSpPr>
          <p:cNvPr id="20" name="Google Shape;143;p20">
            <a:extLst>
              <a:ext uri="{FF2B5EF4-FFF2-40B4-BE49-F238E27FC236}">
                <a16:creationId xmlns:a16="http://schemas.microsoft.com/office/drawing/2014/main" id="{E6481AD4-A776-CF22-3E2D-B14E2B6786BE}"/>
              </a:ext>
            </a:extLst>
          </p:cNvPr>
          <p:cNvSpPr/>
          <p:nvPr/>
        </p:nvSpPr>
        <p:spPr>
          <a:xfrm>
            <a:off x="0" y="0"/>
            <a:ext cx="9146214"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pic>
        <p:nvPicPr>
          <p:cNvPr id="21" name="Imagen 20">
            <a:extLst>
              <a:ext uri="{FF2B5EF4-FFF2-40B4-BE49-F238E27FC236}">
                <a16:creationId xmlns:a16="http://schemas.microsoft.com/office/drawing/2014/main" id="{36585A35-8A0A-CD44-324D-0A9B66FF72DC}"/>
              </a:ext>
            </a:extLst>
          </p:cNvPr>
          <p:cNvPicPr>
            <a:picLocks noChangeAspect="1"/>
          </p:cNvPicPr>
          <p:nvPr/>
        </p:nvPicPr>
        <p:blipFill>
          <a:blip r:embed="rId5"/>
          <a:stretch>
            <a:fillRect/>
          </a:stretch>
        </p:blipFill>
        <p:spPr>
          <a:xfrm>
            <a:off x="-3010102" y="325649"/>
            <a:ext cx="2541827" cy="2541829"/>
          </a:xfrm>
          <a:prstGeom prst="rect">
            <a:avLst/>
          </a:prstGeom>
        </p:spPr>
      </p:pic>
      <p:pic>
        <p:nvPicPr>
          <p:cNvPr id="22" name="Imagen 21">
            <a:extLst>
              <a:ext uri="{FF2B5EF4-FFF2-40B4-BE49-F238E27FC236}">
                <a16:creationId xmlns:a16="http://schemas.microsoft.com/office/drawing/2014/main" id="{1EFD3C45-F2C6-ACD6-1A24-2A5E22273C83}"/>
              </a:ext>
            </a:extLst>
          </p:cNvPr>
          <p:cNvPicPr>
            <a:picLocks noChangeAspect="1"/>
          </p:cNvPicPr>
          <p:nvPr/>
        </p:nvPicPr>
        <p:blipFill>
          <a:blip r:embed="rId6"/>
          <a:srcRect r="13246"/>
          <a:stretch>
            <a:fillRect/>
          </a:stretch>
        </p:blipFill>
        <p:spPr>
          <a:xfrm>
            <a:off x="-4306868" y="1705382"/>
            <a:ext cx="2205148" cy="2541829"/>
          </a:xfrm>
          <a:prstGeom prst="rect">
            <a:avLst/>
          </a:prstGeom>
        </p:spPr>
      </p:pic>
      <p:sp>
        <p:nvSpPr>
          <p:cNvPr id="23" name="Rectángulo redondeado 22">
            <a:extLst>
              <a:ext uri="{FF2B5EF4-FFF2-40B4-BE49-F238E27FC236}">
                <a16:creationId xmlns:a16="http://schemas.microsoft.com/office/drawing/2014/main" id="{E83AB80C-7B69-21C7-B930-E91AFA78FAAE}"/>
              </a:ext>
            </a:extLst>
          </p:cNvPr>
          <p:cNvSpPr/>
          <p:nvPr/>
        </p:nvSpPr>
        <p:spPr>
          <a:xfrm>
            <a:off x="-2383656" y="2789034"/>
            <a:ext cx="293510" cy="1458177"/>
          </a:xfrm>
          <a:prstGeom prst="roundRect">
            <a:avLst>
              <a:gd name="adj" fmla="val 0"/>
            </a:avLst>
          </a:prstGeom>
          <a:solidFill>
            <a:schemeClr val="bg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Google Shape;144;p20">
            <a:extLst>
              <a:ext uri="{FF2B5EF4-FFF2-40B4-BE49-F238E27FC236}">
                <a16:creationId xmlns:a16="http://schemas.microsoft.com/office/drawing/2014/main" id="{AEC8B6D8-B050-B540-880D-7637AC76F977}"/>
              </a:ext>
            </a:extLst>
          </p:cNvPr>
          <p:cNvSpPr txBox="1"/>
          <p:nvPr/>
        </p:nvSpPr>
        <p:spPr>
          <a:xfrm>
            <a:off x="-7892134" y="390299"/>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dirty="0">
                <a:latin typeface="Inter ExtraBold"/>
                <a:ea typeface="Inter ExtraBold"/>
                <a:cs typeface="Inter ExtraBold"/>
                <a:sym typeface="Inter ExtraBold"/>
              </a:rPr>
              <a:t>Unmanaged workflows</a:t>
            </a:r>
            <a:endParaRPr sz="2700" b="1" dirty="0">
              <a:latin typeface="Inter"/>
              <a:ea typeface="Inter"/>
              <a:cs typeface="Inter"/>
              <a:sym typeface="Inter"/>
            </a:endParaRPr>
          </a:p>
        </p:txBody>
      </p:sp>
      <p:sp>
        <p:nvSpPr>
          <p:cNvPr id="33" name="Google Shape;147;p20">
            <a:extLst>
              <a:ext uri="{FF2B5EF4-FFF2-40B4-BE49-F238E27FC236}">
                <a16:creationId xmlns:a16="http://schemas.microsoft.com/office/drawing/2014/main" id="{DF3E70FB-DE43-64EA-BF68-B51F42565145}"/>
              </a:ext>
            </a:extLst>
          </p:cNvPr>
          <p:cNvSpPr txBox="1"/>
          <p:nvPr/>
        </p:nvSpPr>
        <p:spPr>
          <a:xfrm>
            <a:off x="-7932084" y="1088949"/>
            <a:ext cx="3505500" cy="117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dirty="0">
                <a:solidFill>
                  <a:srgbClr val="1E1E1E"/>
                </a:solidFill>
                <a:latin typeface="Inter"/>
                <a:ea typeface="Inter"/>
                <a:cs typeface="Inter"/>
                <a:sym typeface="Inter"/>
              </a:rPr>
              <a:t>The workflow exists as a defined sequence of steps, but the execution is done manually and is mostly unsupervised.</a:t>
            </a:r>
            <a:r>
              <a:rPr lang="es" b="1" dirty="0">
                <a:solidFill>
                  <a:srgbClr val="1E1E1E"/>
                </a:solidFill>
                <a:latin typeface="Inter"/>
                <a:ea typeface="Inter"/>
                <a:cs typeface="Inter"/>
                <a:sym typeface="Inter"/>
              </a:rPr>
              <a:t> </a:t>
            </a:r>
            <a:endParaRPr b="1" dirty="0">
              <a:solidFill>
                <a:srgbClr val="1E1E1E"/>
              </a:solidFill>
              <a:latin typeface="Inter"/>
              <a:ea typeface="Inter"/>
              <a:cs typeface="Inter"/>
              <a:sym typeface="Inter"/>
            </a:endParaRPr>
          </a:p>
          <a:p>
            <a:pPr marL="0" lvl="0" indent="0" algn="l" rtl="0">
              <a:lnSpc>
                <a:spcPct val="115000"/>
              </a:lnSpc>
              <a:spcBef>
                <a:spcPts val="1000"/>
              </a:spcBef>
              <a:spcAft>
                <a:spcPts val="0"/>
              </a:spcAft>
              <a:buNone/>
            </a:pPr>
            <a:r>
              <a:rPr lang="es" b="1" dirty="0">
                <a:solidFill>
                  <a:srgbClr val="1E1E1E"/>
                </a:solidFill>
                <a:latin typeface="Inter"/>
                <a:ea typeface="Inter"/>
                <a:cs typeface="Inter"/>
                <a:sym typeface="Inter"/>
              </a:rPr>
              <a:t>A human or external process has to:</a:t>
            </a:r>
            <a:endParaRPr b="1" dirty="0">
              <a:solidFill>
                <a:srgbClr val="1E1E1E"/>
              </a:solidFill>
              <a:latin typeface="Inter"/>
              <a:ea typeface="Inter"/>
              <a:cs typeface="Inter"/>
              <a:sym typeface="Inter"/>
            </a:endParaRPr>
          </a:p>
        </p:txBody>
      </p:sp>
      <p:sp>
        <p:nvSpPr>
          <p:cNvPr id="34" name="Google Shape;148;p20">
            <a:extLst>
              <a:ext uri="{FF2B5EF4-FFF2-40B4-BE49-F238E27FC236}">
                <a16:creationId xmlns:a16="http://schemas.microsoft.com/office/drawing/2014/main" id="{9C63968F-A20E-5E62-447A-DB8A2A9957AB}"/>
              </a:ext>
            </a:extLst>
          </p:cNvPr>
          <p:cNvSpPr txBox="1"/>
          <p:nvPr/>
        </p:nvSpPr>
        <p:spPr>
          <a:xfrm>
            <a:off x="-7880909" y="2695499"/>
            <a:ext cx="3615413" cy="743280"/>
          </a:xfrm>
          <a:prstGeom prst="rect">
            <a:avLst/>
          </a:prstGeom>
          <a:noFill/>
          <a:ln>
            <a:noFill/>
          </a:ln>
        </p:spPr>
        <p:txBody>
          <a:bodyPr spcFirstLastPara="1" wrap="square" lIns="0" tIns="0" rIns="0" bIns="0" anchor="t" anchorCtr="0">
            <a:spAutoFit/>
          </a:bodyPr>
          <a:lstStyle/>
          <a:p>
            <a:pPr marL="360000" lvl="0" indent="-317500" algn="l" rtl="0">
              <a:lnSpc>
                <a:spcPct val="115000"/>
              </a:lnSpc>
              <a:spcBef>
                <a:spcPts val="0"/>
              </a:spcBef>
              <a:spcAft>
                <a:spcPts val="0"/>
              </a:spcAft>
              <a:buClr>
                <a:srgbClr val="F15F41"/>
              </a:buClr>
              <a:buSzPts val="1400"/>
              <a:buFont typeface="Tipo de letra del sistema regular"/>
              <a:buChar char="●"/>
            </a:pPr>
            <a:r>
              <a:rPr lang="es">
                <a:latin typeface="Inter"/>
                <a:ea typeface="Inter"/>
                <a:cs typeface="Inter"/>
                <a:sym typeface="Inter"/>
              </a:rPr>
              <a:t>Start the tasks</a:t>
            </a:r>
            <a:r>
              <a:rPr lang="es">
                <a:solidFill>
                  <a:srgbClr val="1D2029"/>
                </a:solidFill>
                <a:latin typeface="Inter"/>
                <a:ea typeface="Inter"/>
                <a:cs typeface="Inter"/>
                <a:sym typeface="Inter"/>
              </a:rPr>
              <a:t> manually</a:t>
            </a:r>
            <a:endParaRPr>
              <a:solidFill>
                <a:srgbClr val="1D2029"/>
              </a:solidFill>
              <a:latin typeface="Inter"/>
              <a:ea typeface="Inter"/>
              <a:cs typeface="Inter"/>
              <a:sym typeface="Inter"/>
            </a:endParaRPr>
          </a:p>
          <a:p>
            <a:pPr marL="360000" lvl="0" indent="-317500" algn="l" rtl="0">
              <a:lnSpc>
                <a:spcPct val="115000"/>
              </a:lnSpc>
              <a:spcBef>
                <a:spcPts val="0"/>
              </a:spcBef>
              <a:spcAft>
                <a:spcPts val="0"/>
              </a:spcAft>
              <a:buClr>
                <a:srgbClr val="F15F41"/>
              </a:buClr>
              <a:buSzPts val="1400"/>
              <a:buFont typeface="Tipo de letra del sistema regular"/>
              <a:buChar char="●"/>
            </a:pPr>
            <a:r>
              <a:rPr lang="es">
                <a:solidFill>
                  <a:srgbClr val="1D2029"/>
                </a:solidFill>
                <a:latin typeface="Inter"/>
                <a:ea typeface="Inter"/>
                <a:cs typeface="Inter"/>
                <a:sym typeface="Inter"/>
              </a:rPr>
              <a:t>Keep track</a:t>
            </a:r>
            <a:r>
              <a:rPr lang="es">
                <a:latin typeface="Inter"/>
                <a:ea typeface="Inter"/>
                <a:cs typeface="Inter"/>
                <a:sym typeface="Inter"/>
              </a:rPr>
              <a:t> of dependencies</a:t>
            </a:r>
            <a:endParaRPr>
              <a:solidFill>
                <a:srgbClr val="F15F41"/>
              </a:solidFill>
              <a:latin typeface="Inter"/>
              <a:ea typeface="Inter"/>
              <a:cs typeface="Inter"/>
              <a:sym typeface="Inter"/>
            </a:endParaRPr>
          </a:p>
          <a:p>
            <a:pPr marL="360000" lvl="0" indent="-317500" algn="l" rtl="0">
              <a:lnSpc>
                <a:spcPct val="115000"/>
              </a:lnSpc>
              <a:spcBef>
                <a:spcPts val="0"/>
              </a:spcBef>
              <a:spcAft>
                <a:spcPts val="0"/>
              </a:spcAft>
              <a:buClr>
                <a:srgbClr val="F15F41"/>
              </a:buClr>
              <a:buSzPts val="1400"/>
              <a:buFont typeface="Tipo de letra del sistema regular"/>
              <a:buChar char="●"/>
            </a:pPr>
            <a:r>
              <a:rPr lang="es">
                <a:solidFill>
                  <a:srgbClr val="1D2029"/>
                </a:solidFill>
                <a:latin typeface="Inter"/>
                <a:ea typeface="Inter"/>
                <a:cs typeface="Inter"/>
                <a:sym typeface="Inter"/>
              </a:rPr>
              <a:t>Handle failures </a:t>
            </a:r>
            <a:r>
              <a:rPr lang="es">
                <a:latin typeface="Inter"/>
                <a:ea typeface="Inter"/>
                <a:cs typeface="Inter"/>
                <a:sym typeface="Inter"/>
              </a:rPr>
              <a:t>and retries themselves</a:t>
            </a:r>
            <a:endParaRPr>
              <a:solidFill>
                <a:srgbClr val="F15F41"/>
              </a:solidFill>
              <a:latin typeface="Inter"/>
              <a:ea typeface="Inter"/>
              <a:cs typeface="Inter"/>
              <a:sym typeface="Inter"/>
            </a:endParaRPr>
          </a:p>
        </p:txBody>
      </p:sp>
      <p:sp>
        <p:nvSpPr>
          <p:cNvPr id="35" name="Rectángulo redondeado 34">
            <a:extLst>
              <a:ext uri="{FF2B5EF4-FFF2-40B4-BE49-F238E27FC236}">
                <a16:creationId xmlns:a16="http://schemas.microsoft.com/office/drawing/2014/main" id="{C489FAC9-642E-CB6B-73F4-22B37F1D23BF}"/>
              </a:ext>
            </a:extLst>
          </p:cNvPr>
          <p:cNvSpPr/>
          <p:nvPr/>
        </p:nvSpPr>
        <p:spPr>
          <a:xfrm>
            <a:off x="-2320819" y="2845811"/>
            <a:ext cx="1792518" cy="1792520"/>
          </a:xfrm>
          <a:prstGeom prst="roundRect">
            <a:avLst>
              <a:gd name="adj" fmla="val 10115"/>
            </a:avLst>
          </a:prstGeom>
          <a:solidFill>
            <a:srgbClr val="F25F4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B455F0FE-A33A-B752-6F35-2A13BBA0C72A}"/>
              </a:ext>
            </a:extLst>
          </p:cNvPr>
          <p:cNvSpPr txBox="1"/>
          <p:nvPr/>
        </p:nvSpPr>
        <p:spPr>
          <a:xfrm>
            <a:off x="-2179368" y="2845216"/>
            <a:ext cx="1185889" cy="1110402"/>
          </a:xfrm>
          <a:prstGeom prst="rect">
            <a:avLst/>
          </a:prstGeom>
          <a:noFill/>
        </p:spPr>
        <p:txBody>
          <a:bodyPr wrap="none" rtlCol="0">
            <a:spAutoFit/>
          </a:bodyPr>
          <a:lstStyle/>
          <a:p>
            <a:r>
              <a:rPr lang="es-MX" sz="7000" b="1">
                <a:solidFill>
                  <a:schemeClr val="bg1"/>
                </a:solidFill>
                <a:latin typeface="Inter Black" panose="02000503000000020004" pitchFamily="2" charset="0"/>
                <a:ea typeface="Inter Black" panose="02000503000000020004" pitchFamily="2" charset="0"/>
              </a:rPr>
              <a:t>&gt;_</a:t>
            </a:r>
          </a:p>
        </p:txBody>
      </p:sp>
      <p:pic>
        <p:nvPicPr>
          <p:cNvPr id="37" name="Imagen 36">
            <a:extLst>
              <a:ext uri="{FF2B5EF4-FFF2-40B4-BE49-F238E27FC236}">
                <a16:creationId xmlns:a16="http://schemas.microsoft.com/office/drawing/2014/main" id="{6F68C866-4D7B-1030-302D-7B8C681B2E60}"/>
              </a:ext>
            </a:extLst>
          </p:cNvPr>
          <p:cNvPicPr>
            <a:picLocks noChangeAspect="1"/>
          </p:cNvPicPr>
          <p:nvPr/>
        </p:nvPicPr>
        <p:blipFill>
          <a:blip r:embed="rId7"/>
          <a:stretch>
            <a:fillRect/>
          </a:stretch>
        </p:blipFill>
        <p:spPr>
          <a:xfrm rot="19853967">
            <a:off x="6832776" y="1105656"/>
            <a:ext cx="4332030" cy="4332030"/>
          </a:xfrm>
          <a:prstGeom prst="rect">
            <a:avLst/>
          </a:prstGeom>
        </p:spPr>
      </p:pic>
      <p:sp>
        <p:nvSpPr>
          <p:cNvPr id="39" name="Google Shape;167;p21">
            <a:extLst>
              <a:ext uri="{FF2B5EF4-FFF2-40B4-BE49-F238E27FC236}">
                <a16:creationId xmlns:a16="http://schemas.microsoft.com/office/drawing/2014/main" id="{E54449C9-B7F1-E382-A42E-5FBD303FB22A}"/>
              </a:ext>
            </a:extLst>
          </p:cNvPr>
          <p:cNvSpPr txBox="1"/>
          <p:nvPr/>
        </p:nvSpPr>
        <p:spPr>
          <a:xfrm>
            <a:off x="456554" y="325650"/>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Managed workflow</a:t>
            </a:r>
            <a:endParaRPr sz="2700" b="1">
              <a:latin typeface="Inter"/>
              <a:ea typeface="Inter"/>
              <a:cs typeface="Inter"/>
              <a:sym typeface="Inter"/>
            </a:endParaRPr>
          </a:p>
        </p:txBody>
      </p:sp>
      <p:pic>
        <p:nvPicPr>
          <p:cNvPr id="40" name="Imagen 39">
            <a:extLst>
              <a:ext uri="{FF2B5EF4-FFF2-40B4-BE49-F238E27FC236}">
                <a16:creationId xmlns:a16="http://schemas.microsoft.com/office/drawing/2014/main" id="{ACAD42EF-096B-F95C-D088-516E94E801B9}"/>
              </a:ext>
            </a:extLst>
          </p:cNvPr>
          <p:cNvPicPr>
            <a:picLocks noChangeAspect="1"/>
          </p:cNvPicPr>
          <p:nvPr/>
        </p:nvPicPr>
        <p:blipFill>
          <a:blip r:embed="rId8"/>
          <a:stretch>
            <a:fillRect/>
          </a:stretch>
        </p:blipFill>
        <p:spPr>
          <a:xfrm>
            <a:off x="4282379" y="2312562"/>
            <a:ext cx="518376" cy="518376"/>
          </a:xfrm>
          <a:prstGeom prst="rect">
            <a:avLst/>
          </a:prstGeom>
        </p:spPr>
      </p:pic>
      <p:pic>
        <p:nvPicPr>
          <p:cNvPr id="41" name="Imagen 40">
            <a:extLst>
              <a:ext uri="{FF2B5EF4-FFF2-40B4-BE49-F238E27FC236}">
                <a16:creationId xmlns:a16="http://schemas.microsoft.com/office/drawing/2014/main" id="{CE1A13E9-1ED5-4343-2274-76EC9A549C6A}"/>
              </a:ext>
            </a:extLst>
          </p:cNvPr>
          <p:cNvPicPr>
            <a:picLocks noChangeAspect="1"/>
          </p:cNvPicPr>
          <p:nvPr/>
        </p:nvPicPr>
        <p:blipFill>
          <a:blip r:embed="rId9"/>
          <a:stretch>
            <a:fillRect/>
          </a:stretch>
        </p:blipFill>
        <p:spPr>
          <a:xfrm>
            <a:off x="2880726" y="2312562"/>
            <a:ext cx="518376" cy="518376"/>
          </a:xfrm>
          <a:prstGeom prst="rect">
            <a:avLst/>
          </a:prstGeom>
        </p:spPr>
      </p:pic>
      <p:grpSp>
        <p:nvGrpSpPr>
          <p:cNvPr id="42" name="Google Shape;155;p21">
            <a:extLst>
              <a:ext uri="{FF2B5EF4-FFF2-40B4-BE49-F238E27FC236}">
                <a16:creationId xmlns:a16="http://schemas.microsoft.com/office/drawing/2014/main" id="{995251F1-217A-4A94-FDF7-2105D5343DE8}"/>
              </a:ext>
            </a:extLst>
          </p:cNvPr>
          <p:cNvGrpSpPr/>
          <p:nvPr/>
        </p:nvGrpSpPr>
        <p:grpSpPr>
          <a:xfrm>
            <a:off x="661385" y="2173050"/>
            <a:ext cx="1941900" cy="797400"/>
            <a:chOff x="556375" y="3157850"/>
            <a:chExt cx="1941900" cy="797400"/>
          </a:xfrm>
        </p:grpSpPr>
        <p:sp>
          <p:nvSpPr>
            <p:cNvPr id="43" name="Google Shape;156;p21">
              <a:extLst>
                <a:ext uri="{FF2B5EF4-FFF2-40B4-BE49-F238E27FC236}">
                  <a16:creationId xmlns:a16="http://schemas.microsoft.com/office/drawing/2014/main" id="{72A3EF30-EF72-63AC-7124-F3697F194096}"/>
                </a:ext>
              </a:extLst>
            </p:cNvPr>
            <p:cNvSpPr/>
            <p:nvPr/>
          </p:nvSpPr>
          <p:spPr>
            <a:xfrm>
              <a:off x="556375" y="3157850"/>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4" name="Google Shape;157;p21">
              <a:extLst>
                <a:ext uri="{FF2B5EF4-FFF2-40B4-BE49-F238E27FC236}">
                  <a16:creationId xmlns:a16="http://schemas.microsoft.com/office/drawing/2014/main" id="{5B237611-3211-0CC1-E8F5-B0D745194840}"/>
                </a:ext>
              </a:extLst>
            </p:cNvPr>
            <p:cNvSpPr txBox="1"/>
            <p:nvPr/>
          </p:nvSpPr>
          <p:spPr>
            <a:xfrm>
              <a:off x="720172" y="3250550"/>
              <a:ext cx="1614300" cy="612000"/>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Scheduling and running tasks in </a:t>
              </a:r>
              <a:br>
                <a:rPr lang="es" sz="1250">
                  <a:solidFill>
                    <a:srgbClr val="FFFFFF"/>
                  </a:solidFill>
                  <a:latin typeface="Albert Sans ExtraBold"/>
                  <a:ea typeface="Albert Sans ExtraBold"/>
                  <a:cs typeface="Albert Sans ExtraBold"/>
                  <a:sym typeface="Albert Sans ExtraBold"/>
                </a:rPr>
              </a:br>
              <a:r>
                <a:rPr lang="es" sz="1250">
                  <a:solidFill>
                    <a:srgbClr val="FFFFFF"/>
                  </a:solidFill>
                  <a:latin typeface="Albert Sans ExtraBold"/>
                  <a:ea typeface="Albert Sans ExtraBold"/>
                  <a:cs typeface="Albert Sans ExtraBold"/>
                  <a:sym typeface="Albert Sans ExtraBold"/>
                </a:rPr>
                <a:t>the right order</a:t>
              </a:r>
              <a:endParaRPr sz="1250">
                <a:solidFill>
                  <a:srgbClr val="FFFFFF"/>
                </a:solidFill>
                <a:latin typeface="Albert Sans ExtraBold"/>
                <a:ea typeface="Albert Sans ExtraBold"/>
                <a:cs typeface="Albert Sans ExtraBold"/>
                <a:sym typeface="Albert Sans ExtraBold"/>
              </a:endParaRPr>
            </a:p>
          </p:txBody>
        </p:sp>
      </p:grpSp>
      <p:grpSp>
        <p:nvGrpSpPr>
          <p:cNvPr id="45" name="Google Shape;158;p21">
            <a:extLst>
              <a:ext uri="{FF2B5EF4-FFF2-40B4-BE49-F238E27FC236}">
                <a16:creationId xmlns:a16="http://schemas.microsoft.com/office/drawing/2014/main" id="{1056825D-059E-051A-F690-F83B0842E6CA}"/>
              </a:ext>
            </a:extLst>
          </p:cNvPr>
          <p:cNvGrpSpPr/>
          <p:nvPr/>
        </p:nvGrpSpPr>
        <p:grpSpPr>
          <a:xfrm>
            <a:off x="661385" y="3300950"/>
            <a:ext cx="1941900" cy="797400"/>
            <a:chOff x="676600" y="4041300"/>
            <a:chExt cx="1941900" cy="797400"/>
          </a:xfrm>
        </p:grpSpPr>
        <p:sp>
          <p:nvSpPr>
            <p:cNvPr id="46" name="Google Shape;159;p21">
              <a:extLst>
                <a:ext uri="{FF2B5EF4-FFF2-40B4-BE49-F238E27FC236}">
                  <a16:creationId xmlns:a16="http://schemas.microsoft.com/office/drawing/2014/main" id="{89B6384D-AD3E-4509-81A3-6542C968E0B0}"/>
                </a:ext>
              </a:extLst>
            </p:cNvPr>
            <p:cNvSpPr/>
            <p:nvPr/>
          </p:nvSpPr>
          <p:spPr>
            <a:xfrm>
              <a:off x="676600" y="4041300"/>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7" name="Google Shape;160;p21">
              <a:extLst>
                <a:ext uri="{FF2B5EF4-FFF2-40B4-BE49-F238E27FC236}">
                  <a16:creationId xmlns:a16="http://schemas.microsoft.com/office/drawing/2014/main" id="{5D006789-597F-1DB0-4DEF-5258606AF7EA}"/>
                </a:ext>
              </a:extLst>
            </p:cNvPr>
            <p:cNvSpPr txBox="1"/>
            <p:nvPr/>
          </p:nvSpPr>
          <p:spPr>
            <a:xfrm>
              <a:off x="840393" y="4134002"/>
              <a:ext cx="1614300" cy="612000"/>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Retrying failed tasks</a:t>
              </a:r>
              <a:endParaRPr sz="1250">
                <a:solidFill>
                  <a:srgbClr val="FFFFFF"/>
                </a:solidFill>
                <a:latin typeface="Albert Sans ExtraBold"/>
                <a:ea typeface="Albert Sans ExtraBold"/>
                <a:cs typeface="Albert Sans ExtraBold"/>
                <a:sym typeface="Albert Sans ExtraBold"/>
              </a:endParaRPr>
            </a:p>
          </p:txBody>
        </p:sp>
      </p:grpSp>
      <p:grpSp>
        <p:nvGrpSpPr>
          <p:cNvPr id="48" name="Google Shape;161;p21">
            <a:extLst>
              <a:ext uri="{FF2B5EF4-FFF2-40B4-BE49-F238E27FC236}">
                <a16:creationId xmlns:a16="http://schemas.microsoft.com/office/drawing/2014/main" id="{35635A40-01B4-1315-B32E-AC2C6B566B30}"/>
              </a:ext>
            </a:extLst>
          </p:cNvPr>
          <p:cNvGrpSpPr/>
          <p:nvPr/>
        </p:nvGrpSpPr>
        <p:grpSpPr>
          <a:xfrm>
            <a:off x="5081819" y="2173050"/>
            <a:ext cx="1941900" cy="797400"/>
            <a:chOff x="6348100" y="2339175"/>
            <a:chExt cx="1941900" cy="797400"/>
          </a:xfrm>
        </p:grpSpPr>
        <p:sp>
          <p:nvSpPr>
            <p:cNvPr id="49" name="Google Shape;162;p21">
              <a:extLst>
                <a:ext uri="{FF2B5EF4-FFF2-40B4-BE49-F238E27FC236}">
                  <a16:creationId xmlns:a16="http://schemas.microsoft.com/office/drawing/2014/main" id="{0B0C6C0D-E3B5-E726-B70D-CEECB3B9FB77}"/>
                </a:ext>
              </a:extLst>
            </p:cNvPr>
            <p:cNvSpPr/>
            <p:nvPr/>
          </p:nvSpPr>
          <p:spPr>
            <a:xfrm>
              <a:off x="6348100" y="2339175"/>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50" name="Google Shape;163;p21">
              <a:extLst>
                <a:ext uri="{FF2B5EF4-FFF2-40B4-BE49-F238E27FC236}">
                  <a16:creationId xmlns:a16="http://schemas.microsoft.com/office/drawing/2014/main" id="{1A285683-7E67-BE98-1773-52B26C14A4D0}"/>
                </a:ext>
              </a:extLst>
            </p:cNvPr>
            <p:cNvSpPr txBox="1"/>
            <p:nvPr/>
          </p:nvSpPr>
          <p:spPr>
            <a:xfrm>
              <a:off x="6511902" y="2431875"/>
              <a:ext cx="1614300" cy="612000"/>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Collecting logs </a:t>
              </a:r>
              <a:br>
                <a:rPr lang="es" sz="1250">
                  <a:solidFill>
                    <a:srgbClr val="FFFFFF"/>
                  </a:solidFill>
                  <a:latin typeface="Albert Sans ExtraBold"/>
                  <a:ea typeface="Albert Sans ExtraBold"/>
                  <a:cs typeface="Albert Sans ExtraBold"/>
                  <a:sym typeface="Albert Sans ExtraBold"/>
                </a:rPr>
              </a:br>
              <a:r>
                <a:rPr lang="es" sz="1250">
                  <a:solidFill>
                    <a:srgbClr val="FFFFFF"/>
                  </a:solidFill>
                  <a:latin typeface="Albert Sans ExtraBold"/>
                  <a:ea typeface="Albert Sans ExtraBold"/>
                  <a:cs typeface="Albert Sans ExtraBold"/>
                  <a:sym typeface="Albert Sans ExtraBold"/>
                </a:rPr>
                <a:t>and metrics</a:t>
              </a:r>
              <a:endParaRPr sz="1250">
                <a:solidFill>
                  <a:srgbClr val="FFFFFF"/>
                </a:solidFill>
                <a:latin typeface="Albert Sans ExtraBold"/>
                <a:ea typeface="Albert Sans ExtraBold"/>
                <a:cs typeface="Albert Sans ExtraBold"/>
                <a:sym typeface="Albert Sans ExtraBold"/>
              </a:endParaRPr>
            </a:p>
          </p:txBody>
        </p:sp>
      </p:grpSp>
      <p:grpSp>
        <p:nvGrpSpPr>
          <p:cNvPr id="51" name="Google Shape;164;p21">
            <a:extLst>
              <a:ext uri="{FF2B5EF4-FFF2-40B4-BE49-F238E27FC236}">
                <a16:creationId xmlns:a16="http://schemas.microsoft.com/office/drawing/2014/main" id="{3312F3CA-FE0A-2629-C0F2-CC01F4774FF9}"/>
              </a:ext>
            </a:extLst>
          </p:cNvPr>
          <p:cNvGrpSpPr/>
          <p:nvPr/>
        </p:nvGrpSpPr>
        <p:grpSpPr>
          <a:xfrm>
            <a:off x="5081819" y="3300950"/>
            <a:ext cx="1941900" cy="797400"/>
            <a:chOff x="6652225" y="3300950"/>
            <a:chExt cx="1941900" cy="797400"/>
          </a:xfrm>
        </p:grpSpPr>
        <p:sp>
          <p:nvSpPr>
            <p:cNvPr id="52" name="Google Shape;165;p21">
              <a:extLst>
                <a:ext uri="{FF2B5EF4-FFF2-40B4-BE49-F238E27FC236}">
                  <a16:creationId xmlns:a16="http://schemas.microsoft.com/office/drawing/2014/main" id="{46307754-CBF3-207E-30F1-69B42A66EAAF}"/>
                </a:ext>
              </a:extLst>
            </p:cNvPr>
            <p:cNvSpPr/>
            <p:nvPr/>
          </p:nvSpPr>
          <p:spPr>
            <a:xfrm>
              <a:off x="6652225" y="3300950"/>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53" name="Google Shape;166;p21">
              <a:extLst>
                <a:ext uri="{FF2B5EF4-FFF2-40B4-BE49-F238E27FC236}">
                  <a16:creationId xmlns:a16="http://schemas.microsoft.com/office/drawing/2014/main" id="{E1A4DD2C-09B3-6041-D979-0C741B193C2A}"/>
                </a:ext>
              </a:extLst>
            </p:cNvPr>
            <p:cNvSpPr txBox="1"/>
            <p:nvPr/>
          </p:nvSpPr>
          <p:spPr>
            <a:xfrm>
              <a:off x="6816027" y="3393639"/>
              <a:ext cx="1614300" cy="612000"/>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Cleaning up resources</a:t>
              </a:r>
              <a:endParaRPr sz="1250">
                <a:solidFill>
                  <a:srgbClr val="FFFFFF"/>
                </a:solidFill>
                <a:latin typeface="Albert Sans ExtraBold"/>
                <a:ea typeface="Albert Sans ExtraBold"/>
                <a:cs typeface="Albert Sans ExtraBold"/>
                <a:sym typeface="Albert Sans ExtraBold"/>
              </a:endParaRPr>
            </a:p>
          </p:txBody>
        </p:sp>
      </p:grpSp>
      <p:pic>
        <p:nvPicPr>
          <p:cNvPr id="54" name="Imagen 53">
            <a:extLst>
              <a:ext uri="{FF2B5EF4-FFF2-40B4-BE49-F238E27FC236}">
                <a16:creationId xmlns:a16="http://schemas.microsoft.com/office/drawing/2014/main" id="{D902BC94-E0DE-46A2-ED61-7BD10C98379B}"/>
              </a:ext>
            </a:extLst>
          </p:cNvPr>
          <p:cNvPicPr>
            <a:picLocks noChangeAspect="1"/>
          </p:cNvPicPr>
          <p:nvPr/>
        </p:nvPicPr>
        <p:blipFill>
          <a:blip r:embed="rId10"/>
          <a:stretch>
            <a:fillRect/>
          </a:stretch>
        </p:blipFill>
        <p:spPr>
          <a:xfrm>
            <a:off x="2880726" y="3440451"/>
            <a:ext cx="518376" cy="518376"/>
          </a:xfrm>
          <a:prstGeom prst="rect">
            <a:avLst/>
          </a:prstGeom>
        </p:spPr>
      </p:pic>
      <p:pic>
        <p:nvPicPr>
          <p:cNvPr id="55" name="Imagen 54">
            <a:extLst>
              <a:ext uri="{FF2B5EF4-FFF2-40B4-BE49-F238E27FC236}">
                <a16:creationId xmlns:a16="http://schemas.microsoft.com/office/drawing/2014/main" id="{71C6BDE1-1A56-5965-C4EE-BF20C187345B}"/>
              </a:ext>
            </a:extLst>
          </p:cNvPr>
          <p:cNvPicPr>
            <a:picLocks noChangeAspect="1"/>
          </p:cNvPicPr>
          <p:nvPr/>
        </p:nvPicPr>
        <p:blipFill>
          <a:blip r:embed="rId11"/>
          <a:stretch>
            <a:fillRect/>
          </a:stretch>
        </p:blipFill>
        <p:spPr>
          <a:xfrm>
            <a:off x="4282379" y="3440451"/>
            <a:ext cx="518376" cy="518376"/>
          </a:xfrm>
          <a:prstGeom prst="rect">
            <a:avLst/>
          </a:prstGeom>
        </p:spPr>
      </p:pic>
      <p:sp>
        <p:nvSpPr>
          <p:cNvPr id="56" name="Google Shape;154;p21">
            <a:extLst>
              <a:ext uri="{FF2B5EF4-FFF2-40B4-BE49-F238E27FC236}">
                <a16:creationId xmlns:a16="http://schemas.microsoft.com/office/drawing/2014/main" id="{A0AC7A73-5B53-B1F8-1382-3A9D81DBBC6B}"/>
              </a:ext>
            </a:extLst>
          </p:cNvPr>
          <p:cNvSpPr txBox="1"/>
          <p:nvPr/>
        </p:nvSpPr>
        <p:spPr>
          <a:xfrm>
            <a:off x="576041" y="827198"/>
            <a:ext cx="7722205" cy="952066"/>
          </a:xfrm>
          <a:prstGeom prst="rect">
            <a:avLst/>
          </a:prstGeom>
          <a:noFill/>
          <a:ln>
            <a:noFill/>
          </a:ln>
        </p:spPr>
        <p:txBody>
          <a:bodyPr spcFirstLastPara="1" wrap="square" lIns="45725" tIns="45725" rIns="45725" bIns="45725" anchor="t" anchorCtr="0">
            <a:spAutoFit/>
          </a:bodyPr>
          <a:lstStyle/>
          <a:p>
            <a:pPr marL="0" lvl="0" indent="0" algn="l" rtl="0">
              <a:lnSpc>
                <a:spcPct val="98181"/>
              </a:lnSpc>
              <a:spcBef>
                <a:spcPts val="1000"/>
              </a:spcBef>
              <a:spcAft>
                <a:spcPts val="0"/>
              </a:spcAft>
              <a:buClr>
                <a:schemeClr val="dk1"/>
              </a:buClr>
              <a:buSzPts val="1100"/>
              <a:buFont typeface="Arial"/>
              <a:buNone/>
            </a:pPr>
            <a:r>
              <a:rPr lang="es" sz="2000" dirty="0">
                <a:solidFill>
                  <a:schemeClr val="dk1"/>
                </a:solidFill>
                <a:latin typeface="Inter"/>
                <a:ea typeface="Inter"/>
                <a:cs typeface="Inter"/>
                <a:sym typeface="Inter"/>
              </a:rPr>
              <a:t>The workflow execution is controlled by an orchestrator/engine</a:t>
            </a:r>
          </a:p>
          <a:p>
            <a:pPr algn="ctr">
              <a:lnSpc>
                <a:spcPct val="98181"/>
              </a:lnSpc>
              <a:spcBef>
                <a:spcPts val="1000"/>
              </a:spcBef>
              <a:buClr>
                <a:schemeClr val="dk1"/>
              </a:buClr>
              <a:buSzPts val="1100"/>
            </a:pPr>
            <a:r>
              <a:rPr lang="es" sz="2000" dirty="0">
                <a:solidFill>
                  <a:schemeClr val="dk1"/>
                </a:solidFill>
                <a:latin typeface="Inter"/>
                <a:ea typeface="Inter"/>
                <a:cs typeface="Inter"/>
                <a:sym typeface="Inter"/>
              </a:rPr>
              <a:t>The system </a:t>
            </a:r>
            <a:r>
              <a:rPr lang="es" sz="2000" b="1" dirty="0">
                <a:solidFill>
                  <a:srgbClr val="F15F41"/>
                </a:solidFill>
                <a:latin typeface="Inter"/>
                <a:ea typeface="Inter"/>
                <a:cs typeface="Inter"/>
                <a:sym typeface="Inter"/>
              </a:rPr>
              <a:t>automatically handles</a:t>
            </a:r>
            <a:r>
              <a:rPr lang="es" sz="2000" dirty="0">
                <a:solidFill>
                  <a:schemeClr val="dk1"/>
                </a:solidFill>
                <a:latin typeface="Inter"/>
                <a:ea typeface="Inter"/>
                <a:cs typeface="Inter"/>
                <a:sym typeface="Inter"/>
              </a:rPr>
              <a:t> among other things:</a:t>
            </a:r>
            <a:endParaRPr lang="es-MX" sz="2000" dirty="0"/>
          </a:p>
        </p:txBody>
      </p:sp>
      <p:pic>
        <p:nvPicPr>
          <p:cNvPr id="30" name="Google Shape;131;p19">
            <a:extLst>
              <a:ext uri="{FF2B5EF4-FFF2-40B4-BE49-F238E27FC236}">
                <a16:creationId xmlns:a16="http://schemas.microsoft.com/office/drawing/2014/main" id="{FEFE40A3-80AB-BE62-781E-DDBC0441B8EC}"/>
              </a:ext>
            </a:extLst>
          </p:cNvPr>
          <p:cNvPicPr preferRelativeResize="0"/>
          <p:nvPr/>
        </p:nvPicPr>
        <p:blipFill>
          <a:blip r:embed="rId12">
            <a:alphaModFix/>
          </a:blip>
          <a:stretch>
            <a:fillRect/>
          </a:stretch>
        </p:blipFill>
        <p:spPr>
          <a:xfrm>
            <a:off x="8057450" y="261000"/>
            <a:ext cx="758850" cy="198100"/>
          </a:xfrm>
          <a:prstGeom prst="rect">
            <a:avLst/>
          </a:prstGeom>
          <a:noFill/>
          <a:ln>
            <a:noFill/>
          </a:ln>
        </p:spPr>
      </p:pic>
    </p:spTree>
    <p:extLst>
      <p:ext uri="{BB962C8B-B14F-4D97-AF65-F5344CB8AC3E}">
        <p14:creationId xmlns:p14="http://schemas.microsoft.com/office/powerpoint/2010/main" val="1590510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alpha val="13920"/>
          </a:srgbClr>
        </a:solidFill>
        <a:effectLst/>
      </p:bgPr>
    </p:bg>
    <p:spTree>
      <p:nvGrpSpPr>
        <p:cNvPr id="1" name="Shape 112">
          <a:extLst>
            <a:ext uri="{FF2B5EF4-FFF2-40B4-BE49-F238E27FC236}">
              <a16:creationId xmlns:a16="http://schemas.microsoft.com/office/drawing/2014/main" id="{CD13039F-4295-A273-9D1D-7E0F5421F59A}"/>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CE211129-116E-01DF-9BC5-3918CF665CA8}"/>
              </a:ext>
            </a:extLst>
          </p:cNvPr>
          <p:cNvSpPr/>
          <p:nvPr/>
        </p:nvSpPr>
        <p:spPr>
          <a:xfrm>
            <a:off x="0" y="0"/>
            <a:ext cx="9143999" cy="5143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11" name="Google Shape;173;p22">
            <a:extLst>
              <a:ext uri="{FF2B5EF4-FFF2-40B4-BE49-F238E27FC236}">
                <a16:creationId xmlns:a16="http://schemas.microsoft.com/office/drawing/2014/main" id="{9C6CF1F8-5C77-93CA-2380-9E93E903DE76}"/>
              </a:ext>
            </a:extLst>
          </p:cNvPr>
          <p:cNvGrpSpPr/>
          <p:nvPr/>
        </p:nvGrpSpPr>
        <p:grpSpPr>
          <a:xfrm>
            <a:off x="5626528" y="631099"/>
            <a:ext cx="3274631" cy="4261500"/>
            <a:chOff x="6095563" y="682300"/>
            <a:chExt cx="2855700" cy="4261500"/>
          </a:xfrm>
        </p:grpSpPr>
        <p:sp>
          <p:nvSpPr>
            <p:cNvPr id="12" name="Google Shape;174;p22">
              <a:extLst>
                <a:ext uri="{FF2B5EF4-FFF2-40B4-BE49-F238E27FC236}">
                  <a16:creationId xmlns:a16="http://schemas.microsoft.com/office/drawing/2014/main" id="{39681312-11DC-3ECA-5079-F97DFB2944DA}"/>
                </a:ext>
              </a:extLst>
            </p:cNvPr>
            <p:cNvSpPr/>
            <p:nvPr/>
          </p:nvSpPr>
          <p:spPr>
            <a:xfrm>
              <a:off x="6095563" y="682300"/>
              <a:ext cx="2855700" cy="4261500"/>
            </a:xfrm>
            <a:prstGeom prst="roundRect">
              <a:avLst>
                <a:gd name="adj" fmla="val 2191"/>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75;p22">
              <a:extLst>
                <a:ext uri="{FF2B5EF4-FFF2-40B4-BE49-F238E27FC236}">
                  <a16:creationId xmlns:a16="http://schemas.microsoft.com/office/drawing/2014/main" id="{4ECB793D-4060-5DD8-D901-6EFE417C3232}"/>
                </a:ext>
              </a:extLst>
            </p:cNvPr>
            <p:cNvSpPr txBox="1"/>
            <p:nvPr/>
          </p:nvSpPr>
          <p:spPr>
            <a:xfrm>
              <a:off x="6237025" y="1877850"/>
              <a:ext cx="24144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chemeClr val="lt1"/>
                  </a:solidFill>
                  <a:latin typeface="Inter"/>
                  <a:ea typeface="Inter"/>
                  <a:cs typeface="Inter"/>
                  <a:sym typeface="Inter"/>
                </a:rPr>
                <a:t>"I have the steps written down, but </a:t>
              </a:r>
              <a:r>
                <a:rPr lang="es" sz="2000" b="1">
                  <a:solidFill>
                    <a:schemeClr val="lt1"/>
                  </a:solidFill>
                  <a:latin typeface="Inter"/>
                  <a:ea typeface="Inter"/>
                  <a:cs typeface="Inter"/>
                  <a:sym typeface="Inter"/>
                </a:rPr>
                <a:t>I'm responsible for executing them correctly</a:t>
              </a:r>
              <a:r>
                <a:rPr lang="es"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p:txBody>
        </p:sp>
        <p:sp>
          <p:nvSpPr>
            <p:cNvPr id="14" name="Google Shape;176;p22">
              <a:extLst>
                <a:ext uri="{FF2B5EF4-FFF2-40B4-BE49-F238E27FC236}">
                  <a16:creationId xmlns:a16="http://schemas.microsoft.com/office/drawing/2014/main" id="{D71F4414-CBD7-FCDB-F704-4F862F5A7DA1}"/>
                </a:ext>
              </a:extLst>
            </p:cNvPr>
            <p:cNvSpPr txBox="1"/>
            <p:nvPr/>
          </p:nvSpPr>
          <p:spPr>
            <a:xfrm>
              <a:off x="6427075" y="981650"/>
              <a:ext cx="21927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500">
                  <a:solidFill>
                    <a:schemeClr val="lt1"/>
                  </a:solidFill>
                  <a:latin typeface="Inter ExtraBold"/>
                  <a:ea typeface="Inter ExtraBold"/>
                  <a:cs typeface="Inter ExtraBold"/>
                  <a:sym typeface="Inter ExtraBold"/>
                </a:rPr>
                <a:t>UNMANAGED</a:t>
              </a:r>
              <a:endParaRPr sz="2500">
                <a:solidFill>
                  <a:schemeClr val="lt1"/>
                </a:solidFill>
                <a:latin typeface="Inter ExtraBold"/>
                <a:ea typeface="Inter ExtraBold"/>
                <a:cs typeface="Inter ExtraBold"/>
                <a:sym typeface="Inter ExtraBold"/>
              </a:endParaRPr>
            </a:p>
          </p:txBody>
        </p:sp>
      </p:grpSp>
      <p:pic>
        <p:nvPicPr>
          <p:cNvPr id="15" name="Google Shape;178;p22" title="admin.png">
            <a:extLst>
              <a:ext uri="{FF2B5EF4-FFF2-40B4-BE49-F238E27FC236}">
                <a16:creationId xmlns:a16="http://schemas.microsoft.com/office/drawing/2014/main" id="{F986AC99-7643-3300-4CAF-4738D8C6005A}"/>
              </a:ext>
            </a:extLst>
          </p:cNvPr>
          <p:cNvPicPr preferRelativeResize="0"/>
          <p:nvPr/>
        </p:nvPicPr>
        <p:blipFill>
          <a:blip r:embed="rId3">
            <a:alphaModFix/>
          </a:blip>
          <a:stretch>
            <a:fillRect/>
          </a:stretch>
        </p:blipFill>
        <p:spPr>
          <a:xfrm>
            <a:off x="8313455" y="760606"/>
            <a:ext cx="447760" cy="482586"/>
          </a:xfrm>
          <a:prstGeom prst="rect">
            <a:avLst/>
          </a:prstGeom>
          <a:noFill/>
          <a:ln>
            <a:noFill/>
          </a:ln>
        </p:spPr>
      </p:pic>
      <p:pic>
        <p:nvPicPr>
          <p:cNvPr id="16" name="Google Shape;177;p22" title="rocket-gear.png">
            <a:extLst>
              <a:ext uri="{FF2B5EF4-FFF2-40B4-BE49-F238E27FC236}">
                <a16:creationId xmlns:a16="http://schemas.microsoft.com/office/drawing/2014/main" id="{3FB23C02-40CE-821D-2CE9-B347F6F07D8E}"/>
              </a:ext>
            </a:extLst>
          </p:cNvPr>
          <p:cNvPicPr preferRelativeResize="0"/>
          <p:nvPr/>
        </p:nvPicPr>
        <p:blipFill>
          <a:blip r:embed="rId4">
            <a:alphaModFix/>
          </a:blip>
          <a:stretch>
            <a:fillRect/>
          </a:stretch>
        </p:blipFill>
        <p:spPr>
          <a:xfrm>
            <a:off x="4859356" y="760606"/>
            <a:ext cx="447760" cy="482586"/>
          </a:xfrm>
          <a:prstGeom prst="rect">
            <a:avLst/>
          </a:prstGeom>
          <a:noFill/>
          <a:ln>
            <a:noFill/>
          </a:ln>
        </p:spPr>
      </p:pic>
      <p:grpSp>
        <p:nvGrpSpPr>
          <p:cNvPr id="17" name="Google Shape;179;p22">
            <a:extLst>
              <a:ext uri="{FF2B5EF4-FFF2-40B4-BE49-F238E27FC236}">
                <a16:creationId xmlns:a16="http://schemas.microsoft.com/office/drawing/2014/main" id="{9FF5D625-332E-7206-D2E2-75DA7B1EDED2}"/>
              </a:ext>
            </a:extLst>
          </p:cNvPr>
          <p:cNvGrpSpPr/>
          <p:nvPr/>
        </p:nvGrpSpPr>
        <p:grpSpPr>
          <a:xfrm>
            <a:off x="2201779" y="631099"/>
            <a:ext cx="3274631" cy="4261500"/>
            <a:chOff x="3108950" y="682300"/>
            <a:chExt cx="2855700" cy="4261500"/>
          </a:xfrm>
        </p:grpSpPr>
        <p:sp>
          <p:nvSpPr>
            <p:cNvPr id="18" name="Google Shape;180;p22">
              <a:extLst>
                <a:ext uri="{FF2B5EF4-FFF2-40B4-BE49-F238E27FC236}">
                  <a16:creationId xmlns:a16="http://schemas.microsoft.com/office/drawing/2014/main" id="{515094AB-ED31-1BA9-A6DB-5EC0D64C87A5}"/>
                </a:ext>
              </a:extLst>
            </p:cNvPr>
            <p:cNvSpPr/>
            <p:nvPr/>
          </p:nvSpPr>
          <p:spPr>
            <a:xfrm>
              <a:off x="3108950" y="682300"/>
              <a:ext cx="2855700" cy="4261500"/>
            </a:xfrm>
            <a:prstGeom prst="roundRect">
              <a:avLst>
                <a:gd name="adj" fmla="val 2668"/>
              </a:avLst>
            </a:prstGeom>
            <a:noFill/>
            <a:ln w="9525" cap="flat" cmpd="sng">
              <a:solidFill>
                <a:srgbClr val="20212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181;p22">
              <a:extLst>
                <a:ext uri="{FF2B5EF4-FFF2-40B4-BE49-F238E27FC236}">
                  <a16:creationId xmlns:a16="http://schemas.microsoft.com/office/drawing/2014/main" id="{85F642EB-A0CE-4F44-AF77-6535E62C6D07}"/>
                </a:ext>
              </a:extLst>
            </p:cNvPr>
            <p:cNvSpPr txBox="1"/>
            <p:nvPr/>
          </p:nvSpPr>
          <p:spPr>
            <a:xfrm>
              <a:off x="3463375" y="1877850"/>
              <a:ext cx="2192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000">
                  <a:solidFill>
                    <a:schemeClr val="dk1"/>
                  </a:solidFill>
                  <a:latin typeface="Inter"/>
                  <a:ea typeface="Inter"/>
                  <a:cs typeface="Inter"/>
                  <a:sym typeface="Inter"/>
                </a:rPr>
                <a:t>"The </a:t>
              </a:r>
              <a:r>
                <a:rPr lang="es" sz="2000" b="1">
                  <a:solidFill>
                    <a:schemeClr val="dk1"/>
                  </a:solidFill>
                  <a:latin typeface="Inter"/>
                  <a:ea typeface="Inter"/>
                  <a:cs typeface="Inter"/>
                  <a:sym typeface="Inter"/>
                </a:rPr>
                <a:t>system runs this for me</a:t>
              </a:r>
              <a:r>
                <a:rPr lang="es" sz="2000">
                  <a:solidFill>
                    <a:schemeClr val="dk1"/>
                  </a:solidFill>
                  <a:latin typeface="Inter"/>
                  <a:ea typeface="Inter"/>
                  <a:cs typeface="Inter"/>
                  <a:sym typeface="Inter"/>
                </a:rPr>
                <a:t>, end-to-end".</a:t>
              </a:r>
              <a:endParaRPr sz="2000">
                <a:solidFill>
                  <a:schemeClr val="dk1"/>
                </a:solidFill>
                <a:latin typeface="Inter"/>
                <a:ea typeface="Inter"/>
                <a:cs typeface="Inter"/>
                <a:sym typeface="Inter"/>
              </a:endParaRPr>
            </a:p>
          </p:txBody>
        </p:sp>
        <p:sp>
          <p:nvSpPr>
            <p:cNvPr id="24" name="Google Shape;182;p22">
              <a:extLst>
                <a:ext uri="{FF2B5EF4-FFF2-40B4-BE49-F238E27FC236}">
                  <a16:creationId xmlns:a16="http://schemas.microsoft.com/office/drawing/2014/main" id="{488EFAD3-C344-83C7-6644-22C75A01D0BC}"/>
                </a:ext>
              </a:extLst>
            </p:cNvPr>
            <p:cNvSpPr txBox="1"/>
            <p:nvPr/>
          </p:nvSpPr>
          <p:spPr>
            <a:xfrm>
              <a:off x="3377025" y="981650"/>
              <a:ext cx="20547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500">
                  <a:latin typeface="Inter ExtraBold"/>
                  <a:ea typeface="Inter ExtraBold"/>
                  <a:cs typeface="Inter ExtraBold"/>
                  <a:sym typeface="Inter ExtraBold"/>
                </a:rPr>
                <a:t>MANAGED</a:t>
              </a:r>
              <a:endParaRPr sz="2500">
                <a:latin typeface="Inter ExtraBold"/>
                <a:ea typeface="Inter ExtraBold"/>
                <a:cs typeface="Inter ExtraBold"/>
                <a:sym typeface="Inter ExtraBold"/>
              </a:endParaRPr>
            </a:p>
          </p:txBody>
        </p:sp>
      </p:grpSp>
      <p:sp>
        <p:nvSpPr>
          <p:cNvPr id="25" name="Google Shape;184;p22">
            <a:extLst>
              <a:ext uri="{FF2B5EF4-FFF2-40B4-BE49-F238E27FC236}">
                <a16:creationId xmlns:a16="http://schemas.microsoft.com/office/drawing/2014/main" id="{64B11BB3-19E1-2406-C315-6C794CC29FB3}"/>
              </a:ext>
            </a:extLst>
          </p:cNvPr>
          <p:cNvSpPr txBox="1"/>
          <p:nvPr/>
        </p:nvSpPr>
        <p:spPr>
          <a:xfrm>
            <a:off x="355410" y="4450624"/>
            <a:ext cx="23988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solidFill>
                  <a:srgbClr val="202124"/>
                </a:solidFill>
                <a:latin typeface="Inter ExtraBold"/>
                <a:ea typeface="Inter ExtraBold"/>
                <a:cs typeface="Inter ExtraBold"/>
                <a:sym typeface="Inter ExtraBold"/>
              </a:rPr>
              <a:t>In brief</a:t>
            </a:r>
            <a:endParaRPr sz="2700">
              <a:solidFill>
                <a:srgbClr val="202124"/>
              </a:solidFill>
              <a:latin typeface="Inter ExtraBold"/>
              <a:ea typeface="Inter ExtraBold"/>
              <a:cs typeface="Inter ExtraBold"/>
              <a:sym typeface="Inter ExtraBold"/>
            </a:endParaRPr>
          </a:p>
        </p:txBody>
      </p:sp>
      <p:sp>
        <p:nvSpPr>
          <p:cNvPr id="20" name="Google Shape;143;p20">
            <a:extLst>
              <a:ext uri="{FF2B5EF4-FFF2-40B4-BE49-F238E27FC236}">
                <a16:creationId xmlns:a16="http://schemas.microsoft.com/office/drawing/2014/main" id="{AF4731DB-B91E-398B-446E-E2B8ED08BB4C}"/>
              </a:ext>
            </a:extLst>
          </p:cNvPr>
          <p:cNvSpPr/>
          <p:nvPr/>
        </p:nvSpPr>
        <p:spPr>
          <a:xfrm>
            <a:off x="0" y="-5169414"/>
            <a:ext cx="9146214" cy="5143500"/>
          </a:xfrm>
          <a:prstGeom prst="rect">
            <a:avLst/>
          </a:prstGeom>
          <a:solidFill>
            <a:srgbClr val="ED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F3F3"/>
              </a:solidFill>
            </a:endParaRPr>
          </a:p>
        </p:txBody>
      </p:sp>
      <p:pic>
        <p:nvPicPr>
          <p:cNvPr id="37" name="Imagen 36">
            <a:extLst>
              <a:ext uri="{FF2B5EF4-FFF2-40B4-BE49-F238E27FC236}">
                <a16:creationId xmlns:a16="http://schemas.microsoft.com/office/drawing/2014/main" id="{C1796194-9049-B1DE-553F-808D92787D4F}"/>
              </a:ext>
            </a:extLst>
          </p:cNvPr>
          <p:cNvPicPr>
            <a:picLocks noChangeAspect="1"/>
          </p:cNvPicPr>
          <p:nvPr/>
        </p:nvPicPr>
        <p:blipFill>
          <a:blip r:embed="rId5"/>
          <a:stretch>
            <a:fillRect/>
          </a:stretch>
        </p:blipFill>
        <p:spPr>
          <a:xfrm rot="19853967">
            <a:off x="8217253" y="-4851036"/>
            <a:ext cx="4332030" cy="4332030"/>
          </a:xfrm>
          <a:prstGeom prst="rect">
            <a:avLst/>
          </a:prstGeom>
        </p:spPr>
      </p:pic>
      <p:sp>
        <p:nvSpPr>
          <p:cNvPr id="39" name="Google Shape;167;p21">
            <a:extLst>
              <a:ext uri="{FF2B5EF4-FFF2-40B4-BE49-F238E27FC236}">
                <a16:creationId xmlns:a16="http://schemas.microsoft.com/office/drawing/2014/main" id="{12B1B757-02AE-1E04-8E7A-4CEDE70941EF}"/>
              </a:ext>
            </a:extLst>
          </p:cNvPr>
          <p:cNvSpPr txBox="1"/>
          <p:nvPr/>
        </p:nvSpPr>
        <p:spPr>
          <a:xfrm>
            <a:off x="456554" y="-4843764"/>
            <a:ext cx="3732600" cy="345300"/>
          </a:xfrm>
          <a:prstGeom prst="rect">
            <a:avLst/>
          </a:prstGeom>
          <a:noFill/>
          <a:ln>
            <a:noFill/>
          </a:ln>
        </p:spPr>
        <p:txBody>
          <a:bodyPr spcFirstLastPara="1" wrap="square" lIns="0" tIns="12700" rIns="0" bIns="0" anchor="t" anchorCtr="0">
            <a:spAutoFit/>
          </a:bodyPr>
          <a:lstStyle/>
          <a:p>
            <a:pPr marL="12700" lvl="0" indent="0" algn="l" rtl="0">
              <a:lnSpc>
                <a:spcPct val="90000"/>
              </a:lnSpc>
              <a:spcBef>
                <a:spcPts val="0"/>
              </a:spcBef>
              <a:spcAft>
                <a:spcPts val="0"/>
              </a:spcAft>
              <a:buNone/>
            </a:pPr>
            <a:r>
              <a:rPr lang="es" sz="2400">
                <a:latin typeface="Inter ExtraBold"/>
                <a:ea typeface="Inter ExtraBold"/>
                <a:cs typeface="Inter ExtraBold"/>
                <a:sym typeface="Inter ExtraBold"/>
              </a:rPr>
              <a:t>Managed workflow</a:t>
            </a:r>
            <a:endParaRPr sz="2700" b="1">
              <a:latin typeface="Inter"/>
              <a:ea typeface="Inter"/>
              <a:cs typeface="Inter"/>
              <a:sym typeface="Inter"/>
            </a:endParaRPr>
          </a:p>
        </p:txBody>
      </p:sp>
      <p:pic>
        <p:nvPicPr>
          <p:cNvPr id="40" name="Imagen 39">
            <a:extLst>
              <a:ext uri="{FF2B5EF4-FFF2-40B4-BE49-F238E27FC236}">
                <a16:creationId xmlns:a16="http://schemas.microsoft.com/office/drawing/2014/main" id="{1AEE8A53-6711-4296-CE18-09E0B93E67D8}"/>
              </a:ext>
            </a:extLst>
          </p:cNvPr>
          <p:cNvPicPr>
            <a:picLocks noChangeAspect="1"/>
          </p:cNvPicPr>
          <p:nvPr/>
        </p:nvPicPr>
        <p:blipFill>
          <a:blip r:embed="rId6"/>
          <a:stretch>
            <a:fillRect/>
          </a:stretch>
        </p:blipFill>
        <p:spPr>
          <a:xfrm>
            <a:off x="4282379" y="-2856852"/>
            <a:ext cx="518376" cy="518376"/>
          </a:xfrm>
          <a:prstGeom prst="rect">
            <a:avLst/>
          </a:prstGeom>
        </p:spPr>
      </p:pic>
      <p:pic>
        <p:nvPicPr>
          <p:cNvPr id="41" name="Imagen 40">
            <a:extLst>
              <a:ext uri="{FF2B5EF4-FFF2-40B4-BE49-F238E27FC236}">
                <a16:creationId xmlns:a16="http://schemas.microsoft.com/office/drawing/2014/main" id="{15F7F5DF-A12F-EB03-195C-E06558D2CE6C}"/>
              </a:ext>
            </a:extLst>
          </p:cNvPr>
          <p:cNvPicPr>
            <a:picLocks noChangeAspect="1"/>
          </p:cNvPicPr>
          <p:nvPr/>
        </p:nvPicPr>
        <p:blipFill>
          <a:blip r:embed="rId7"/>
          <a:stretch>
            <a:fillRect/>
          </a:stretch>
        </p:blipFill>
        <p:spPr>
          <a:xfrm>
            <a:off x="2880726" y="-2856852"/>
            <a:ext cx="518376" cy="518376"/>
          </a:xfrm>
          <a:prstGeom prst="rect">
            <a:avLst/>
          </a:prstGeom>
        </p:spPr>
      </p:pic>
      <p:grpSp>
        <p:nvGrpSpPr>
          <p:cNvPr id="42" name="Google Shape;155;p21">
            <a:extLst>
              <a:ext uri="{FF2B5EF4-FFF2-40B4-BE49-F238E27FC236}">
                <a16:creationId xmlns:a16="http://schemas.microsoft.com/office/drawing/2014/main" id="{6EC929DE-AD87-CAFD-FDFC-1A907B03680D}"/>
              </a:ext>
            </a:extLst>
          </p:cNvPr>
          <p:cNvGrpSpPr/>
          <p:nvPr/>
        </p:nvGrpSpPr>
        <p:grpSpPr>
          <a:xfrm>
            <a:off x="661385" y="-2996364"/>
            <a:ext cx="1941900" cy="797400"/>
            <a:chOff x="556375" y="3157850"/>
            <a:chExt cx="1941900" cy="797400"/>
          </a:xfrm>
        </p:grpSpPr>
        <p:sp>
          <p:nvSpPr>
            <p:cNvPr id="43" name="Google Shape;156;p21">
              <a:extLst>
                <a:ext uri="{FF2B5EF4-FFF2-40B4-BE49-F238E27FC236}">
                  <a16:creationId xmlns:a16="http://schemas.microsoft.com/office/drawing/2014/main" id="{C0128784-F3BF-4C2A-1008-56A26C5D1AEC}"/>
                </a:ext>
              </a:extLst>
            </p:cNvPr>
            <p:cNvSpPr/>
            <p:nvPr/>
          </p:nvSpPr>
          <p:spPr>
            <a:xfrm>
              <a:off x="556375" y="3157850"/>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4" name="Google Shape;157;p21">
              <a:extLst>
                <a:ext uri="{FF2B5EF4-FFF2-40B4-BE49-F238E27FC236}">
                  <a16:creationId xmlns:a16="http://schemas.microsoft.com/office/drawing/2014/main" id="{F36AB2E8-511A-5925-54E0-EE5FDE3C4C58}"/>
                </a:ext>
              </a:extLst>
            </p:cNvPr>
            <p:cNvSpPr txBox="1"/>
            <p:nvPr/>
          </p:nvSpPr>
          <p:spPr>
            <a:xfrm>
              <a:off x="720172" y="3250550"/>
              <a:ext cx="1614300" cy="612000"/>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Scheduling and running tasks in </a:t>
              </a:r>
              <a:br>
                <a:rPr lang="es" sz="1250">
                  <a:solidFill>
                    <a:srgbClr val="FFFFFF"/>
                  </a:solidFill>
                  <a:latin typeface="Albert Sans ExtraBold"/>
                  <a:ea typeface="Albert Sans ExtraBold"/>
                  <a:cs typeface="Albert Sans ExtraBold"/>
                  <a:sym typeface="Albert Sans ExtraBold"/>
                </a:rPr>
              </a:br>
              <a:r>
                <a:rPr lang="es" sz="1250">
                  <a:solidFill>
                    <a:srgbClr val="FFFFFF"/>
                  </a:solidFill>
                  <a:latin typeface="Albert Sans ExtraBold"/>
                  <a:ea typeface="Albert Sans ExtraBold"/>
                  <a:cs typeface="Albert Sans ExtraBold"/>
                  <a:sym typeface="Albert Sans ExtraBold"/>
                </a:rPr>
                <a:t>the right order</a:t>
              </a:r>
              <a:endParaRPr sz="1250">
                <a:solidFill>
                  <a:srgbClr val="FFFFFF"/>
                </a:solidFill>
                <a:latin typeface="Albert Sans ExtraBold"/>
                <a:ea typeface="Albert Sans ExtraBold"/>
                <a:cs typeface="Albert Sans ExtraBold"/>
                <a:sym typeface="Albert Sans ExtraBold"/>
              </a:endParaRPr>
            </a:p>
          </p:txBody>
        </p:sp>
      </p:grpSp>
      <p:grpSp>
        <p:nvGrpSpPr>
          <p:cNvPr id="45" name="Google Shape;158;p21">
            <a:extLst>
              <a:ext uri="{FF2B5EF4-FFF2-40B4-BE49-F238E27FC236}">
                <a16:creationId xmlns:a16="http://schemas.microsoft.com/office/drawing/2014/main" id="{C99D8AAD-408C-BE40-756B-58454241583F}"/>
              </a:ext>
            </a:extLst>
          </p:cNvPr>
          <p:cNvGrpSpPr/>
          <p:nvPr/>
        </p:nvGrpSpPr>
        <p:grpSpPr>
          <a:xfrm>
            <a:off x="661385" y="-1868464"/>
            <a:ext cx="1941900" cy="797400"/>
            <a:chOff x="676600" y="4041300"/>
            <a:chExt cx="1941900" cy="797400"/>
          </a:xfrm>
        </p:grpSpPr>
        <p:sp>
          <p:nvSpPr>
            <p:cNvPr id="46" name="Google Shape;159;p21">
              <a:extLst>
                <a:ext uri="{FF2B5EF4-FFF2-40B4-BE49-F238E27FC236}">
                  <a16:creationId xmlns:a16="http://schemas.microsoft.com/office/drawing/2014/main" id="{01EB613E-9452-24ED-7FC7-AB5C3CBB4738}"/>
                </a:ext>
              </a:extLst>
            </p:cNvPr>
            <p:cNvSpPr/>
            <p:nvPr/>
          </p:nvSpPr>
          <p:spPr>
            <a:xfrm>
              <a:off x="676600" y="4041300"/>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47" name="Google Shape;160;p21">
              <a:extLst>
                <a:ext uri="{FF2B5EF4-FFF2-40B4-BE49-F238E27FC236}">
                  <a16:creationId xmlns:a16="http://schemas.microsoft.com/office/drawing/2014/main" id="{010B25EC-F948-DFE4-F8BC-F28280C4BB36}"/>
                </a:ext>
              </a:extLst>
            </p:cNvPr>
            <p:cNvSpPr txBox="1"/>
            <p:nvPr/>
          </p:nvSpPr>
          <p:spPr>
            <a:xfrm>
              <a:off x="840393" y="4134002"/>
              <a:ext cx="1614300" cy="612000"/>
            </a:xfrm>
            <a:prstGeom prst="rect">
              <a:avLst/>
            </a:prstGeom>
            <a:noFill/>
            <a:ln>
              <a:noFill/>
            </a:ln>
          </p:spPr>
          <p:txBody>
            <a:bodyPr spcFirstLastPara="1" wrap="square" lIns="57200" tIns="57200" rIns="57200" bIns="57200" anchor="ctr" anchorCtr="0">
              <a:noAutofit/>
            </a:bodyPr>
            <a:lstStyle/>
            <a:p>
              <a:pPr marL="0" marR="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Retrying failed tasks</a:t>
              </a:r>
              <a:endParaRPr sz="1250">
                <a:solidFill>
                  <a:srgbClr val="FFFFFF"/>
                </a:solidFill>
                <a:latin typeface="Albert Sans ExtraBold"/>
                <a:ea typeface="Albert Sans ExtraBold"/>
                <a:cs typeface="Albert Sans ExtraBold"/>
                <a:sym typeface="Albert Sans ExtraBold"/>
              </a:endParaRPr>
            </a:p>
          </p:txBody>
        </p:sp>
      </p:grpSp>
      <p:grpSp>
        <p:nvGrpSpPr>
          <p:cNvPr id="48" name="Google Shape;161;p21">
            <a:extLst>
              <a:ext uri="{FF2B5EF4-FFF2-40B4-BE49-F238E27FC236}">
                <a16:creationId xmlns:a16="http://schemas.microsoft.com/office/drawing/2014/main" id="{40F388CA-188E-1905-C06C-7676C98A8911}"/>
              </a:ext>
            </a:extLst>
          </p:cNvPr>
          <p:cNvGrpSpPr/>
          <p:nvPr/>
        </p:nvGrpSpPr>
        <p:grpSpPr>
          <a:xfrm>
            <a:off x="5081819" y="-2996364"/>
            <a:ext cx="1941900" cy="797400"/>
            <a:chOff x="6348100" y="2339175"/>
            <a:chExt cx="1941900" cy="797400"/>
          </a:xfrm>
        </p:grpSpPr>
        <p:sp>
          <p:nvSpPr>
            <p:cNvPr id="49" name="Google Shape;162;p21">
              <a:extLst>
                <a:ext uri="{FF2B5EF4-FFF2-40B4-BE49-F238E27FC236}">
                  <a16:creationId xmlns:a16="http://schemas.microsoft.com/office/drawing/2014/main" id="{0C94E937-F71A-19B5-B9E7-86DF543CAD02}"/>
                </a:ext>
              </a:extLst>
            </p:cNvPr>
            <p:cNvSpPr/>
            <p:nvPr/>
          </p:nvSpPr>
          <p:spPr>
            <a:xfrm>
              <a:off x="6348100" y="2339175"/>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50" name="Google Shape;163;p21">
              <a:extLst>
                <a:ext uri="{FF2B5EF4-FFF2-40B4-BE49-F238E27FC236}">
                  <a16:creationId xmlns:a16="http://schemas.microsoft.com/office/drawing/2014/main" id="{686C0057-DFA7-EB45-4DC9-908CCE758F69}"/>
                </a:ext>
              </a:extLst>
            </p:cNvPr>
            <p:cNvSpPr txBox="1"/>
            <p:nvPr/>
          </p:nvSpPr>
          <p:spPr>
            <a:xfrm>
              <a:off x="6511902" y="2431875"/>
              <a:ext cx="1614300" cy="612000"/>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Collecting logs </a:t>
              </a:r>
              <a:br>
                <a:rPr lang="es" sz="1250">
                  <a:solidFill>
                    <a:srgbClr val="FFFFFF"/>
                  </a:solidFill>
                  <a:latin typeface="Albert Sans ExtraBold"/>
                  <a:ea typeface="Albert Sans ExtraBold"/>
                  <a:cs typeface="Albert Sans ExtraBold"/>
                  <a:sym typeface="Albert Sans ExtraBold"/>
                </a:rPr>
              </a:br>
              <a:r>
                <a:rPr lang="es" sz="1250">
                  <a:solidFill>
                    <a:srgbClr val="FFFFFF"/>
                  </a:solidFill>
                  <a:latin typeface="Albert Sans ExtraBold"/>
                  <a:ea typeface="Albert Sans ExtraBold"/>
                  <a:cs typeface="Albert Sans ExtraBold"/>
                  <a:sym typeface="Albert Sans ExtraBold"/>
                </a:rPr>
                <a:t>and metrics</a:t>
              </a:r>
              <a:endParaRPr sz="1250">
                <a:solidFill>
                  <a:srgbClr val="FFFFFF"/>
                </a:solidFill>
                <a:latin typeface="Albert Sans ExtraBold"/>
                <a:ea typeface="Albert Sans ExtraBold"/>
                <a:cs typeface="Albert Sans ExtraBold"/>
                <a:sym typeface="Albert Sans ExtraBold"/>
              </a:endParaRPr>
            </a:p>
          </p:txBody>
        </p:sp>
      </p:grpSp>
      <p:grpSp>
        <p:nvGrpSpPr>
          <p:cNvPr id="51" name="Google Shape;164;p21">
            <a:extLst>
              <a:ext uri="{FF2B5EF4-FFF2-40B4-BE49-F238E27FC236}">
                <a16:creationId xmlns:a16="http://schemas.microsoft.com/office/drawing/2014/main" id="{CE278108-07D6-6010-1539-DDB7E20B0501}"/>
              </a:ext>
            </a:extLst>
          </p:cNvPr>
          <p:cNvGrpSpPr/>
          <p:nvPr/>
        </p:nvGrpSpPr>
        <p:grpSpPr>
          <a:xfrm>
            <a:off x="5081819" y="-1868464"/>
            <a:ext cx="1941900" cy="797400"/>
            <a:chOff x="6652225" y="3300950"/>
            <a:chExt cx="1941900" cy="797400"/>
          </a:xfrm>
        </p:grpSpPr>
        <p:sp>
          <p:nvSpPr>
            <p:cNvPr id="52" name="Google Shape;165;p21">
              <a:extLst>
                <a:ext uri="{FF2B5EF4-FFF2-40B4-BE49-F238E27FC236}">
                  <a16:creationId xmlns:a16="http://schemas.microsoft.com/office/drawing/2014/main" id="{E1827DB1-DFF9-C4DC-3D23-7150C3123EED}"/>
                </a:ext>
              </a:extLst>
            </p:cNvPr>
            <p:cNvSpPr/>
            <p:nvPr/>
          </p:nvSpPr>
          <p:spPr>
            <a:xfrm>
              <a:off x="6652225" y="3300950"/>
              <a:ext cx="1941900" cy="797400"/>
            </a:xfrm>
            <a:prstGeom prst="roundRect">
              <a:avLst>
                <a:gd name="adj" fmla="val 15949"/>
              </a:avLst>
            </a:prstGeom>
            <a:solidFill>
              <a:srgbClr val="F15F41"/>
            </a:solidFill>
            <a:ln>
              <a:noFill/>
            </a:ln>
          </p:spPr>
          <p:txBody>
            <a:bodyPr spcFirstLastPara="1" wrap="square" lIns="114375" tIns="114375" rIns="114375" bIns="114375" anchor="ctr" anchorCtr="0">
              <a:noAutofit/>
            </a:bodyPr>
            <a:lstStyle/>
            <a:p>
              <a:pPr marL="0" lvl="0" indent="0" algn="l" rtl="0">
                <a:spcBef>
                  <a:spcPts val="0"/>
                </a:spcBef>
                <a:spcAft>
                  <a:spcPts val="0"/>
                </a:spcAft>
                <a:buNone/>
              </a:pPr>
              <a:endParaRPr/>
            </a:p>
          </p:txBody>
        </p:sp>
        <p:sp>
          <p:nvSpPr>
            <p:cNvPr id="53" name="Google Shape;166;p21">
              <a:extLst>
                <a:ext uri="{FF2B5EF4-FFF2-40B4-BE49-F238E27FC236}">
                  <a16:creationId xmlns:a16="http://schemas.microsoft.com/office/drawing/2014/main" id="{264AA950-5505-7851-6F86-DF87768D4F3B}"/>
                </a:ext>
              </a:extLst>
            </p:cNvPr>
            <p:cNvSpPr txBox="1"/>
            <p:nvPr/>
          </p:nvSpPr>
          <p:spPr>
            <a:xfrm>
              <a:off x="6816027" y="3393639"/>
              <a:ext cx="1614300" cy="612000"/>
            </a:xfrm>
            <a:prstGeom prst="rect">
              <a:avLst/>
            </a:prstGeom>
            <a:noFill/>
            <a:ln>
              <a:noFill/>
            </a:ln>
          </p:spPr>
          <p:txBody>
            <a:bodyPr spcFirstLastPara="1" wrap="square" lIns="57200" tIns="57200" rIns="57200" bIns="57200" anchor="ctr" anchorCtr="0">
              <a:noAutofit/>
            </a:bodyPr>
            <a:lstStyle/>
            <a:p>
              <a:pPr marL="0" lvl="0" indent="0" algn="l" rtl="0">
                <a:lnSpc>
                  <a:spcPct val="90000"/>
                </a:lnSpc>
                <a:spcBef>
                  <a:spcPts val="0"/>
                </a:spcBef>
                <a:spcAft>
                  <a:spcPts val="0"/>
                </a:spcAft>
                <a:buNone/>
              </a:pPr>
              <a:r>
                <a:rPr lang="es" sz="1250">
                  <a:solidFill>
                    <a:srgbClr val="FFFFFF"/>
                  </a:solidFill>
                  <a:latin typeface="Albert Sans ExtraBold"/>
                  <a:ea typeface="Albert Sans ExtraBold"/>
                  <a:cs typeface="Albert Sans ExtraBold"/>
                  <a:sym typeface="Albert Sans ExtraBold"/>
                </a:rPr>
                <a:t>Cleaning up resources</a:t>
              </a:r>
              <a:endParaRPr sz="1250">
                <a:solidFill>
                  <a:srgbClr val="FFFFFF"/>
                </a:solidFill>
                <a:latin typeface="Albert Sans ExtraBold"/>
                <a:ea typeface="Albert Sans ExtraBold"/>
                <a:cs typeface="Albert Sans ExtraBold"/>
                <a:sym typeface="Albert Sans ExtraBold"/>
              </a:endParaRPr>
            </a:p>
          </p:txBody>
        </p:sp>
      </p:grpSp>
      <p:pic>
        <p:nvPicPr>
          <p:cNvPr id="54" name="Imagen 53">
            <a:extLst>
              <a:ext uri="{FF2B5EF4-FFF2-40B4-BE49-F238E27FC236}">
                <a16:creationId xmlns:a16="http://schemas.microsoft.com/office/drawing/2014/main" id="{7FB0E3D0-07B8-26D5-CDA0-4570BBD5D7AF}"/>
              </a:ext>
            </a:extLst>
          </p:cNvPr>
          <p:cNvPicPr>
            <a:picLocks noChangeAspect="1"/>
          </p:cNvPicPr>
          <p:nvPr/>
        </p:nvPicPr>
        <p:blipFill>
          <a:blip r:embed="rId8"/>
          <a:stretch>
            <a:fillRect/>
          </a:stretch>
        </p:blipFill>
        <p:spPr>
          <a:xfrm>
            <a:off x="2880726" y="-1728963"/>
            <a:ext cx="518376" cy="518376"/>
          </a:xfrm>
          <a:prstGeom prst="rect">
            <a:avLst/>
          </a:prstGeom>
        </p:spPr>
      </p:pic>
      <p:pic>
        <p:nvPicPr>
          <p:cNvPr id="55" name="Imagen 54">
            <a:extLst>
              <a:ext uri="{FF2B5EF4-FFF2-40B4-BE49-F238E27FC236}">
                <a16:creationId xmlns:a16="http://schemas.microsoft.com/office/drawing/2014/main" id="{0FC10AD4-408A-8673-BE86-8CB732215CC3}"/>
              </a:ext>
            </a:extLst>
          </p:cNvPr>
          <p:cNvPicPr>
            <a:picLocks noChangeAspect="1"/>
          </p:cNvPicPr>
          <p:nvPr/>
        </p:nvPicPr>
        <p:blipFill>
          <a:blip r:embed="rId9"/>
          <a:stretch>
            <a:fillRect/>
          </a:stretch>
        </p:blipFill>
        <p:spPr>
          <a:xfrm>
            <a:off x="4282379" y="-1728963"/>
            <a:ext cx="518376" cy="518376"/>
          </a:xfrm>
          <a:prstGeom prst="rect">
            <a:avLst/>
          </a:prstGeom>
        </p:spPr>
      </p:pic>
      <p:sp>
        <p:nvSpPr>
          <p:cNvPr id="56" name="Google Shape;154;p21">
            <a:extLst>
              <a:ext uri="{FF2B5EF4-FFF2-40B4-BE49-F238E27FC236}">
                <a16:creationId xmlns:a16="http://schemas.microsoft.com/office/drawing/2014/main" id="{5B521D53-8306-7787-BA28-F63DC4DDD7A4}"/>
              </a:ext>
            </a:extLst>
          </p:cNvPr>
          <p:cNvSpPr txBox="1"/>
          <p:nvPr/>
        </p:nvSpPr>
        <p:spPr>
          <a:xfrm>
            <a:off x="576041" y="-4342216"/>
            <a:ext cx="7722205" cy="952066"/>
          </a:xfrm>
          <a:prstGeom prst="rect">
            <a:avLst/>
          </a:prstGeom>
          <a:noFill/>
          <a:ln>
            <a:noFill/>
          </a:ln>
        </p:spPr>
        <p:txBody>
          <a:bodyPr spcFirstLastPara="1" wrap="square" lIns="45725" tIns="45725" rIns="45725" bIns="45725" anchor="t" anchorCtr="0">
            <a:spAutoFit/>
          </a:bodyPr>
          <a:lstStyle/>
          <a:p>
            <a:pPr marL="0" lvl="0" indent="0" algn="l" rtl="0">
              <a:lnSpc>
                <a:spcPct val="98181"/>
              </a:lnSpc>
              <a:spcBef>
                <a:spcPts val="1000"/>
              </a:spcBef>
              <a:spcAft>
                <a:spcPts val="0"/>
              </a:spcAft>
              <a:buClr>
                <a:schemeClr val="dk1"/>
              </a:buClr>
              <a:buSzPts val="1100"/>
              <a:buFont typeface="Arial"/>
              <a:buNone/>
            </a:pPr>
            <a:r>
              <a:rPr lang="es" sz="2000" dirty="0">
                <a:solidFill>
                  <a:schemeClr val="dk1"/>
                </a:solidFill>
                <a:latin typeface="Inter"/>
                <a:ea typeface="Inter"/>
                <a:cs typeface="Inter"/>
                <a:sym typeface="Inter"/>
              </a:rPr>
              <a:t>The workflow execution is controlled by an orchestrator/engine</a:t>
            </a:r>
          </a:p>
          <a:p>
            <a:pPr algn="ctr">
              <a:lnSpc>
                <a:spcPct val="98181"/>
              </a:lnSpc>
              <a:spcBef>
                <a:spcPts val="1000"/>
              </a:spcBef>
              <a:buClr>
                <a:schemeClr val="dk1"/>
              </a:buClr>
              <a:buSzPts val="1100"/>
            </a:pPr>
            <a:r>
              <a:rPr lang="es" sz="2000" dirty="0">
                <a:solidFill>
                  <a:schemeClr val="dk1"/>
                </a:solidFill>
                <a:latin typeface="Inter"/>
                <a:ea typeface="Inter"/>
                <a:cs typeface="Inter"/>
                <a:sym typeface="Inter"/>
              </a:rPr>
              <a:t>The system </a:t>
            </a:r>
            <a:r>
              <a:rPr lang="es" sz="2000" b="1" dirty="0">
                <a:solidFill>
                  <a:srgbClr val="F15F41"/>
                </a:solidFill>
                <a:latin typeface="Inter"/>
                <a:ea typeface="Inter"/>
                <a:cs typeface="Inter"/>
                <a:sym typeface="Inter"/>
              </a:rPr>
              <a:t>automatically handles</a:t>
            </a:r>
            <a:r>
              <a:rPr lang="es" sz="2000" dirty="0">
                <a:solidFill>
                  <a:schemeClr val="dk1"/>
                </a:solidFill>
                <a:latin typeface="Inter"/>
                <a:ea typeface="Inter"/>
                <a:cs typeface="Inter"/>
                <a:sym typeface="Inter"/>
              </a:rPr>
              <a:t> among other things:</a:t>
            </a:r>
            <a:endParaRPr lang="es-MX" sz="2000" dirty="0"/>
          </a:p>
        </p:txBody>
      </p:sp>
      <p:grpSp>
        <p:nvGrpSpPr>
          <p:cNvPr id="26" name="Grupo 25">
            <a:extLst>
              <a:ext uri="{FF2B5EF4-FFF2-40B4-BE49-F238E27FC236}">
                <a16:creationId xmlns:a16="http://schemas.microsoft.com/office/drawing/2014/main" id="{60E63D67-A888-21F8-736D-D2C94A82F593}"/>
              </a:ext>
            </a:extLst>
          </p:cNvPr>
          <p:cNvGrpSpPr/>
          <p:nvPr/>
        </p:nvGrpSpPr>
        <p:grpSpPr>
          <a:xfrm>
            <a:off x="0" y="-5189196"/>
            <a:ext cx="9144002" cy="5158468"/>
            <a:chOff x="0" y="0"/>
            <a:chExt cx="9144002" cy="5158468"/>
          </a:xfrm>
        </p:grpSpPr>
        <p:pic>
          <p:nvPicPr>
            <p:cNvPr id="27" name="Google Shape;195;p24">
              <a:extLst>
                <a:ext uri="{FF2B5EF4-FFF2-40B4-BE49-F238E27FC236}">
                  <a16:creationId xmlns:a16="http://schemas.microsoft.com/office/drawing/2014/main" id="{456CB895-BC83-A6B9-49EA-DEBF25F92E44}"/>
                </a:ext>
              </a:extLst>
            </p:cNvPr>
            <p:cNvPicPr preferRelativeResize="0">
              <a:picLocks noChangeAspect="1"/>
            </p:cNvPicPr>
            <p:nvPr/>
          </p:nvPicPr>
          <p:blipFill>
            <a:blip r:embed="rId10">
              <a:alphaModFix/>
            </a:blip>
            <a:srcRect t="7812" b="7812"/>
            <a:stretch>
              <a:fillRect/>
            </a:stretch>
          </p:blipFill>
          <p:spPr>
            <a:xfrm>
              <a:off x="0" y="0"/>
              <a:ext cx="9144002" cy="5143500"/>
            </a:xfrm>
            <a:prstGeom prst="rect">
              <a:avLst/>
            </a:prstGeom>
            <a:noFill/>
            <a:ln>
              <a:noFill/>
            </a:ln>
          </p:spPr>
        </p:pic>
        <p:sp>
          <p:nvSpPr>
            <p:cNvPr id="28" name="Google Shape;196;p24">
              <a:extLst>
                <a:ext uri="{FF2B5EF4-FFF2-40B4-BE49-F238E27FC236}">
                  <a16:creationId xmlns:a16="http://schemas.microsoft.com/office/drawing/2014/main" id="{DCFF3D42-33C7-C4E2-A936-1132B8FB3D5F}"/>
                </a:ext>
              </a:extLst>
            </p:cNvPr>
            <p:cNvSpPr/>
            <p:nvPr/>
          </p:nvSpPr>
          <p:spPr>
            <a:xfrm>
              <a:off x="0" y="14968"/>
              <a:ext cx="9144000" cy="5143500"/>
            </a:xfrm>
            <a:prstGeom prst="rect">
              <a:avLst/>
            </a:prstGeom>
            <a:solidFill>
              <a:srgbClr val="090909">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9" name="Google Shape;196;p24">
            <a:extLst>
              <a:ext uri="{FF2B5EF4-FFF2-40B4-BE49-F238E27FC236}">
                <a16:creationId xmlns:a16="http://schemas.microsoft.com/office/drawing/2014/main" id="{F83F3732-3591-16A0-F76F-E921AC813025}"/>
              </a:ext>
            </a:extLst>
          </p:cNvPr>
          <p:cNvSpPr/>
          <p:nvPr/>
        </p:nvSpPr>
        <p:spPr>
          <a:xfrm>
            <a:off x="4736" y="-5189196"/>
            <a:ext cx="9144000" cy="5143500"/>
          </a:xfrm>
          <a:prstGeom prst="rect">
            <a:avLst/>
          </a:prstGeom>
          <a:solidFill>
            <a:srgbClr val="1C1E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 name="Google Shape;199;p24">
            <a:extLst>
              <a:ext uri="{FF2B5EF4-FFF2-40B4-BE49-F238E27FC236}">
                <a16:creationId xmlns:a16="http://schemas.microsoft.com/office/drawing/2014/main" id="{579D522F-64CE-2011-9865-3F48CF853C77}"/>
              </a:ext>
            </a:extLst>
          </p:cNvPr>
          <p:cNvPicPr preferRelativeResize="0"/>
          <p:nvPr/>
        </p:nvPicPr>
        <p:blipFill rotWithShape="1">
          <a:blip r:embed="rId11">
            <a:alphaModFix/>
          </a:blip>
          <a:srcRect r="-4701"/>
          <a:stretch/>
        </p:blipFill>
        <p:spPr>
          <a:xfrm>
            <a:off x="8041300" y="237400"/>
            <a:ext cx="834600" cy="243325"/>
          </a:xfrm>
          <a:prstGeom prst="rect">
            <a:avLst/>
          </a:prstGeom>
          <a:noFill/>
          <a:ln>
            <a:noFill/>
          </a:ln>
        </p:spPr>
      </p:pic>
      <p:pic>
        <p:nvPicPr>
          <p:cNvPr id="30" name="Google Shape;131;p19">
            <a:extLst>
              <a:ext uri="{FF2B5EF4-FFF2-40B4-BE49-F238E27FC236}">
                <a16:creationId xmlns:a16="http://schemas.microsoft.com/office/drawing/2014/main" id="{E6B63433-93F1-1A32-BF4B-BC6FC66067EB}"/>
              </a:ext>
            </a:extLst>
          </p:cNvPr>
          <p:cNvPicPr preferRelativeResize="0"/>
          <p:nvPr/>
        </p:nvPicPr>
        <p:blipFill>
          <a:blip r:embed="rId12">
            <a:alphaModFix/>
          </a:blip>
          <a:stretch>
            <a:fillRect/>
          </a:stretch>
        </p:blipFill>
        <p:spPr>
          <a:xfrm>
            <a:off x="8057450" y="261000"/>
            <a:ext cx="758850" cy="198100"/>
          </a:xfrm>
          <a:prstGeom prst="rect">
            <a:avLst/>
          </a:prstGeom>
          <a:noFill/>
          <a:ln>
            <a:noFill/>
          </a:ln>
        </p:spPr>
      </p:pic>
    </p:spTree>
    <p:extLst>
      <p:ext uri="{BB962C8B-B14F-4D97-AF65-F5344CB8AC3E}">
        <p14:creationId xmlns:p14="http://schemas.microsoft.com/office/powerpoint/2010/main" val="132218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4661</Words>
  <Application>Microsoft Macintosh PowerPoint</Application>
  <PresentationFormat>On-screen Show (16:9)</PresentationFormat>
  <Paragraphs>804</Paragraphs>
  <Slides>44</Slides>
  <Notes>44</Notes>
  <HiddenSlides>1</HiddenSlides>
  <MMClips>9</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44</vt:i4>
      </vt:variant>
    </vt:vector>
  </HeadingPairs>
  <TitlesOfParts>
    <vt:vector size="61" baseType="lpstr">
      <vt:lpstr>Source Serif Pro</vt:lpstr>
      <vt:lpstr>Inter Black</vt:lpstr>
      <vt:lpstr>Inter Medium</vt:lpstr>
      <vt:lpstr>Arial</vt:lpstr>
      <vt:lpstr>Albert Sans Black</vt:lpstr>
      <vt:lpstr>Roboto</vt:lpstr>
      <vt:lpstr>Calibri</vt:lpstr>
      <vt:lpstr>Albert Sans ExtraBold</vt:lpstr>
      <vt:lpstr>Inter SemiBold</vt:lpstr>
      <vt:lpstr>Albert Sans Medium</vt:lpstr>
      <vt:lpstr>Albert Sans SemiBold</vt:lpstr>
      <vt:lpstr>Source Serif 4 Black</vt:lpstr>
      <vt:lpstr>Inter</vt:lpstr>
      <vt:lpstr>Inter ExtraBold</vt:lpstr>
      <vt:lpstr>Roboto Light</vt:lpstr>
      <vt:lpstr>Tipo de letra del sistema regular</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Jose Eduardo Smiller Sanchez</cp:lastModifiedBy>
  <cp:revision>2</cp:revision>
  <dcterms:modified xsi:type="dcterms:W3CDTF">2025-09-11T17:13:42Z</dcterms:modified>
</cp:coreProperties>
</file>